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034463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4" autoAdjust="0"/>
  </p:normalViewPr>
  <p:slideViewPr>
    <p:cSldViewPr>
      <p:cViewPr varScale="1">
        <p:scale>
          <a:sx n="70" d="100"/>
          <a:sy n="70" d="100"/>
        </p:scale>
        <p:origin x="9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3" name="Rectangle 3"/>
          <p:cNvSpPr txBox="1">
            <a:spLocks noGrp="1"/>
          </p:cNvSpPr>
          <p:nvPr>
            <p:ph type="dt" sz="quarter" idx="1"/>
          </p:nvPr>
        </p:nvSpPr>
        <p:spPr>
          <a:xfrm>
            <a:off x="3886200" y="0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4" name="Rectangle 4"/>
          <p:cNvSpPr txBox="1">
            <a:spLocks noGrp="1"/>
          </p:cNvSpPr>
          <p:nvPr>
            <p:ph type="ftr" sz="quarter" idx="2"/>
          </p:nvPr>
        </p:nvSpPr>
        <p:spPr>
          <a:xfrm>
            <a:off x="0" y="8580436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5" name="Rectangle 5"/>
          <p:cNvSpPr txBox="1">
            <a:spLocks noGrp="1"/>
          </p:cNvSpPr>
          <p:nvPr>
            <p:ph type="sldNum" sz="quarter" idx="3"/>
          </p:nvPr>
        </p:nvSpPr>
        <p:spPr>
          <a:xfrm>
            <a:off x="3886200" y="8580436"/>
            <a:ext cx="2971800" cy="454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DFDFA9F-A6AD-4E0D-9037-FDA4762CAA6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‹Nº›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6988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8B6E2-ABAD-4F3D-BF84-57F54B466393}" type="datetimeFigureOut">
              <a:rPr lang="es-MX" smtClean="0"/>
              <a:pPr/>
              <a:t>09/10/2019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677863"/>
            <a:ext cx="4518025" cy="3387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291013"/>
            <a:ext cx="5486400" cy="4065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580438"/>
            <a:ext cx="2971800" cy="452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580438"/>
            <a:ext cx="2971800" cy="452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A1634-824A-4665-9331-D0654D5B9E9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5742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693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861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34E50E-3980-4446-87F8-680C206BC83C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AFD673-1774-4B1F-8CA3-F9A66DBEEFE6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B22814-23AC-43B6-962D-5C966645D2BD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685800" y="1981203"/>
            <a:ext cx="3810003" cy="4114800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4648196" y="1981203"/>
            <a:ext cx="3810003" cy="4114800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1893DA-9347-43BC-B7CD-3BE85FE55D26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8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817B00-95D6-4AF3-B62B-73B571B33CC8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099B74-78B0-4875-A67C-BFF6954C1BC1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3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DB5EE2-A3C8-4639-9710-5A4FE50E631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209A72-98A6-4006-9C70-1A2F6DC91C3C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lang="es-MX"/>
            </a:lvl1pPr>
          </a:lstStyle>
          <a:p>
            <a:pPr lvl="0"/>
            <a:endParaRPr lang="es-MX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D9FECA-6447-4775-B2C2-084B590EF98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426583-BDD4-44C3-B4E8-CB04C8CAE1A4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 txBox="1">
            <a:spLocks noGrp="1"/>
          </p:cNvSpPr>
          <p:nvPr>
            <p:ph type="title" orient="vert"/>
          </p:nvPr>
        </p:nvSpPr>
        <p:spPr>
          <a:xfrm>
            <a:off x="6515099" y="609603"/>
            <a:ext cx="1943100" cy="54864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>
          <a:xfrm>
            <a:off x="685800" y="609603"/>
            <a:ext cx="5676896" cy="54864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2BBF56-C684-4614-A561-3AED9EF5ABB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685800" y="60960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type="body" idx="1"/>
          </p:nvPr>
        </p:nvSpPr>
        <p:spPr>
          <a:xfrm>
            <a:off x="685800" y="1981203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2"/>
          </p:nvPr>
        </p:nvSpPr>
        <p:spPr>
          <a:xfrm>
            <a:off x="685800" y="6248396"/>
            <a:ext cx="1904996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3"/>
          </p:nvPr>
        </p:nvSpPr>
        <p:spPr>
          <a:xfrm>
            <a:off x="3124203" y="6248396"/>
            <a:ext cx="289560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4"/>
          </p:nvPr>
        </p:nvSpPr>
        <p:spPr>
          <a:xfrm>
            <a:off x="6553203" y="6248396"/>
            <a:ext cx="1904996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Arial"/>
              </a:defRPr>
            </a:lvl1pPr>
          </a:lstStyle>
          <a:p>
            <a:pPr lvl="0"/>
            <a:fld id="{3E1A79FD-EAFB-436B-A780-A619B6E749DD}" type="slidenum">
              <a:rPr/>
              <a:pPr lvl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0" cap="none" spc="0" baseline="0">
          <a:solidFill>
            <a:srgbClr val="000000"/>
          </a:solidFill>
          <a:uFillTx/>
          <a:latin typeface="Times New Roman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Char char="•"/>
        <a:tabLst/>
        <a:defRPr lang="es-ES" sz="3200" b="0" i="0" u="none" strike="noStrike" kern="0" cap="none" spc="0" baseline="0">
          <a:solidFill>
            <a:srgbClr val="000000"/>
          </a:solidFill>
          <a:uFillTx/>
          <a:latin typeface="Times New Roman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Char char="–"/>
        <a:tabLst/>
        <a:defRPr lang="es-ES" sz="2800" b="0" i="0" u="none" strike="noStrike" kern="0" cap="none" spc="0" baseline="0">
          <a:solidFill>
            <a:srgbClr val="000000"/>
          </a:solidFill>
          <a:uFillTx/>
          <a:latin typeface="Times New Roman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Char char="•"/>
        <a:tabLst/>
        <a:defRPr lang="es-ES" sz="2400" b="0" i="0" u="none" strike="noStrike" kern="0" cap="none" spc="0" baseline="0">
          <a:solidFill>
            <a:srgbClr val="000000"/>
          </a:solidFill>
          <a:uFillTx/>
          <a:latin typeface="Times New Roman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Char char="–"/>
        <a:tabLst/>
        <a:defRPr lang="es-ES" sz="2000" b="0" i="0" u="none" strike="noStrike" kern="0" cap="none" spc="0" baseline="0">
          <a:solidFill>
            <a:srgbClr val="000000"/>
          </a:solidFill>
          <a:uFillTx/>
          <a:latin typeface="Times New Roman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Char char="»"/>
        <a:tabLst/>
        <a:defRPr lang="es-ES" sz="2000" b="0" i="0" u="none" strike="noStrike" kern="0" cap="none" spc="0" baseline="0">
          <a:solidFill>
            <a:srgbClr val="000000"/>
          </a:solidFill>
          <a:uFillTx/>
          <a:latin typeface="Times New Roman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763713" y="0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3" name="Rectangle 11"/>
          <p:cNvSpPr/>
          <p:nvPr/>
        </p:nvSpPr>
        <p:spPr>
          <a:xfrm>
            <a:off x="1547814" y="333371"/>
            <a:ext cx="6708779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SUBDIRECCION DE INFRAESTRUCTURA URBANA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0" cap="none" spc="0" baseline="0">
                <a:solidFill>
                  <a:srgbClr val="000000"/>
                </a:solidFill>
                <a:uFillTx/>
                <a:latin typeface="Calibri" pitchFamily="34"/>
              </a:rPr>
              <a:t>DEPARTAMENTO DE CONSTRUCCION</a:t>
            </a: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4" name="Rectangle 12"/>
          <p:cNvSpPr/>
          <p:nvPr/>
        </p:nvSpPr>
        <p:spPr>
          <a:xfrm>
            <a:off x="1907702" y="908721"/>
            <a:ext cx="6840761" cy="4308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>
                <a:solidFill>
                  <a:srgbClr val="000000"/>
                </a:solidFill>
                <a:latin typeface="Calibri" pitchFamily="34"/>
                <a:cs typeface="Arial" pitchFamily="34"/>
              </a:rPr>
              <a:t>ADECUACIÓN DE ENTRADAS Y SALIDAS CON SEÑALAMIENTO HORIZONTAL DEL PERIFÉRICO DE LA JUVENTUD  DESDE LA AV. HOMERO HASTA LA AV. POLITÉCNICO NACIONAL (ZONA 1)</a:t>
            </a:r>
            <a:endParaRPr lang="es-MX" sz="1400" b="1" kern="0" dirty="0">
              <a:solidFill>
                <a:srgbClr val="000000"/>
              </a:solidFill>
              <a:latin typeface="Calibri" pitchFamily="34"/>
              <a:ea typeface=""/>
              <a:cs typeface="Arial" pitchFamily="34"/>
            </a:endParaRPr>
          </a:p>
        </p:txBody>
      </p:sp>
      <p:sp>
        <p:nvSpPr>
          <p:cNvPr id="5" name="11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"/>
              </a:rPr>
              <a:t>DIRECCION DE OBRAS PUBLICAS</a:t>
            </a:r>
          </a:p>
        </p:txBody>
      </p:sp>
      <p:sp>
        <p:nvSpPr>
          <p:cNvPr id="9" name="13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>
                <a:solidFill>
                  <a:srgbClr val="002060"/>
                </a:solidFill>
                <a:uFillTx/>
                <a:latin typeface="Calibri"/>
                <a:ea typeface="ＭＳ Ｐゴシック"/>
                <a:cs typeface=""/>
              </a:rPr>
              <a:t>                  DIRECCION DE OBRAS PUBLICAS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0" y="6525344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FFFFFF"/>
              </a:solidFill>
              <a:uFillTx/>
              <a:latin typeface="Times New Roman"/>
              <a:ea typeface=""/>
              <a:cs typeface=""/>
            </a:endParaRPr>
          </a:p>
        </p:txBody>
      </p:sp>
      <p:sp>
        <p:nvSpPr>
          <p:cNvPr id="11" name="15 Rectángulo"/>
          <p:cNvSpPr/>
          <p:nvPr/>
        </p:nvSpPr>
        <p:spPr>
          <a:xfrm>
            <a:off x="0" y="1412775"/>
            <a:ext cx="184727" cy="30777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4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20" name="Rectangle 13"/>
          <p:cNvSpPr/>
          <p:nvPr/>
        </p:nvSpPr>
        <p:spPr>
          <a:xfrm>
            <a:off x="98820" y="6583591"/>
            <a:ext cx="2195736" cy="2154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30 DE SEPTIEMBRE</a:t>
            </a:r>
            <a:r>
              <a:rPr lang="es-MX" sz="1400" b="1" i="0" u="none" strike="noStrike" kern="0" cap="none" spc="0" baseline="0" smtClean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 </a:t>
            </a:r>
            <a:r>
              <a:rPr lang="es-MX" sz="1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DE </a:t>
            </a:r>
            <a:r>
              <a:rPr lang="es-MX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2019</a:t>
            </a:r>
            <a:endParaRPr lang="es-MX" sz="1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"/>
              <a:cs typeface="Arial" pitchFamily="34"/>
            </a:endParaRPr>
          </a:p>
        </p:txBody>
      </p:sp>
      <p:graphicFrame>
        <p:nvGraphicFramePr>
          <p:cNvPr id="22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054466"/>
              </p:ext>
            </p:extLst>
          </p:nvPr>
        </p:nvGraphicFramePr>
        <p:xfrm>
          <a:off x="251520" y="1340769"/>
          <a:ext cx="3276600" cy="5274925"/>
        </p:xfrm>
        <a:graphic>
          <a:graphicData uri="http://schemas.openxmlformats.org/drawingml/2006/table">
            <a:tbl>
              <a:tblPr/>
              <a:tblGrid>
                <a:gridCol w="1239469"/>
                <a:gridCol w="2037131"/>
              </a:tblGrid>
              <a:tr h="238365">
                <a:tc>
                  <a:txBody>
                    <a:bodyPr/>
                    <a:lstStyle/>
                    <a:p>
                      <a:pPr marL="45720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No. DE CONTRATO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045/2019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CONTRATISTA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s-MX" sz="900" b="0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CONSTRUCTORA FIGOSA, S.A. DE C.V.</a:t>
                      </a: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7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MONTO DEL CONTRATO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$ 9,447,840.15 C/ 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5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MONTO ASIGNADO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$ 22,613,860.06  C/ IVA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1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PERIODO DE EJECUCIÓN DE CONTRATO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DIFERIMIENTO             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17 DE JUNIO 2019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28 DE NOVIEMBRE 2019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</a:t>
                      </a:r>
                    </a:p>
                    <a:p>
                      <a:pPr marL="533400" marR="0" lvl="1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</a:t>
                      </a:r>
                    </a:p>
                    <a:p>
                      <a:pPr marL="533400" marR="0" lvl="1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b="0" i="0" u="none" strike="noStrike" dirty="0" smtClean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marL="533400" marR="0" lvl="1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16 DE DICIEMBRE</a:t>
                      </a:r>
                      <a:r>
                        <a:rPr lang="en-US" sz="9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2019</a:t>
                      </a: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             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EJERCIDO CON ANTICIPO   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</a:t>
                      </a:r>
                      <a:r>
                        <a:rPr kumimoji="0" lang="es-MX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$ 3,625,523.44 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C/ IVA</a:t>
                      </a:r>
                    </a:p>
                    <a:p>
                      <a:pPr algn="l" fontAlgn="b"/>
                      <a:endParaRPr kumimoji="0" lang="en-US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RESIDENTE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ING. VICTOR MIRELES VILLEGAS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1098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ACTIVIDADES PRINCIPALES: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LOS TRABAJOS CONSISTEN EN LA COSTRUCCION DE UN 4TO CARRIL EN EL PERIFERICO DE LA JUVENTUD, Y EN EL CRUCERO DE HACIENDA DEL VALLE SE REALIZARAN ADECUACIONES PARA EL TRANCITO VEHICULAR Y CRUCE DE PEATONES. INCLUYE LOS TRABAJOS DE DEMOLICIONES,  EXCAVACIONES,  RELLENOS, GUARNICIONES, BANQUETAS, PEDRAPLEN, SUBRASANTE, BASE HIDRAULICA, CARPETA ASFALTICA, BARRERA DE CONCRETO, ALUMBRADO Y SEÑALAMIENTO HORIZONTAL Y VERTICAL Y TODO LO NECESARIO PARA SU CORRECTA EJECUCIÓN.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OBSERVACIONES PRINCIPALES</a:t>
                      </a: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Group 3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28737"/>
              </p:ext>
            </p:extLst>
          </p:nvPr>
        </p:nvGraphicFramePr>
        <p:xfrm>
          <a:off x="9684568" y="4797152"/>
          <a:ext cx="3384377" cy="670544"/>
        </p:xfrm>
        <a:graphic>
          <a:graphicData uri="http://schemas.openxmlformats.org/drawingml/2006/table">
            <a:tbl>
              <a:tblPr/>
              <a:tblGrid>
                <a:gridCol w="1053949"/>
                <a:gridCol w="1165214"/>
                <a:gridCol w="1165214"/>
              </a:tblGrid>
              <a:tr h="3314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FISICO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PROGRAMADO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FINANCIERO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19.6 %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37.7 %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40.0%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84" y="0"/>
            <a:ext cx="1907704" cy="105273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56" y="1708410"/>
            <a:ext cx="3600000" cy="2700000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270335"/>
              </p:ext>
            </p:extLst>
          </p:nvPr>
        </p:nvGraphicFramePr>
        <p:xfrm>
          <a:off x="5004048" y="5289005"/>
          <a:ext cx="3960441" cy="98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936104"/>
                <a:gridCol w="1008112"/>
                <a:gridCol w="1008113"/>
              </a:tblGrid>
              <a:tr h="0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solidFill>
                            <a:schemeClr val="tx1"/>
                          </a:solidFill>
                        </a:rPr>
                        <a:t>PROGRAMADO</a:t>
                      </a:r>
                      <a:endParaRPr lang="es-MX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solidFill>
                            <a:schemeClr val="tx1"/>
                          </a:solidFill>
                        </a:rPr>
                        <a:t>REAL</a:t>
                      </a:r>
                      <a:endParaRPr lang="es-MX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solidFill>
                            <a:schemeClr val="tx1"/>
                          </a:solidFill>
                        </a:rPr>
                        <a:t>PROGRAMADO</a:t>
                      </a:r>
                      <a:endParaRPr lang="es-MX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solidFill>
                            <a:schemeClr val="tx1"/>
                          </a:solidFill>
                        </a:rPr>
                        <a:t>REAL</a:t>
                      </a:r>
                      <a:endParaRPr lang="es-MX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000" smtClean="0"/>
                        <a:t>42.52 </a:t>
                      </a:r>
                      <a:r>
                        <a:rPr lang="es-MX" sz="1000" dirty="0" smtClean="0"/>
                        <a:t>%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smtClean="0"/>
                        <a:t>11.96 </a:t>
                      </a:r>
                      <a:r>
                        <a:rPr lang="es-MX" sz="1000" dirty="0" smtClean="0"/>
                        <a:t>%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smtClean="0"/>
                        <a:t>$ 3,285,455.94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smtClean="0"/>
                        <a:t>$1,130,244.85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0.0 %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0.0</a:t>
                      </a:r>
                      <a:r>
                        <a:rPr lang="es-MX" sz="1000" baseline="0" dirty="0" smtClean="0"/>
                        <a:t> </a:t>
                      </a:r>
                      <a:r>
                        <a:rPr lang="es-MX" sz="1000" dirty="0" smtClean="0"/>
                        <a:t>%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$ 0.00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 smtClean="0"/>
                        <a:t>$ 0.00</a:t>
                      </a:r>
                      <a:endParaRPr lang="es-MX" sz="1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51992"/>
              </p:ext>
            </p:extLst>
          </p:nvPr>
        </p:nvGraphicFramePr>
        <p:xfrm>
          <a:off x="5004048" y="4895593"/>
          <a:ext cx="39604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20162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AVANCE FISICO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AVANCE FINANCIERO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043467"/>
              </p:ext>
            </p:extLst>
          </p:nvPr>
        </p:nvGraphicFramePr>
        <p:xfrm>
          <a:off x="3779912" y="5516089"/>
          <a:ext cx="11521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CONTRATO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CONVENIO</a:t>
                      </a:r>
                      <a:endParaRPr lang="es-MX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/>
          <p:nvPr/>
        </p:nvSpPr>
        <p:spPr>
          <a:xfrm>
            <a:off x="4860922" y="5908679"/>
            <a:ext cx="184151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Arial" pitchFamily="34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1763713" y="0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4" name="Rectangle 11"/>
          <p:cNvSpPr/>
          <p:nvPr/>
        </p:nvSpPr>
        <p:spPr>
          <a:xfrm>
            <a:off x="1547814" y="333371"/>
            <a:ext cx="6708779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SUBDIRECCION DE INFRAESTRUCTURA URBANA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600" b="1" i="0" u="none" strike="noStrike" kern="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Arial" pitchFamily="34"/>
              </a:rPr>
              <a:t>DEPARTAMENTO DE CONSTRUCCION</a:t>
            </a:r>
            <a:endParaRPr lang="es-ES" sz="1600" b="1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"/>
              <a:cs typeface="Arial" pitchFamily="34"/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323853" y="6237286"/>
            <a:ext cx="2447921" cy="21589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6" name="11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"/>
              </a:rPr>
              <a:t>DIRECCION DE OBRAS PUBLICAS</a:t>
            </a:r>
          </a:p>
        </p:txBody>
      </p:sp>
      <p:sp>
        <p:nvSpPr>
          <p:cNvPr id="9" name="19 Rectángulo"/>
          <p:cNvSpPr/>
          <p:nvPr/>
        </p:nvSpPr>
        <p:spPr>
          <a:xfrm>
            <a:off x="1475656" y="0"/>
            <a:ext cx="7668343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ＭＳ Ｐゴシック"/>
                <a:cs typeface=""/>
              </a:rPr>
              <a:t>                   DIRECCION DE OBRAS PUBLICAS</a:t>
            </a:r>
          </a:p>
        </p:txBody>
      </p:sp>
      <p:sp>
        <p:nvSpPr>
          <p:cNvPr id="15" name="TextBox 28"/>
          <p:cNvSpPr txBox="1"/>
          <p:nvPr/>
        </p:nvSpPr>
        <p:spPr>
          <a:xfrm>
            <a:off x="323523" y="3573018"/>
            <a:ext cx="4248476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SE </a:t>
            </a:r>
            <a:r>
              <a:rPr lang="es-MX" sz="10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rPr>
              <a:t>MUESTRA</a:t>
            </a:r>
            <a:r>
              <a:rPr lang="es-MX" sz="1000" b="0" i="0" u="none" strike="noStrike" kern="1200" cap="none" spc="0" smtClean="0">
                <a:solidFill>
                  <a:srgbClr val="000000"/>
                </a:solidFill>
                <a:uFillTx/>
                <a:latin typeface="Calibri"/>
              </a:rPr>
              <a:t>  COLADO DE GUARNICION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6" name="TextBox 28"/>
          <p:cNvSpPr txBox="1"/>
          <p:nvPr/>
        </p:nvSpPr>
        <p:spPr>
          <a:xfrm>
            <a:off x="4644009" y="3573018"/>
            <a:ext cx="4176467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SE </a:t>
            </a:r>
            <a:r>
              <a:rPr lang="es-MX" sz="10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rPr>
              <a:t>MUESTRAN</a:t>
            </a:r>
            <a:r>
              <a:rPr lang="es-MX" sz="1000" b="0" i="0" u="none" strike="noStrike" kern="1200" cap="none" spc="0" smtClean="0">
                <a:solidFill>
                  <a:srgbClr val="000000"/>
                </a:solidFill>
                <a:uFillTx/>
                <a:latin typeface="Calibri"/>
              </a:rPr>
              <a:t> COLADO DE BARRERA CENTRAL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7" name="TextBox 28"/>
          <p:cNvSpPr txBox="1"/>
          <p:nvPr/>
        </p:nvSpPr>
        <p:spPr>
          <a:xfrm>
            <a:off x="323523" y="6165305"/>
            <a:ext cx="4176467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SE </a:t>
            </a:r>
            <a:r>
              <a:rPr lang="es-MX" sz="1000" b="0" i="0" u="none" strike="noStrike" kern="1200" cap="none" spc="0" dirty="0" smtClean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s-MX" sz="1000" b="0" i="0" u="none" strike="noStrike" kern="1200" cap="none" spc="0" smtClean="0">
                <a:solidFill>
                  <a:srgbClr val="000000"/>
                </a:solidFill>
                <a:uFillTx/>
                <a:latin typeface="Calibri"/>
              </a:rPr>
              <a:t>MUESTRA  COLOCACION Y ARMADO DE BASES DE ALUMBRADO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9" name="TextBox 28"/>
          <p:cNvSpPr txBox="1"/>
          <p:nvPr/>
        </p:nvSpPr>
        <p:spPr>
          <a:xfrm>
            <a:off x="4644009" y="6114175"/>
            <a:ext cx="4176467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SE </a:t>
            </a:r>
            <a:r>
              <a:rPr lang="es-MX" sz="1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MUESTRA </a:t>
            </a:r>
            <a:r>
              <a:rPr lang="es-MX" sz="10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rPr>
              <a:t>DEMOLICION EN CAMELLON DE PERIFERICO DE LA JUVENTUD</a:t>
            </a:r>
            <a:endParaRPr lang="es-MX" sz="1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0" name="Rectangle 12"/>
          <p:cNvSpPr/>
          <p:nvPr/>
        </p:nvSpPr>
        <p:spPr>
          <a:xfrm>
            <a:off x="1475656" y="836712"/>
            <a:ext cx="7344820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>
                <a:solidFill>
                  <a:srgbClr val="000000"/>
                </a:solidFill>
                <a:latin typeface="Calibri" pitchFamily="34"/>
                <a:cs typeface="Arial" pitchFamily="34"/>
              </a:rPr>
              <a:t>ADECUACIÓN DE ENTRADAS Y SALIDAS CON SEÑALAMIENTO HORIZONTAL DEL PERIFÉRICO DE LA JUVENTUD  DESDE LA AV. HOMERO HASTA LA AV. POLITÉCNICO NACIONAL (ZONA 1)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cs typeface="Arial" pitchFamily="34"/>
              </a:rPr>
              <a:t>.</a:t>
            </a:r>
            <a:endParaRPr lang="es-MX" sz="1400" b="1" kern="0" dirty="0">
              <a:solidFill>
                <a:srgbClr val="000000"/>
              </a:solidFill>
              <a:latin typeface="Calibri" pitchFamily="34"/>
              <a:cs typeface="Arial" pitchFamily="34"/>
            </a:endParaRPr>
          </a:p>
        </p:txBody>
      </p:sp>
      <p:pic>
        <p:nvPicPr>
          <p:cNvPr id="21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7704" cy="965523"/>
          </a:xfrm>
          <a:prstGeom prst="rect">
            <a:avLst/>
          </a:prstGeom>
        </p:spPr>
      </p:pic>
      <p:sp>
        <p:nvSpPr>
          <p:cNvPr id="23" name="15 Rectángulo"/>
          <p:cNvSpPr/>
          <p:nvPr/>
        </p:nvSpPr>
        <p:spPr>
          <a:xfrm>
            <a:off x="0" y="6525344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FFFFFF"/>
              </a:solidFill>
              <a:uFillTx/>
              <a:latin typeface="Times New Roman"/>
              <a:ea typeface=""/>
              <a:cs typeface="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79512" y="6642556"/>
            <a:ext cx="2232245" cy="2154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lvl="0" indent="-3429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smtClean="0">
                <a:solidFill>
                  <a:srgbClr val="000000"/>
                </a:solidFill>
                <a:latin typeface="Calibri" pitchFamily="34"/>
                <a:cs typeface="Arial" pitchFamily="34"/>
              </a:rPr>
              <a:t>30 </a:t>
            </a:r>
            <a:r>
              <a:rPr lang="es-MX" sz="1400" b="1" kern="0">
                <a:solidFill>
                  <a:srgbClr val="000000"/>
                </a:solidFill>
                <a:latin typeface="Calibri" pitchFamily="34"/>
                <a:cs typeface="Arial" pitchFamily="34"/>
              </a:rPr>
              <a:t>DE </a:t>
            </a:r>
            <a:r>
              <a:rPr lang="es-MX" sz="1400" b="1" kern="0" smtClean="0">
                <a:solidFill>
                  <a:srgbClr val="000000"/>
                </a:solidFill>
                <a:latin typeface="Calibri" pitchFamily="34"/>
                <a:cs typeface="Arial" pitchFamily="34"/>
              </a:rPr>
              <a:t>SEPTIEMBRE </a:t>
            </a:r>
            <a:r>
              <a:rPr lang="es-MX" sz="1400" b="1" kern="0" dirty="0">
                <a:solidFill>
                  <a:srgbClr val="000000"/>
                </a:solidFill>
                <a:latin typeface="Calibri" pitchFamily="34"/>
                <a:cs typeface="Arial" pitchFamily="34"/>
              </a:rPr>
              <a:t>DE </a:t>
            </a: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cs typeface="Arial" pitchFamily="34"/>
              </a:rPr>
              <a:t>2019</a:t>
            </a:r>
            <a:endParaRPr lang="es-MX" sz="1400" b="1" kern="0" dirty="0">
              <a:solidFill>
                <a:srgbClr val="000000"/>
              </a:solidFill>
              <a:latin typeface="Calibri" pitchFamily="34"/>
              <a:cs typeface="Arial" pitchFamily="34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40" y="1396930"/>
            <a:ext cx="2880000" cy="2160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853" y="1323775"/>
            <a:ext cx="2880000" cy="2160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40" y="3865429"/>
            <a:ext cx="2880000" cy="21600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710" y="3837684"/>
            <a:ext cx="2880000" cy="2160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17551</TotalTime>
  <Words>322</Words>
  <Application>Microsoft Office PowerPoint</Application>
  <PresentationFormat>Presentación en pantalla (4:3)</PresentationFormat>
  <Paragraphs>65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Times New Roman</vt:lpstr>
      <vt:lpstr>Diseño predeterminado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OPS</dc:creator>
  <cp:lastModifiedBy>Usuario de Windows</cp:lastModifiedBy>
  <cp:revision>555</cp:revision>
  <dcterms:created xsi:type="dcterms:W3CDTF">2004-12-16T10:42:26Z</dcterms:created>
  <dcterms:modified xsi:type="dcterms:W3CDTF">2019-10-09T19:18:06Z</dcterms:modified>
</cp:coreProperties>
</file>