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58" r:id="rId3"/>
    <p:sldId id="257" r:id="rId4"/>
  </p:sldIdLst>
  <p:sldSz cx="9144000" cy="6858000" type="screen4x3"/>
  <p:notesSz cx="6797675" cy="9931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3961" autoAdjust="0"/>
  </p:normalViewPr>
  <p:slideViewPr>
    <p:cSldViewPr>
      <p:cViewPr varScale="1">
        <p:scale>
          <a:sx n="70" d="100"/>
          <a:sy n="70" d="100"/>
        </p:scale>
        <p:origin x="139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hdr" sz="quarter"/>
          </p:nvPr>
        </p:nvSpPr>
        <p:spPr>
          <a:xfrm>
            <a:off x="2" y="2"/>
            <a:ext cx="2945659" cy="4991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"/>
              <a:cs typeface=""/>
            </a:endParaRPr>
          </a:p>
        </p:txBody>
      </p:sp>
      <p:sp>
        <p:nvSpPr>
          <p:cNvPr id="3" name="Rectangle 3"/>
          <p:cNvSpPr txBox="1">
            <a:spLocks noGrp="1"/>
          </p:cNvSpPr>
          <p:nvPr>
            <p:ph type="dt" sz="quarter" idx="1"/>
          </p:nvPr>
        </p:nvSpPr>
        <p:spPr>
          <a:xfrm>
            <a:off x="3852018" y="2"/>
            <a:ext cx="2945659" cy="4991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"/>
              <a:cs typeface=""/>
            </a:endParaRPr>
          </a:p>
        </p:txBody>
      </p:sp>
      <p:sp>
        <p:nvSpPr>
          <p:cNvPr id="4" name="Rectangle 4"/>
          <p:cNvSpPr txBox="1">
            <a:spLocks noGrp="1"/>
          </p:cNvSpPr>
          <p:nvPr>
            <p:ph type="ftr" sz="quarter" idx="2"/>
          </p:nvPr>
        </p:nvSpPr>
        <p:spPr>
          <a:xfrm>
            <a:off x="2" y="9432300"/>
            <a:ext cx="2945659" cy="4991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"/>
              <a:cs typeface=""/>
            </a:endParaRPr>
          </a:p>
        </p:txBody>
      </p:sp>
      <p:sp>
        <p:nvSpPr>
          <p:cNvPr id="5" name="Rectangle 5"/>
          <p:cNvSpPr txBox="1">
            <a:spLocks noGrp="1"/>
          </p:cNvSpPr>
          <p:nvPr>
            <p:ph type="sldNum" sz="quarter" idx="3"/>
          </p:nvPr>
        </p:nvSpPr>
        <p:spPr>
          <a:xfrm>
            <a:off x="3852018" y="9432300"/>
            <a:ext cx="2945659" cy="4991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DFDFA9F-A6AD-4E0D-9037-FDA4762CAA6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‹Nº›</a:t>
            </a:fld>
            <a:endParaRPr lang="es-ES" sz="12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69889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73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59" cy="4973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8B6E2-ABAD-4F3D-BF84-57F54B466393}" type="datetimeFigureOut">
              <a:rPr lang="es-MX" smtClean="0"/>
              <a:pPr/>
              <a:t>12/08/2019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7023"/>
            <a:ext cx="5438140" cy="44692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2" y="9432302"/>
            <a:ext cx="2945659" cy="4973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5" y="9432302"/>
            <a:ext cx="2945659" cy="4973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AA1634-824A-4665-9331-D0654D5B9E9D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5742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A1634-824A-4665-9331-D0654D5B9E9D}" type="slidenum">
              <a:rPr lang="es-MX" smtClean="0"/>
              <a:pPr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28693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A1634-824A-4665-9331-D0654D5B9E9D}" type="slidenum">
              <a:rPr lang="es-MX" smtClean="0"/>
              <a:pPr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92197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A1634-824A-4665-9331-D0654D5B9E9D}" type="slidenum">
              <a:rPr lang="es-MX" smtClean="0"/>
              <a:pPr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861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/>
            </a:lvl1pPr>
          </a:lstStyle>
          <a:p>
            <a:pPr lvl="0"/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C34E50E-3980-4446-87F8-680C206BC83C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7AFD673-1774-4B1F-8CA3-F9A66DBEEFE6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BB22814-23AC-43B6-962D-5C966645D2BD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 txBox="1">
            <a:spLocks noGrp="1"/>
          </p:cNvSpPr>
          <p:nvPr>
            <p:ph idx="1"/>
          </p:nvPr>
        </p:nvSpPr>
        <p:spPr>
          <a:xfrm>
            <a:off x="685800" y="1981203"/>
            <a:ext cx="3810003" cy="4114800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 txBox="1">
            <a:spLocks noGrp="1"/>
          </p:cNvSpPr>
          <p:nvPr>
            <p:ph idx="2"/>
          </p:nvPr>
        </p:nvSpPr>
        <p:spPr>
          <a:xfrm>
            <a:off x="4648196" y="1981203"/>
            <a:ext cx="3810003" cy="4114800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31893DA-9347-43BC-B7CD-3BE85FE55D26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8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9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4817B00-95D6-4AF3-B62B-73B571B33CC8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4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7099B74-78B0-4875-A67C-BFF6954C1BC1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3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4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DDB5EE2-A3C8-4639-9710-5A4FE50E631F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5209A72-98A6-4006-9C70-1A2F6DC91C3C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 lang="es-MX"/>
            </a:lvl1pPr>
          </a:lstStyle>
          <a:p>
            <a:pPr lvl="0"/>
            <a:endParaRPr lang="es-MX"/>
          </a:p>
        </p:txBody>
      </p:sp>
      <p:sp>
        <p:nvSpPr>
          <p:cNvPr id="4" name="3 Marcador de texto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7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0D9FECA-6447-4775-B2C2-084B590EF98F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C426583-BDD4-44C3-B4E8-CB04C8CAE1A4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 txBox="1">
            <a:spLocks noGrp="1"/>
          </p:cNvSpPr>
          <p:nvPr>
            <p:ph type="title" orient="vert"/>
          </p:nvPr>
        </p:nvSpPr>
        <p:spPr>
          <a:xfrm>
            <a:off x="6515099" y="609603"/>
            <a:ext cx="1943100" cy="548640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 txBox="1">
            <a:spLocks noGrp="1"/>
          </p:cNvSpPr>
          <p:nvPr>
            <p:ph type="body" orient="vert" idx="1"/>
          </p:nvPr>
        </p:nvSpPr>
        <p:spPr>
          <a:xfrm>
            <a:off x="685800" y="609603"/>
            <a:ext cx="5676896" cy="548640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5" name="Rectangl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ES"/>
          </a:p>
        </p:txBody>
      </p:sp>
      <p:sp>
        <p:nvSpPr>
          <p:cNvPr id="6" name="Rectangl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E2BBF56-C684-4614-A561-3AED9EF5ABBF}" type="slidenum">
              <a:rPr/>
              <a:pPr lvl="0"/>
              <a:t>‹Nº›</a:t>
            </a:fld>
            <a:endParaRPr lang="es-E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>
          <a:xfrm>
            <a:off x="685800" y="609603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3"/>
          <p:cNvSpPr txBox="1">
            <a:spLocks noGrp="1"/>
          </p:cNvSpPr>
          <p:nvPr>
            <p:ph type="body" idx="1"/>
          </p:nvPr>
        </p:nvSpPr>
        <p:spPr>
          <a:xfrm>
            <a:off x="685800" y="1981203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 txBox="1">
            <a:spLocks noGrp="1"/>
          </p:cNvSpPr>
          <p:nvPr>
            <p:ph type="dt" sz="half" idx="2"/>
          </p:nvPr>
        </p:nvSpPr>
        <p:spPr>
          <a:xfrm>
            <a:off x="685800" y="6248396"/>
            <a:ext cx="1904996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"/>
                <a:cs typeface=""/>
              </a:defRPr>
            </a:lvl1pPr>
          </a:lstStyle>
          <a:p>
            <a:pPr lvl="0"/>
            <a:endParaRPr lang="es-ES"/>
          </a:p>
        </p:txBody>
      </p:sp>
      <p:sp>
        <p:nvSpPr>
          <p:cNvPr id="5" name="Rectangle 5"/>
          <p:cNvSpPr txBox="1">
            <a:spLocks noGrp="1"/>
          </p:cNvSpPr>
          <p:nvPr>
            <p:ph type="ftr" sz="quarter" idx="3"/>
          </p:nvPr>
        </p:nvSpPr>
        <p:spPr>
          <a:xfrm>
            <a:off x="3124203" y="6248396"/>
            <a:ext cx="2895603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"/>
                <a:cs typeface=""/>
              </a:defRPr>
            </a:lvl1pPr>
          </a:lstStyle>
          <a:p>
            <a:pPr lvl="0"/>
            <a:endParaRPr lang="es-ES"/>
          </a:p>
        </p:txBody>
      </p:sp>
      <p:sp>
        <p:nvSpPr>
          <p:cNvPr id="6" name="Rectangle 6"/>
          <p:cNvSpPr txBox="1">
            <a:spLocks noGrp="1"/>
          </p:cNvSpPr>
          <p:nvPr>
            <p:ph type="sldNum" sz="quarter" idx="4"/>
          </p:nvPr>
        </p:nvSpPr>
        <p:spPr>
          <a:xfrm>
            <a:off x="6553203" y="6248396"/>
            <a:ext cx="1904996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"/>
                <a:cs typeface="Arial"/>
              </a:defRPr>
            </a:lvl1pPr>
          </a:lstStyle>
          <a:p>
            <a:pPr lvl="0"/>
            <a:fld id="{3E1A79FD-EAFB-436B-A780-A619B6E749DD}" type="slidenum">
              <a:rPr/>
              <a:pPr lvl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s-ES" sz="4400" b="0" i="0" u="none" strike="noStrike" kern="0" cap="none" spc="0" baseline="0">
          <a:solidFill>
            <a:srgbClr val="000000"/>
          </a:solidFill>
          <a:uFillTx/>
          <a:latin typeface="Times New Roman"/>
        </a:defRPr>
      </a:lvl1pPr>
    </p:titleStyle>
    <p:bodyStyle>
      <a:lvl1pPr marL="342900" marR="0" lvl="0" indent="-342900" algn="l" defTabSz="914400" rtl="0" fontAlgn="auto" hangingPunct="0">
        <a:lnSpc>
          <a:spcPct val="100000"/>
        </a:lnSpc>
        <a:spcBef>
          <a:spcPts val="800"/>
        </a:spcBef>
        <a:spcAft>
          <a:spcPts val="0"/>
        </a:spcAft>
        <a:buSzPct val="100000"/>
        <a:buChar char="•"/>
        <a:tabLst/>
        <a:defRPr lang="es-ES" sz="3200" b="0" i="0" u="none" strike="noStrike" kern="0" cap="none" spc="0" baseline="0">
          <a:solidFill>
            <a:srgbClr val="000000"/>
          </a:solidFill>
          <a:uFillTx/>
          <a:latin typeface="Times New Roman"/>
        </a:defRPr>
      </a:lvl1pPr>
      <a:lvl2pPr marL="742950" marR="0" lvl="1" indent="-285750" algn="l" defTabSz="914400" rtl="0" fontAlgn="auto" hangingPunct="0">
        <a:lnSpc>
          <a:spcPct val="100000"/>
        </a:lnSpc>
        <a:spcBef>
          <a:spcPts val="700"/>
        </a:spcBef>
        <a:spcAft>
          <a:spcPts val="0"/>
        </a:spcAft>
        <a:buSzPct val="100000"/>
        <a:buChar char="–"/>
        <a:tabLst/>
        <a:defRPr lang="es-ES" sz="2800" b="0" i="0" u="none" strike="noStrike" kern="0" cap="none" spc="0" baseline="0">
          <a:solidFill>
            <a:srgbClr val="000000"/>
          </a:solidFill>
          <a:uFillTx/>
          <a:latin typeface="Times New Roman"/>
        </a:defRPr>
      </a:lvl2pPr>
      <a:lvl3pPr marL="1143000" marR="0" lvl="2" indent="-228600" algn="l" defTabSz="914400" rtl="0" fontAlgn="auto" hangingPunct="0">
        <a:lnSpc>
          <a:spcPct val="100000"/>
        </a:lnSpc>
        <a:spcBef>
          <a:spcPts val="600"/>
        </a:spcBef>
        <a:spcAft>
          <a:spcPts val="0"/>
        </a:spcAft>
        <a:buSzPct val="100000"/>
        <a:buChar char="•"/>
        <a:tabLst/>
        <a:defRPr lang="es-ES" sz="2400" b="0" i="0" u="none" strike="noStrike" kern="0" cap="none" spc="0" baseline="0">
          <a:solidFill>
            <a:srgbClr val="000000"/>
          </a:solidFill>
          <a:uFillTx/>
          <a:latin typeface="Times New Roman"/>
        </a:defRPr>
      </a:lvl3pPr>
      <a:lvl4pPr marL="1600200" marR="0" lvl="3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Char char="–"/>
        <a:tabLst/>
        <a:defRPr lang="es-ES" sz="2000" b="0" i="0" u="none" strike="noStrike" kern="0" cap="none" spc="0" baseline="0">
          <a:solidFill>
            <a:srgbClr val="000000"/>
          </a:solidFill>
          <a:uFillTx/>
          <a:latin typeface="Times New Roman"/>
        </a:defRPr>
      </a:lvl4pPr>
      <a:lvl5pPr marL="2057400" marR="0" lvl="4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SzPct val="100000"/>
        <a:buChar char="»"/>
        <a:tabLst/>
        <a:defRPr lang="es-ES" sz="2000" b="0" i="0" u="none" strike="noStrike" kern="0" cap="none" spc="0" baseline="0">
          <a:solidFill>
            <a:srgbClr val="000000"/>
          </a:solidFill>
          <a:uFillTx/>
          <a:latin typeface="Times New Roman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1763713" y="0"/>
            <a:ext cx="6696078" cy="27622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5" name="11 Rectángulo"/>
          <p:cNvSpPr/>
          <p:nvPr/>
        </p:nvSpPr>
        <p:spPr>
          <a:xfrm>
            <a:off x="1547814" y="0"/>
            <a:ext cx="7596185" cy="333371"/>
          </a:xfrm>
          <a:prstGeom prst="rect">
            <a:avLst/>
          </a:prstGeom>
          <a:solidFill>
            <a:srgbClr val="8B7B1D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"/>
                <a:cs typeface=""/>
              </a:rPr>
              <a:t>DIRECCION DE OBRAS PUBLICAS</a:t>
            </a:r>
          </a:p>
        </p:txBody>
      </p:sp>
      <p:sp>
        <p:nvSpPr>
          <p:cNvPr id="9" name="13 Rectángulo"/>
          <p:cNvSpPr/>
          <p:nvPr/>
        </p:nvSpPr>
        <p:spPr>
          <a:xfrm>
            <a:off x="1547814" y="0"/>
            <a:ext cx="7596185" cy="333371"/>
          </a:xfrm>
          <a:prstGeom prst="rect">
            <a:avLst/>
          </a:prstGeom>
          <a:solidFill>
            <a:srgbClr val="00B0F0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ea typeface="ＭＳ Ｐゴシック"/>
                <a:cs typeface=""/>
              </a:rPr>
              <a:t>                  DIRECCION DE OBRAS PUBLICAS</a:t>
            </a:r>
          </a:p>
        </p:txBody>
      </p:sp>
      <p:sp>
        <p:nvSpPr>
          <p:cNvPr id="10" name="15 Rectángulo"/>
          <p:cNvSpPr/>
          <p:nvPr/>
        </p:nvSpPr>
        <p:spPr>
          <a:xfrm>
            <a:off x="0" y="6525344"/>
            <a:ext cx="9144000" cy="332655"/>
          </a:xfrm>
          <a:prstGeom prst="rect">
            <a:avLst/>
          </a:prstGeom>
          <a:solidFill>
            <a:srgbClr val="00B0F0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2400" b="0" i="0" u="none" strike="noStrike" kern="1200" cap="none" spc="0" baseline="0">
              <a:solidFill>
                <a:srgbClr val="FFFFFF"/>
              </a:solidFill>
              <a:uFillTx/>
              <a:latin typeface="Times New Roman"/>
              <a:ea typeface=""/>
              <a:cs typeface=""/>
            </a:endParaRPr>
          </a:p>
        </p:txBody>
      </p:sp>
      <p:sp>
        <p:nvSpPr>
          <p:cNvPr id="11" name="15 Rectángulo"/>
          <p:cNvSpPr/>
          <p:nvPr/>
        </p:nvSpPr>
        <p:spPr>
          <a:xfrm>
            <a:off x="0" y="1412775"/>
            <a:ext cx="184727" cy="30777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1400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20" name="Rectangle 13"/>
          <p:cNvSpPr/>
          <p:nvPr/>
        </p:nvSpPr>
        <p:spPr>
          <a:xfrm>
            <a:off x="98820" y="6583591"/>
            <a:ext cx="2195736" cy="21544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342900" lvl="0" indent="-3429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400" b="1" kern="0" dirty="0" smtClean="0">
                <a:solidFill>
                  <a:srgbClr val="000000"/>
                </a:solidFill>
                <a:latin typeface="Calibri" pitchFamily="34"/>
                <a:ea typeface=""/>
                <a:cs typeface="Arial" pitchFamily="34"/>
              </a:rPr>
              <a:t>AGOSTO 2019</a:t>
            </a:r>
            <a:endParaRPr lang="es-MX" sz="1400" b="1" dirty="0">
              <a:solidFill>
                <a:srgbClr val="000000"/>
              </a:solidFill>
              <a:latin typeface="Calibri" pitchFamily="34"/>
              <a:ea typeface=""/>
              <a:cs typeface="Arial" pitchFamily="34"/>
            </a:endParaRPr>
          </a:p>
        </p:txBody>
      </p:sp>
      <p:graphicFrame>
        <p:nvGraphicFramePr>
          <p:cNvPr id="22" name="Group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554062"/>
              </p:ext>
            </p:extLst>
          </p:nvPr>
        </p:nvGraphicFramePr>
        <p:xfrm>
          <a:off x="251520" y="1052737"/>
          <a:ext cx="3276600" cy="4408065"/>
        </p:xfrm>
        <a:graphic>
          <a:graphicData uri="http://schemas.openxmlformats.org/drawingml/2006/table">
            <a:tbl>
              <a:tblPr/>
              <a:tblGrid>
                <a:gridCol w="1239469"/>
                <a:gridCol w="2037131"/>
              </a:tblGrid>
              <a:tr h="253099">
                <a:tc>
                  <a:txBody>
                    <a:bodyPr/>
                    <a:lstStyle/>
                    <a:p>
                      <a:pPr marL="457200" marR="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s-MX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0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No. DE CONTRATO: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034/2019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7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CONTRATO: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s-MX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SEÑALAMIENTO HORIZONTAL EN PRINCIPALES VIALIDADES (PINTURA DE CARRILES Y PASOS PEATONALES)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85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CONTRATISTA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OSCAR HOMERO HERMOSILLO FRESCAS  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85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MONTO 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$2,934,515.45 IVA INCLUIDO 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66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PERIODO DE EJECUCIÓN DE CONTRATO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 DE MAYO A 16 DE SEPT. DEL 2019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     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                    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85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ANTICIPO                          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$880,354.64  </a:t>
                      </a:r>
                    </a:p>
                    <a:p>
                      <a:pPr algn="l" fontAlgn="b"/>
                      <a:endParaRPr kumimoji="0" lang="en-US" sz="9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SUPERVISOR  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ARQ. CÉSAR JAVIER LEYVA FRANCO 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0002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s-MX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45981"/>
            <a:ext cx="1363087" cy="1222779"/>
          </a:xfrm>
          <a:prstGeom prst="rect">
            <a:avLst/>
          </a:prstGeom>
        </p:spPr>
      </p:pic>
      <p:graphicFrame>
        <p:nvGraphicFramePr>
          <p:cNvPr id="21" name="Tab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874387"/>
              </p:ext>
            </p:extLst>
          </p:nvPr>
        </p:nvGraphicFramePr>
        <p:xfrm>
          <a:off x="5004048" y="5289005"/>
          <a:ext cx="4032448" cy="100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441"/>
                <a:gridCol w="953124"/>
                <a:gridCol w="1026441"/>
                <a:gridCol w="1026442"/>
              </a:tblGrid>
              <a:tr h="0">
                <a:tc>
                  <a:txBody>
                    <a:bodyPr/>
                    <a:lstStyle/>
                    <a:p>
                      <a:r>
                        <a:rPr lang="es-MX" sz="1100" dirty="0" smtClean="0">
                          <a:solidFill>
                            <a:schemeClr val="tx1"/>
                          </a:solidFill>
                        </a:rPr>
                        <a:t>PROGRAMA</a:t>
                      </a:r>
                      <a:endParaRPr lang="es-MX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100" dirty="0" smtClean="0">
                          <a:solidFill>
                            <a:schemeClr val="tx1"/>
                          </a:solidFill>
                        </a:rPr>
                        <a:t>     REAL</a:t>
                      </a:r>
                      <a:endParaRPr lang="es-MX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100" dirty="0" smtClean="0">
                          <a:solidFill>
                            <a:schemeClr val="tx1"/>
                          </a:solidFill>
                        </a:rPr>
                        <a:t>PROGRAMA</a:t>
                      </a:r>
                      <a:endParaRPr lang="es-MX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100" dirty="0" smtClean="0">
                          <a:solidFill>
                            <a:schemeClr val="tx1"/>
                          </a:solidFill>
                        </a:rPr>
                        <a:t>    REAL</a:t>
                      </a:r>
                      <a:endParaRPr lang="es-MX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72%</a:t>
                      </a:r>
                      <a:endParaRPr lang="es-MX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32%</a:t>
                      </a:r>
                      <a:endParaRPr lang="es-MX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dirty="0" smtClean="0"/>
                        <a:t>72%</a:t>
                      </a:r>
                      <a:endParaRPr lang="es-MX" sz="11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dirty="0" smtClean="0"/>
                        <a:t>30%</a:t>
                      </a:r>
                      <a:endParaRPr lang="es-MX" sz="11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-</a:t>
                      </a:r>
                      <a:endParaRPr lang="es-MX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-</a:t>
                      </a:r>
                      <a:endParaRPr lang="es-MX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100" dirty="0" smtClean="0"/>
                        <a:t>-</a:t>
                      </a:r>
                      <a:endParaRPr lang="es-MX" sz="11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dirty="0" smtClean="0"/>
                        <a:t>-</a:t>
                      </a:r>
                      <a:endParaRPr lang="es-MX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a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124683"/>
              </p:ext>
            </p:extLst>
          </p:nvPr>
        </p:nvGraphicFramePr>
        <p:xfrm>
          <a:off x="5004048" y="4895593"/>
          <a:ext cx="403244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9565"/>
                <a:gridCol w="205288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AVANCE FISICO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AVANCE FINANCIERO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Tabla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77724"/>
              </p:ext>
            </p:extLst>
          </p:nvPr>
        </p:nvGraphicFramePr>
        <p:xfrm>
          <a:off x="3779912" y="5516089"/>
          <a:ext cx="115212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</a:tblGrid>
              <a:tr h="370840">
                <a:tc>
                  <a:txBody>
                    <a:bodyPr/>
                    <a:lstStyle/>
                    <a:p>
                      <a:r>
                        <a:rPr lang="es-MX" sz="1400" dirty="0" smtClean="0">
                          <a:solidFill>
                            <a:schemeClr val="tx1"/>
                          </a:solidFill>
                        </a:rPr>
                        <a:t>CONTRATO</a:t>
                      </a:r>
                      <a:endParaRPr lang="es-MX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b="1" dirty="0" smtClean="0">
                          <a:solidFill>
                            <a:schemeClr val="tx1"/>
                          </a:solidFill>
                        </a:rPr>
                        <a:t>CONVENIO</a:t>
                      </a:r>
                      <a:endParaRPr lang="es-MX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CuadroTexto 11"/>
          <p:cNvSpPr txBox="1"/>
          <p:nvPr/>
        </p:nvSpPr>
        <p:spPr>
          <a:xfrm>
            <a:off x="184727" y="4941168"/>
            <a:ext cx="3456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100" b="1" dirty="0" smtClean="0"/>
              <a:t>ACTIVIDADES PRINCIPALES</a:t>
            </a:r>
            <a:r>
              <a:rPr lang="es-MX" sz="1200" b="1" dirty="0" smtClean="0"/>
              <a:t>:</a:t>
            </a:r>
          </a:p>
        </p:txBody>
      </p:sp>
      <p:sp>
        <p:nvSpPr>
          <p:cNvPr id="19" name="CuadroTexto 16"/>
          <p:cNvSpPr txBox="1"/>
          <p:nvPr/>
        </p:nvSpPr>
        <p:spPr>
          <a:xfrm>
            <a:off x="332718" y="5261965"/>
            <a:ext cx="286198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es-MX" sz="900" dirty="0" smtClean="0">
                <a:latin typeface="Calibri" pitchFamily="34" charset="0"/>
              </a:rPr>
              <a:t>PINTUA DE CARRILES, PASOS PEATONALES, COLOCACIÓN DE VIALETAS, SEÑALAMIENTO HORIZONTAL FLECHAS Y LEYENDAS EN PRINCIPALES VIALIDADES DE LA ZONA NORTE DE LA CIUDAD. </a:t>
            </a:r>
            <a:r>
              <a:rPr lang="es-MX" sz="900" b="1" dirty="0" smtClean="0">
                <a:latin typeface="Calibri" pitchFamily="34" charset="0"/>
              </a:rPr>
              <a:t>SE PINTARON PERIFERICO DE LA JUVENTUS DE AV. HOMERO A AV. DE LA CANTERA NORTE SUR Y DE LA AV. DE LA CANTERA A AV. JUAN ESCUTIA SENTIDO SUR NORTE </a:t>
            </a:r>
            <a:endParaRPr lang="es-MX" sz="900" b="1" dirty="0">
              <a:latin typeface="Calibri" pitchFamily="34" charset="0"/>
            </a:endParaRPr>
          </a:p>
        </p:txBody>
      </p:sp>
      <p:sp>
        <p:nvSpPr>
          <p:cNvPr id="25" name="Rectangle 11"/>
          <p:cNvSpPr/>
          <p:nvPr/>
        </p:nvSpPr>
        <p:spPr>
          <a:xfrm>
            <a:off x="1475656" y="404664"/>
            <a:ext cx="6708779" cy="66941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700" b="1" i="0" u="none" strike="noStrike" kern="0" cap="none" spc="0" baseline="0" dirty="0" smtClean="0">
                <a:solidFill>
                  <a:srgbClr val="000000"/>
                </a:solidFill>
                <a:uFillTx/>
                <a:latin typeface="Calibri" pitchFamily="34"/>
              </a:rPr>
              <a:t>DEPARTAMENTO MEJORAMIENTO</a:t>
            </a:r>
            <a:r>
              <a:rPr lang="es-ES" sz="1700" b="1" i="0" u="none" strike="noStrike" kern="0" cap="none" spc="0" dirty="0" smtClean="0">
                <a:solidFill>
                  <a:srgbClr val="000000"/>
                </a:solidFill>
                <a:uFillTx/>
                <a:latin typeface="Calibri" pitchFamily="34"/>
              </a:rPr>
              <a:t> VIAL</a:t>
            </a:r>
          </a:p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1200" i="0" u="none" strike="noStrike" kern="0" cap="none" spc="0" baseline="0" dirty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300605"/>
            <a:ext cx="4374031" cy="3280523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576" y="277721"/>
            <a:ext cx="1949792" cy="1462344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576" y="1899927"/>
            <a:ext cx="1949792" cy="1462344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7893" y="1899927"/>
            <a:ext cx="1949792" cy="1462344"/>
          </a:xfrm>
          <a:prstGeom prst="rect">
            <a:avLst/>
          </a:prstGeom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576" y="3482138"/>
            <a:ext cx="1949792" cy="1462344"/>
          </a:xfrm>
          <a:prstGeom prst="rect">
            <a:avLst/>
          </a:prstGeom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3586" y="138110"/>
            <a:ext cx="1949792" cy="14623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664804"/>
            <a:ext cx="5904656" cy="4428492"/>
          </a:xfrm>
          <a:prstGeom prst="rect">
            <a:avLst/>
          </a:prstGeom>
        </p:spPr>
      </p:pic>
      <p:sp>
        <p:nvSpPr>
          <p:cNvPr id="2" name="Text Box 5"/>
          <p:cNvSpPr txBox="1"/>
          <p:nvPr/>
        </p:nvSpPr>
        <p:spPr>
          <a:xfrm>
            <a:off x="4860922" y="5908679"/>
            <a:ext cx="184151" cy="45720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2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"/>
              <a:cs typeface="Arial" pitchFamily="34"/>
            </a:endParaRPr>
          </a:p>
        </p:txBody>
      </p:sp>
      <p:sp>
        <p:nvSpPr>
          <p:cNvPr id="3" name="Rectangle 6"/>
          <p:cNvSpPr/>
          <p:nvPr/>
        </p:nvSpPr>
        <p:spPr>
          <a:xfrm>
            <a:off x="1763713" y="0"/>
            <a:ext cx="6696078" cy="27622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5" name="Rectangle 13"/>
          <p:cNvSpPr/>
          <p:nvPr/>
        </p:nvSpPr>
        <p:spPr>
          <a:xfrm>
            <a:off x="323853" y="6237286"/>
            <a:ext cx="2447921" cy="21589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6" name="11 Rectángulo"/>
          <p:cNvSpPr/>
          <p:nvPr/>
        </p:nvSpPr>
        <p:spPr>
          <a:xfrm>
            <a:off x="1547814" y="0"/>
            <a:ext cx="7596185" cy="333371"/>
          </a:xfrm>
          <a:prstGeom prst="rect">
            <a:avLst/>
          </a:prstGeom>
          <a:solidFill>
            <a:srgbClr val="8B7B1D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"/>
                <a:cs typeface=""/>
              </a:rPr>
              <a:t>DIRECCION DE OBRAS PUBLICAS</a:t>
            </a:r>
          </a:p>
        </p:txBody>
      </p:sp>
      <p:sp>
        <p:nvSpPr>
          <p:cNvPr id="9" name="19 Rectángulo"/>
          <p:cNvSpPr/>
          <p:nvPr/>
        </p:nvSpPr>
        <p:spPr>
          <a:xfrm>
            <a:off x="1475656" y="0"/>
            <a:ext cx="7668343" cy="333371"/>
          </a:xfrm>
          <a:prstGeom prst="rect">
            <a:avLst/>
          </a:prstGeom>
          <a:solidFill>
            <a:srgbClr val="00B0F0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ＭＳ Ｐゴシック"/>
                <a:cs typeface=""/>
              </a:rPr>
              <a:t>                   DIRECCION DE OBRAS PUBLICAS</a:t>
            </a:r>
          </a:p>
        </p:txBody>
      </p:sp>
      <p:sp>
        <p:nvSpPr>
          <p:cNvPr id="23" name="15 Rectángulo"/>
          <p:cNvSpPr/>
          <p:nvPr/>
        </p:nvSpPr>
        <p:spPr>
          <a:xfrm>
            <a:off x="0" y="6525344"/>
            <a:ext cx="9144000" cy="332655"/>
          </a:xfrm>
          <a:prstGeom prst="rect">
            <a:avLst/>
          </a:prstGeom>
          <a:solidFill>
            <a:srgbClr val="00B0F0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2400" b="0" i="0" u="none" strike="noStrike" kern="1200" cap="none" spc="0" baseline="0">
              <a:solidFill>
                <a:srgbClr val="FFFFFF"/>
              </a:solidFill>
              <a:uFillTx/>
              <a:latin typeface="Times New Roman"/>
              <a:ea typeface=""/>
              <a:cs typeface=""/>
            </a:endParaRPr>
          </a:p>
        </p:txBody>
      </p:sp>
      <p:sp>
        <p:nvSpPr>
          <p:cNvPr id="16" name="Rectangle 13"/>
          <p:cNvSpPr/>
          <p:nvPr/>
        </p:nvSpPr>
        <p:spPr>
          <a:xfrm>
            <a:off x="98820" y="6583591"/>
            <a:ext cx="2195736" cy="21544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342900" lvl="0" indent="-3429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400" b="1" kern="0" dirty="0" smtClean="0">
                <a:solidFill>
                  <a:srgbClr val="000000"/>
                </a:solidFill>
                <a:latin typeface="Calibri" pitchFamily="34"/>
                <a:ea typeface=""/>
                <a:cs typeface="Arial" pitchFamily="34"/>
              </a:rPr>
              <a:t>AGOSTO 2019</a:t>
            </a:r>
            <a:endParaRPr lang="es-MX" sz="1400" b="1" dirty="0">
              <a:solidFill>
                <a:srgbClr val="000000"/>
              </a:solidFill>
              <a:latin typeface="Calibri" pitchFamily="34"/>
              <a:ea typeface=""/>
              <a:cs typeface="Arial" pitchFamily="34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3958930" y="2012305"/>
            <a:ext cx="93611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00" b="1" dirty="0" smtClean="0"/>
              <a:t>FRACC. ALAMEDAS</a:t>
            </a:r>
            <a:endParaRPr lang="es-MX" sz="700" b="1" dirty="0"/>
          </a:p>
        </p:txBody>
      </p:sp>
      <p:pic>
        <p:nvPicPr>
          <p:cNvPr id="20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45981"/>
            <a:ext cx="1363087" cy="1222779"/>
          </a:xfrm>
          <a:prstGeom prst="rect">
            <a:avLst/>
          </a:prstGeom>
        </p:spPr>
      </p:pic>
      <p:sp>
        <p:nvSpPr>
          <p:cNvPr id="24" name="Rectángulo 14"/>
          <p:cNvSpPr/>
          <p:nvPr/>
        </p:nvSpPr>
        <p:spPr>
          <a:xfrm>
            <a:off x="3491880" y="3633730"/>
            <a:ext cx="577302" cy="2294910"/>
          </a:xfrm>
          <a:prstGeom prst="rect">
            <a:avLst/>
          </a:prstGeom>
          <a:solidFill>
            <a:srgbClr val="FFFF00">
              <a:alpha val="37000"/>
            </a:srgb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6" name="Rectangle 11"/>
          <p:cNvSpPr/>
          <p:nvPr/>
        </p:nvSpPr>
        <p:spPr>
          <a:xfrm>
            <a:off x="1475656" y="404664"/>
            <a:ext cx="6708779" cy="35189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700" b="1" i="0" u="none" strike="noStrike" kern="0" cap="none" spc="0" baseline="0" dirty="0" smtClean="0">
                <a:solidFill>
                  <a:srgbClr val="000000"/>
                </a:solidFill>
                <a:uFillTx/>
                <a:latin typeface="Calibri" pitchFamily="34"/>
              </a:rPr>
              <a:t>DEPARTAMENTO MEJORAMIENTO</a:t>
            </a:r>
            <a:r>
              <a:rPr lang="es-ES" sz="1700" b="1" i="0" u="none" strike="noStrike" kern="0" cap="none" spc="0" dirty="0" smtClean="0">
                <a:solidFill>
                  <a:srgbClr val="000000"/>
                </a:solidFill>
                <a:uFillTx/>
                <a:latin typeface="Calibri" pitchFamily="34"/>
              </a:rPr>
              <a:t> VIAL</a:t>
            </a:r>
          </a:p>
        </p:txBody>
      </p:sp>
      <p:sp>
        <p:nvSpPr>
          <p:cNvPr id="27" name="Rectangle 11"/>
          <p:cNvSpPr/>
          <p:nvPr/>
        </p:nvSpPr>
        <p:spPr>
          <a:xfrm>
            <a:off x="1187624" y="1268760"/>
            <a:ext cx="6708779" cy="24840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200" b="1" kern="0" dirty="0" smtClean="0">
                <a:solidFill>
                  <a:srgbClr val="000000"/>
                </a:solidFill>
                <a:latin typeface="Calibri" pitchFamily="34"/>
              </a:rPr>
              <a:t>PLANO DE LOCALIZACIÓN:</a:t>
            </a:r>
            <a:r>
              <a:rPr lang="es-ES" sz="1200" b="1" i="0" u="none" strike="noStrike" kern="0" cap="none" spc="0" dirty="0" smtClean="0">
                <a:solidFill>
                  <a:srgbClr val="000000"/>
                </a:solidFill>
                <a:uFillTx/>
                <a:latin typeface="Calibri" pitchFamily="34"/>
              </a:rPr>
              <a:t> </a:t>
            </a:r>
            <a:endParaRPr lang="es-MX" sz="1200" b="1" i="0" u="none" strike="noStrike" kern="0" cap="none" spc="0" baseline="0" dirty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749114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/>
          <p:nvPr/>
        </p:nvSpPr>
        <p:spPr>
          <a:xfrm>
            <a:off x="4860922" y="5908679"/>
            <a:ext cx="184151" cy="45720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2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"/>
              <a:cs typeface="Arial" pitchFamily="34"/>
            </a:endParaRPr>
          </a:p>
        </p:txBody>
      </p:sp>
      <p:sp>
        <p:nvSpPr>
          <p:cNvPr id="3" name="Rectangle 6"/>
          <p:cNvSpPr/>
          <p:nvPr/>
        </p:nvSpPr>
        <p:spPr>
          <a:xfrm>
            <a:off x="1763713" y="0"/>
            <a:ext cx="6696078" cy="27622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5" name="Rectangle 13"/>
          <p:cNvSpPr/>
          <p:nvPr/>
        </p:nvSpPr>
        <p:spPr>
          <a:xfrm>
            <a:off x="323853" y="6237286"/>
            <a:ext cx="2447921" cy="21589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sp>
        <p:nvSpPr>
          <p:cNvPr id="6" name="11 Rectángulo"/>
          <p:cNvSpPr/>
          <p:nvPr/>
        </p:nvSpPr>
        <p:spPr>
          <a:xfrm>
            <a:off x="1547814" y="0"/>
            <a:ext cx="7596185" cy="333371"/>
          </a:xfrm>
          <a:prstGeom prst="rect">
            <a:avLst/>
          </a:prstGeom>
          <a:solidFill>
            <a:srgbClr val="8B7B1D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800" b="1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  <a:ea typeface=""/>
                <a:cs typeface=""/>
              </a:rPr>
              <a:t>DIRECCION DE OBRAS PUBLICAS</a:t>
            </a:r>
          </a:p>
        </p:txBody>
      </p:sp>
      <p:sp>
        <p:nvSpPr>
          <p:cNvPr id="9" name="19 Rectángulo"/>
          <p:cNvSpPr/>
          <p:nvPr/>
        </p:nvSpPr>
        <p:spPr>
          <a:xfrm>
            <a:off x="1475656" y="0"/>
            <a:ext cx="7668343" cy="333371"/>
          </a:xfrm>
          <a:prstGeom prst="rect">
            <a:avLst/>
          </a:prstGeom>
          <a:solidFill>
            <a:srgbClr val="00B0F0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ＭＳ Ｐゴシック"/>
                <a:cs typeface=""/>
              </a:rPr>
              <a:t>                   DIRECCION DE OBRAS PUBLICAS</a:t>
            </a:r>
          </a:p>
        </p:txBody>
      </p:sp>
      <p:sp>
        <p:nvSpPr>
          <p:cNvPr id="17" name="TextBox 28"/>
          <p:cNvSpPr txBox="1"/>
          <p:nvPr/>
        </p:nvSpPr>
        <p:spPr>
          <a:xfrm>
            <a:off x="539553" y="5788747"/>
            <a:ext cx="3312368" cy="24622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000" dirty="0" smtClean="0">
                <a:solidFill>
                  <a:srgbClr val="000000"/>
                </a:solidFill>
              </a:rPr>
              <a:t>I</a:t>
            </a:r>
            <a:endParaRPr lang="es-MX" sz="1000" dirty="0">
              <a:solidFill>
                <a:srgbClr val="000000"/>
              </a:solidFill>
            </a:endParaRPr>
          </a:p>
        </p:txBody>
      </p:sp>
      <p:sp>
        <p:nvSpPr>
          <p:cNvPr id="23" name="15 Rectángulo"/>
          <p:cNvSpPr/>
          <p:nvPr/>
        </p:nvSpPr>
        <p:spPr>
          <a:xfrm>
            <a:off x="0" y="6525344"/>
            <a:ext cx="9144000" cy="332655"/>
          </a:xfrm>
          <a:prstGeom prst="rect">
            <a:avLst/>
          </a:prstGeom>
          <a:solidFill>
            <a:srgbClr val="00B0F0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2400" b="0" i="0" u="none" strike="noStrike" kern="1200" cap="none" spc="0" baseline="0">
              <a:solidFill>
                <a:srgbClr val="FFFFFF"/>
              </a:solidFill>
              <a:uFillTx/>
              <a:latin typeface="Times New Roman"/>
              <a:ea typeface=""/>
              <a:cs typeface=""/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67544" y="3398803"/>
            <a:ext cx="39604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dirty="0" smtClean="0"/>
              <a:t>PERIFERICO JUVENTUD CASI ESQ. FCO. VILLA</a:t>
            </a:r>
            <a:endParaRPr lang="es-MX" sz="1000" dirty="0"/>
          </a:p>
        </p:txBody>
      </p:sp>
      <p:sp>
        <p:nvSpPr>
          <p:cNvPr id="26" name="Rectangle 13"/>
          <p:cNvSpPr/>
          <p:nvPr/>
        </p:nvSpPr>
        <p:spPr>
          <a:xfrm>
            <a:off x="98820" y="6583591"/>
            <a:ext cx="2195736" cy="21544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342900" lvl="0" indent="-3429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400" b="1" kern="0" dirty="0" smtClean="0">
                <a:solidFill>
                  <a:srgbClr val="000000"/>
                </a:solidFill>
                <a:latin typeface="Calibri" pitchFamily="34"/>
                <a:ea typeface=""/>
                <a:cs typeface="Arial" pitchFamily="34"/>
              </a:rPr>
              <a:t>AGOSTO 2019</a:t>
            </a:r>
            <a:endParaRPr lang="es-MX" sz="1400" b="1" dirty="0">
              <a:solidFill>
                <a:srgbClr val="000000"/>
              </a:solidFill>
              <a:latin typeface="Calibri" pitchFamily="34"/>
              <a:ea typeface=""/>
              <a:cs typeface="Arial" pitchFamily="34"/>
            </a:endParaRPr>
          </a:p>
        </p:txBody>
      </p:sp>
      <p:pic>
        <p:nvPicPr>
          <p:cNvPr id="27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45981"/>
            <a:ext cx="1363087" cy="1222779"/>
          </a:xfrm>
          <a:prstGeom prst="rect">
            <a:avLst/>
          </a:prstGeom>
        </p:spPr>
      </p:pic>
      <p:sp>
        <p:nvSpPr>
          <p:cNvPr id="33" name="Rectangle 11"/>
          <p:cNvSpPr/>
          <p:nvPr/>
        </p:nvSpPr>
        <p:spPr>
          <a:xfrm>
            <a:off x="1475656" y="404664"/>
            <a:ext cx="6708779" cy="35189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700" b="1" i="0" u="none" strike="noStrike" kern="0" cap="none" spc="0" baseline="0" dirty="0" smtClean="0">
                <a:solidFill>
                  <a:srgbClr val="000000"/>
                </a:solidFill>
                <a:uFillTx/>
                <a:latin typeface="Calibri" pitchFamily="34"/>
              </a:rPr>
              <a:t>DEPARTAMENTO MEJORAMIENTO</a:t>
            </a:r>
            <a:r>
              <a:rPr lang="es-ES" sz="1700" b="1" i="0" u="none" strike="noStrike" kern="0" cap="none" spc="0" dirty="0" smtClean="0">
                <a:solidFill>
                  <a:srgbClr val="000000"/>
                </a:solidFill>
                <a:uFillTx/>
                <a:latin typeface="Calibri" pitchFamily="34"/>
              </a:rPr>
              <a:t> VIAL</a:t>
            </a:r>
          </a:p>
        </p:txBody>
      </p:sp>
      <p:pic>
        <p:nvPicPr>
          <p:cNvPr id="21" name="2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124744"/>
            <a:ext cx="3024336" cy="2268252"/>
          </a:xfrm>
          <a:prstGeom prst="rect">
            <a:avLst/>
          </a:prstGeom>
        </p:spPr>
      </p:pic>
      <p:pic>
        <p:nvPicPr>
          <p:cNvPr id="22" name="21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29" y="3897052"/>
            <a:ext cx="3024336" cy="2268252"/>
          </a:xfrm>
          <a:prstGeom prst="rect">
            <a:avLst/>
          </a:prstGeom>
        </p:spPr>
      </p:pic>
      <p:pic>
        <p:nvPicPr>
          <p:cNvPr id="24" name="23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897052"/>
            <a:ext cx="3024336" cy="2268252"/>
          </a:xfrm>
          <a:prstGeom prst="rect">
            <a:avLst/>
          </a:prstGeom>
        </p:spPr>
      </p:pic>
      <p:pic>
        <p:nvPicPr>
          <p:cNvPr id="25" name="24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24744"/>
            <a:ext cx="3024336" cy="2268252"/>
          </a:xfrm>
          <a:prstGeom prst="rect">
            <a:avLst/>
          </a:prstGeom>
        </p:spPr>
      </p:pic>
      <p:sp>
        <p:nvSpPr>
          <p:cNvPr id="35" name="CuadroTexto 18"/>
          <p:cNvSpPr txBox="1"/>
          <p:nvPr/>
        </p:nvSpPr>
        <p:spPr>
          <a:xfrm>
            <a:off x="514762" y="6165304"/>
            <a:ext cx="39604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dirty="0" smtClean="0"/>
              <a:t>PERIFERICO JUVENTUD CASI ESQ. AV. HOMERO</a:t>
            </a:r>
            <a:endParaRPr lang="es-MX" sz="1000" dirty="0"/>
          </a:p>
        </p:txBody>
      </p:sp>
      <p:sp>
        <p:nvSpPr>
          <p:cNvPr id="36" name="CuadroTexto 18"/>
          <p:cNvSpPr txBox="1"/>
          <p:nvPr/>
        </p:nvSpPr>
        <p:spPr>
          <a:xfrm>
            <a:off x="4644009" y="3398803"/>
            <a:ext cx="39604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dirty="0" smtClean="0"/>
              <a:t>PERIFERICO JUVENTUD CASI ESQ. FCO. VILLA</a:t>
            </a:r>
            <a:endParaRPr lang="es-MX" sz="1000" dirty="0"/>
          </a:p>
        </p:txBody>
      </p:sp>
      <p:sp>
        <p:nvSpPr>
          <p:cNvPr id="37" name="CuadroTexto 18"/>
          <p:cNvSpPr txBox="1"/>
          <p:nvPr/>
        </p:nvSpPr>
        <p:spPr>
          <a:xfrm>
            <a:off x="4572001" y="6165304"/>
            <a:ext cx="39604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00" dirty="0" smtClean="0"/>
              <a:t>PERIFERICO JUVENTUD CASI ESQ. AV. HOMERO</a:t>
            </a:r>
            <a:endParaRPr lang="es-MX" sz="1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11926</TotalTime>
  <Words>236</Words>
  <Application>Microsoft Office PowerPoint</Application>
  <PresentationFormat>Presentación en pantalla (4:3)</PresentationFormat>
  <Paragraphs>58</Paragraphs>
  <Slides>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ＭＳ Ｐゴシック</vt:lpstr>
      <vt:lpstr>Arial</vt:lpstr>
      <vt:lpstr>Calibri</vt:lpstr>
      <vt:lpstr>Times New Roman</vt:lpstr>
      <vt:lpstr>Diseño predeterminado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OPS</dc:creator>
  <cp:lastModifiedBy>Usuario de Windows</cp:lastModifiedBy>
  <cp:revision>707</cp:revision>
  <cp:lastPrinted>2019-02-05T17:05:34Z</cp:lastPrinted>
  <dcterms:created xsi:type="dcterms:W3CDTF">2004-12-16T10:42:26Z</dcterms:created>
  <dcterms:modified xsi:type="dcterms:W3CDTF">2019-08-12T19:27:24Z</dcterms:modified>
</cp:coreProperties>
</file>