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!d" ContentType="image/jpeg"/>
  <Default Extension="php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45"/>
  </p:notesMasterIdLst>
  <p:sldIdLst>
    <p:sldId id="569" r:id="rId2"/>
    <p:sldId id="286" r:id="rId3"/>
    <p:sldId id="335" r:id="rId4"/>
    <p:sldId id="304" r:id="rId5"/>
    <p:sldId id="318" r:id="rId6"/>
    <p:sldId id="306" r:id="rId7"/>
    <p:sldId id="340" r:id="rId8"/>
    <p:sldId id="305" r:id="rId9"/>
    <p:sldId id="341" r:id="rId10"/>
    <p:sldId id="336" r:id="rId11"/>
    <p:sldId id="347" r:id="rId12"/>
    <p:sldId id="345" r:id="rId13"/>
    <p:sldId id="360" r:id="rId14"/>
    <p:sldId id="365" r:id="rId15"/>
    <p:sldId id="361" r:id="rId16"/>
    <p:sldId id="346" r:id="rId17"/>
    <p:sldId id="348" r:id="rId18"/>
    <p:sldId id="352" r:id="rId19"/>
    <p:sldId id="571" r:id="rId20"/>
    <p:sldId id="572" r:id="rId21"/>
    <p:sldId id="331" r:id="rId22"/>
    <p:sldId id="307" r:id="rId23"/>
    <p:sldId id="354" r:id="rId24"/>
    <p:sldId id="359" r:id="rId25"/>
    <p:sldId id="308" r:id="rId26"/>
    <p:sldId id="356" r:id="rId27"/>
    <p:sldId id="357" r:id="rId28"/>
    <p:sldId id="316" r:id="rId29"/>
    <p:sldId id="315" r:id="rId30"/>
    <p:sldId id="310" r:id="rId31"/>
    <p:sldId id="311" r:id="rId32"/>
    <p:sldId id="573" r:id="rId33"/>
    <p:sldId id="313" r:id="rId34"/>
    <p:sldId id="271" r:id="rId35"/>
    <p:sldId id="292" r:id="rId36"/>
    <p:sldId id="294" r:id="rId37"/>
    <p:sldId id="295" r:id="rId38"/>
    <p:sldId id="323" r:id="rId39"/>
    <p:sldId id="358" r:id="rId40"/>
    <p:sldId id="296" r:id="rId41"/>
    <p:sldId id="268" r:id="rId42"/>
    <p:sldId id="265" r:id="rId43"/>
    <p:sldId id="570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6"/>
    <p:restoredTop sz="94737"/>
  </p:normalViewPr>
  <p:slideViewPr>
    <p:cSldViewPr snapToGrid="0">
      <p:cViewPr varScale="1">
        <p:scale>
          <a:sx n="68" d="100"/>
          <a:sy n="68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4" Type="http://schemas.openxmlformats.org/officeDocument/2006/relationships/image" Target="../media/image39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4" Type="http://schemas.openxmlformats.org/officeDocument/2006/relationships/image" Target="../media/image39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86B13D-EE6F-4A83-9086-714786DBFC4C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F0FB402-7DBE-4853-8F00-E65FF92B1E72}">
      <dgm:prSet/>
      <dgm:spPr/>
      <dgm:t>
        <a:bodyPr/>
        <a:lstStyle/>
        <a:p>
          <a:r>
            <a:rPr lang="es-MX" b="1"/>
            <a:t>DIVERSIDAD SEXUAL. </a:t>
          </a:r>
          <a:r>
            <a:rPr lang="es-ES" b="1"/>
            <a:t>F</a:t>
          </a:r>
          <a:r>
            <a:rPr lang="es-MX" b="1"/>
            <a:t>ormas de expresión de la afectividad, erotismo, deseo y prácticas amorosas que no se limitan a la heterosexualidad</a:t>
          </a:r>
          <a:endParaRPr lang="en-US"/>
        </a:p>
      </dgm:t>
    </dgm:pt>
    <dgm:pt modelId="{B0B92131-D001-4E87-875D-919DCCDB2D8C}" type="parTrans" cxnId="{8A89B95C-38EB-4632-83E6-CBE6DABCEF81}">
      <dgm:prSet/>
      <dgm:spPr/>
      <dgm:t>
        <a:bodyPr/>
        <a:lstStyle/>
        <a:p>
          <a:endParaRPr lang="en-US"/>
        </a:p>
      </dgm:t>
    </dgm:pt>
    <dgm:pt modelId="{C5965A59-407D-48BC-9EAB-FD0A278FEEB0}" type="sibTrans" cxnId="{8A89B95C-38EB-4632-83E6-CBE6DABCEF81}">
      <dgm:prSet/>
      <dgm:spPr/>
      <dgm:t>
        <a:bodyPr/>
        <a:lstStyle/>
        <a:p>
          <a:endParaRPr lang="en-US"/>
        </a:p>
      </dgm:t>
    </dgm:pt>
    <dgm:pt modelId="{2CB25B70-4BBD-45FB-895B-ABDB7E3FAE8F}">
      <dgm:prSet/>
      <dgm:spPr/>
      <dgm:t>
        <a:bodyPr/>
        <a:lstStyle/>
        <a:p>
          <a:r>
            <a:rPr lang="es-MX" dirty="0"/>
            <a:t>En </a:t>
          </a:r>
          <a:r>
            <a:rPr lang="es-MX" b="1" dirty="0"/>
            <a:t>teoría de género </a:t>
          </a:r>
          <a:r>
            <a:rPr lang="es-MX" dirty="0"/>
            <a:t>es la pluralidad de prácticas y creencias que regulan la expresión sexual de la humanidad en diferentes culturas </a:t>
          </a:r>
          <a:endParaRPr lang="en-US" dirty="0"/>
        </a:p>
      </dgm:t>
    </dgm:pt>
    <dgm:pt modelId="{CF09FC19-7A3A-447C-8842-1A6DCD039648}" type="parTrans" cxnId="{793E5636-2C1B-487C-B534-9790352C4669}">
      <dgm:prSet/>
      <dgm:spPr/>
      <dgm:t>
        <a:bodyPr/>
        <a:lstStyle/>
        <a:p>
          <a:endParaRPr lang="en-US"/>
        </a:p>
      </dgm:t>
    </dgm:pt>
    <dgm:pt modelId="{4B3DDDB3-AE33-48DE-9D8A-3D9E42F174E2}" type="sibTrans" cxnId="{793E5636-2C1B-487C-B534-9790352C4669}">
      <dgm:prSet/>
      <dgm:spPr/>
      <dgm:t>
        <a:bodyPr/>
        <a:lstStyle/>
        <a:p>
          <a:endParaRPr lang="en-US"/>
        </a:p>
      </dgm:t>
    </dgm:pt>
    <dgm:pt modelId="{594DF014-AE5E-1E46-9E01-DB8EE84B50A6}" type="pres">
      <dgm:prSet presAssocID="{9A86B13D-EE6F-4A83-9086-714786DBFC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A0A12E-75EF-9742-A19F-44215D341BC2}" type="pres">
      <dgm:prSet presAssocID="{2F0FB402-7DBE-4853-8F00-E65FF92B1E72}" presName="hierRoot1" presStyleCnt="0"/>
      <dgm:spPr/>
    </dgm:pt>
    <dgm:pt modelId="{0D041E42-4221-ED40-BB69-F1704AB88272}" type="pres">
      <dgm:prSet presAssocID="{2F0FB402-7DBE-4853-8F00-E65FF92B1E72}" presName="composite" presStyleCnt="0"/>
      <dgm:spPr/>
    </dgm:pt>
    <dgm:pt modelId="{F6FB0477-B194-C74C-B2AD-AD3972AA3876}" type="pres">
      <dgm:prSet presAssocID="{2F0FB402-7DBE-4853-8F00-E65FF92B1E72}" presName="background" presStyleLbl="node0" presStyleIdx="0" presStyleCnt="2"/>
      <dgm:spPr/>
    </dgm:pt>
    <dgm:pt modelId="{136D8754-36D0-8D40-8624-C26CE84D1704}" type="pres">
      <dgm:prSet presAssocID="{2F0FB402-7DBE-4853-8F00-E65FF92B1E72}" presName="text" presStyleLbl="fgAcc0" presStyleIdx="0" presStyleCnt="2">
        <dgm:presLayoutVars>
          <dgm:chPref val="3"/>
        </dgm:presLayoutVars>
      </dgm:prSet>
      <dgm:spPr/>
    </dgm:pt>
    <dgm:pt modelId="{E2C8CBEF-11AD-4746-BEB9-82309AE14E43}" type="pres">
      <dgm:prSet presAssocID="{2F0FB402-7DBE-4853-8F00-E65FF92B1E72}" presName="hierChild2" presStyleCnt="0"/>
      <dgm:spPr/>
    </dgm:pt>
    <dgm:pt modelId="{AE581A1C-970E-D24F-A8BA-521A6C87ACE4}" type="pres">
      <dgm:prSet presAssocID="{2CB25B70-4BBD-45FB-895B-ABDB7E3FAE8F}" presName="hierRoot1" presStyleCnt="0"/>
      <dgm:spPr/>
    </dgm:pt>
    <dgm:pt modelId="{B0AFBBA3-4961-D34D-A891-E6BF74D069D8}" type="pres">
      <dgm:prSet presAssocID="{2CB25B70-4BBD-45FB-895B-ABDB7E3FAE8F}" presName="composite" presStyleCnt="0"/>
      <dgm:spPr/>
    </dgm:pt>
    <dgm:pt modelId="{B76B5C44-C0B7-C24E-87D0-4E37E460041A}" type="pres">
      <dgm:prSet presAssocID="{2CB25B70-4BBD-45FB-895B-ABDB7E3FAE8F}" presName="background" presStyleLbl="node0" presStyleIdx="1" presStyleCnt="2"/>
      <dgm:spPr/>
    </dgm:pt>
    <dgm:pt modelId="{C40A9A7C-B41D-9042-8C33-CB27A4ED1705}" type="pres">
      <dgm:prSet presAssocID="{2CB25B70-4BBD-45FB-895B-ABDB7E3FAE8F}" presName="text" presStyleLbl="fgAcc0" presStyleIdx="1" presStyleCnt="2">
        <dgm:presLayoutVars>
          <dgm:chPref val="3"/>
        </dgm:presLayoutVars>
      </dgm:prSet>
      <dgm:spPr/>
    </dgm:pt>
    <dgm:pt modelId="{8CC2B7E8-CBE5-8B4C-BF8A-596B19D46258}" type="pres">
      <dgm:prSet presAssocID="{2CB25B70-4BBD-45FB-895B-ABDB7E3FAE8F}" presName="hierChild2" presStyleCnt="0"/>
      <dgm:spPr/>
    </dgm:pt>
  </dgm:ptLst>
  <dgm:cxnLst>
    <dgm:cxn modelId="{E70EAC34-B82E-D141-98C9-7AFE77CBA885}" type="presOf" srcId="{2CB25B70-4BBD-45FB-895B-ABDB7E3FAE8F}" destId="{C40A9A7C-B41D-9042-8C33-CB27A4ED1705}" srcOrd="0" destOrd="0" presId="urn:microsoft.com/office/officeart/2005/8/layout/hierarchy1"/>
    <dgm:cxn modelId="{793E5636-2C1B-487C-B534-9790352C4669}" srcId="{9A86B13D-EE6F-4A83-9086-714786DBFC4C}" destId="{2CB25B70-4BBD-45FB-895B-ABDB7E3FAE8F}" srcOrd="1" destOrd="0" parTransId="{CF09FC19-7A3A-447C-8842-1A6DCD039648}" sibTransId="{4B3DDDB3-AE33-48DE-9D8A-3D9E42F174E2}"/>
    <dgm:cxn modelId="{8A89B95C-38EB-4632-83E6-CBE6DABCEF81}" srcId="{9A86B13D-EE6F-4A83-9086-714786DBFC4C}" destId="{2F0FB402-7DBE-4853-8F00-E65FF92B1E72}" srcOrd="0" destOrd="0" parTransId="{B0B92131-D001-4E87-875D-919DCCDB2D8C}" sibTransId="{C5965A59-407D-48BC-9EAB-FD0A278FEEB0}"/>
    <dgm:cxn modelId="{E67D7642-2C0A-8644-B972-64FEF56F7CE6}" type="presOf" srcId="{9A86B13D-EE6F-4A83-9086-714786DBFC4C}" destId="{594DF014-AE5E-1E46-9E01-DB8EE84B50A6}" srcOrd="0" destOrd="0" presId="urn:microsoft.com/office/officeart/2005/8/layout/hierarchy1"/>
    <dgm:cxn modelId="{714284F9-C3C2-A540-951F-230B536AE2D4}" type="presOf" srcId="{2F0FB402-7DBE-4853-8F00-E65FF92B1E72}" destId="{136D8754-36D0-8D40-8624-C26CE84D1704}" srcOrd="0" destOrd="0" presId="urn:microsoft.com/office/officeart/2005/8/layout/hierarchy1"/>
    <dgm:cxn modelId="{37CD7204-AFA4-0945-8D5C-27B5EC34ECF5}" type="presParOf" srcId="{594DF014-AE5E-1E46-9E01-DB8EE84B50A6}" destId="{B5A0A12E-75EF-9742-A19F-44215D341BC2}" srcOrd="0" destOrd="0" presId="urn:microsoft.com/office/officeart/2005/8/layout/hierarchy1"/>
    <dgm:cxn modelId="{0DF6B418-CCFA-1445-9436-A82A4DE1E313}" type="presParOf" srcId="{B5A0A12E-75EF-9742-A19F-44215D341BC2}" destId="{0D041E42-4221-ED40-BB69-F1704AB88272}" srcOrd="0" destOrd="0" presId="urn:microsoft.com/office/officeart/2005/8/layout/hierarchy1"/>
    <dgm:cxn modelId="{5383DF31-B734-8C4E-8085-BB7578B2B48E}" type="presParOf" srcId="{0D041E42-4221-ED40-BB69-F1704AB88272}" destId="{F6FB0477-B194-C74C-B2AD-AD3972AA3876}" srcOrd="0" destOrd="0" presId="urn:microsoft.com/office/officeart/2005/8/layout/hierarchy1"/>
    <dgm:cxn modelId="{ED75E478-3D2B-D745-AB0A-EBE47B36B3B5}" type="presParOf" srcId="{0D041E42-4221-ED40-BB69-F1704AB88272}" destId="{136D8754-36D0-8D40-8624-C26CE84D1704}" srcOrd="1" destOrd="0" presId="urn:microsoft.com/office/officeart/2005/8/layout/hierarchy1"/>
    <dgm:cxn modelId="{AE6F1EC3-F87F-A74C-B3BD-792309D1786D}" type="presParOf" srcId="{B5A0A12E-75EF-9742-A19F-44215D341BC2}" destId="{E2C8CBEF-11AD-4746-BEB9-82309AE14E43}" srcOrd="1" destOrd="0" presId="urn:microsoft.com/office/officeart/2005/8/layout/hierarchy1"/>
    <dgm:cxn modelId="{D990CE5D-3020-E144-B51E-FCB20A9DC941}" type="presParOf" srcId="{594DF014-AE5E-1E46-9E01-DB8EE84B50A6}" destId="{AE581A1C-970E-D24F-A8BA-521A6C87ACE4}" srcOrd="1" destOrd="0" presId="urn:microsoft.com/office/officeart/2005/8/layout/hierarchy1"/>
    <dgm:cxn modelId="{59779EB9-0B4D-3241-81DD-0C05306563B3}" type="presParOf" srcId="{AE581A1C-970E-D24F-A8BA-521A6C87ACE4}" destId="{B0AFBBA3-4961-D34D-A891-E6BF74D069D8}" srcOrd="0" destOrd="0" presId="urn:microsoft.com/office/officeart/2005/8/layout/hierarchy1"/>
    <dgm:cxn modelId="{FB890301-F139-A247-B278-6FC2D4BD3198}" type="presParOf" srcId="{B0AFBBA3-4961-D34D-A891-E6BF74D069D8}" destId="{B76B5C44-C0B7-C24E-87D0-4E37E460041A}" srcOrd="0" destOrd="0" presId="urn:microsoft.com/office/officeart/2005/8/layout/hierarchy1"/>
    <dgm:cxn modelId="{39C11449-750D-4743-82B8-307BDAB48D29}" type="presParOf" srcId="{B0AFBBA3-4961-D34D-A891-E6BF74D069D8}" destId="{C40A9A7C-B41D-9042-8C33-CB27A4ED1705}" srcOrd="1" destOrd="0" presId="urn:microsoft.com/office/officeart/2005/8/layout/hierarchy1"/>
    <dgm:cxn modelId="{DB68B412-85E6-204E-BB6E-0A44C690C539}" type="presParOf" srcId="{AE581A1C-970E-D24F-A8BA-521A6C87ACE4}" destId="{8CC2B7E8-CBE5-8B4C-BF8A-596B19D462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591D57-ABD0-4758-8C93-53C97163820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C41C934-D375-4EE8-83FB-AB20C7E24CAD}">
      <dgm:prSet/>
      <dgm:spPr/>
      <dgm:t>
        <a:bodyPr/>
        <a:lstStyle/>
        <a:p>
          <a:r>
            <a:rPr lang="es-MX" b="1" dirty="0"/>
            <a:t>Discriminación directa</a:t>
          </a:r>
          <a:endParaRPr lang="en-US" dirty="0"/>
        </a:p>
      </dgm:t>
    </dgm:pt>
    <dgm:pt modelId="{6BE6068B-B66D-4B0D-AA62-8C3BAF87CCAB}" type="parTrans" cxnId="{AA99BAA6-8079-4CAE-AF88-7B3DE75D77EE}">
      <dgm:prSet/>
      <dgm:spPr/>
      <dgm:t>
        <a:bodyPr/>
        <a:lstStyle/>
        <a:p>
          <a:endParaRPr lang="en-US"/>
        </a:p>
      </dgm:t>
    </dgm:pt>
    <dgm:pt modelId="{85DC57D1-B9D2-46A4-A02D-F6A64B30934D}" type="sibTrans" cxnId="{AA99BAA6-8079-4CAE-AF88-7B3DE75D77EE}">
      <dgm:prSet/>
      <dgm:spPr/>
      <dgm:t>
        <a:bodyPr/>
        <a:lstStyle/>
        <a:p>
          <a:endParaRPr lang="en-US"/>
        </a:p>
      </dgm:t>
    </dgm:pt>
    <dgm:pt modelId="{B2C88174-4A2B-4EC8-8AAC-C4B6C330C966}">
      <dgm:prSet/>
      <dgm:spPr/>
      <dgm:t>
        <a:bodyPr/>
        <a:lstStyle/>
        <a:p>
          <a:r>
            <a:rPr lang="es-MX" dirty="0"/>
            <a:t>Se proponen normas o acciones tendientes a estigmatizar al diferente, o simplemente los excluye del disfrute de determinados derechos.</a:t>
          </a:r>
          <a:r>
            <a:rPr lang="es-ES" dirty="0"/>
            <a:t> </a:t>
          </a:r>
          <a:endParaRPr lang="en-US" dirty="0"/>
        </a:p>
      </dgm:t>
    </dgm:pt>
    <dgm:pt modelId="{EAF63281-0724-46E2-B1C6-7EED4C8BB0FE}" type="parTrans" cxnId="{E4FD3594-A00B-4FBC-839A-51B645E0A0F3}">
      <dgm:prSet/>
      <dgm:spPr/>
      <dgm:t>
        <a:bodyPr/>
        <a:lstStyle/>
        <a:p>
          <a:endParaRPr lang="en-US"/>
        </a:p>
      </dgm:t>
    </dgm:pt>
    <dgm:pt modelId="{6F1AED22-7BBB-49B3-93D0-0BD499423363}" type="sibTrans" cxnId="{E4FD3594-A00B-4FBC-839A-51B645E0A0F3}">
      <dgm:prSet/>
      <dgm:spPr/>
      <dgm:t>
        <a:bodyPr/>
        <a:lstStyle/>
        <a:p>
          <a:endParaRPr lang="en-US"/>
        </a:p>
      </dgm:t>
    </dgm:pt>
    <dgm:pt modelId="{F9A06688-F0A9-46FF-8342-227DC8F53F93}">
      <dgm:prSet/>
      <dgm:spPr/>
      <dgm:t>
        <a:bodyPr/>
        <a:lstStyle/>
        <a:p>
          <a:r>
            <a:rPr lang="es-ES" b="1"/>
            <a:t>Solicitar postulantes para cargos ejecutivos dirigidos sólo a hombres o</a:t>
          </a:r>
          <a:endParaRPr lang="en-US"/>
        </a:p>
      </dgm:t>
    </dgm:pt>
    <dgm:pt modelId="{26D5DB92-D264-4D9B-8D4D-6686992C3F17}" type="parTrans" cxnId="{F95FD6E8-0B03-4FB7-9AC7-60285BFA55E9}">
      <dgm:prSet/>
      <dgm:spPr/>
      <dgm:t>
        <a:bodyPr/>
        <a:lstStyle/>
        <a:p>
          <a:endParaRPr lang="en-US"/>
        </a:p>
      </dgm:t>
    </dgm:pt>
    <dgm:pt modelId="{9A444A44-9BC7-46D0-BACD-F3095E05690A}" type="sibTrans" cxnId="{F95FD6E8-0B03-4FB7-9AC7-60285BFA55E9}">
      <dgm:prSet/>
      <dgm:spPr/>
      <dgm:t>
        <a:bodyPr/>
        <a:lstStyle/>
        <a:p>
          <a:endParaRPr lang="en-US"/>
        </a:p>
      </dgm:t>
    </dgm:pt>
    <dgm:pt modelId="{D963C817-D1EF-4F45-980F-E46E3A58812D}">
      <dgm:prSet/>
      <dgm:spPr/>
      <dgm:t>
        <a:bodyPr/>
        <a:lstStyle/>
        <a:p>
          <a:r>
            <a:rPr lang="es-ES" b="1"/>
            <a:t>cuando se establecen límites de edad para realizar algún trabajo remunerado</a:t>
          </a:r>
          <a:endParaRPr lang="en-US"/>
        </a:p>
      </dgm:t>
    </dgm:pt>
    <dgm:pt modelId="{23E7DF48-0AA5-46AA-80BE-02A1B65625AB}" type="parTrans" cxnId="{05BBF1BD-863F-41F0-A0DE-7416DA87213B}">
      <dgm:prSet/>
      <dgm:spPr/>
      <dgm:t>
        <a:bodyPr/>
        <a:lstStyle/>
        <a:p>
          <a:endParaRPr lang="en-US"/>
        </a:p>
      </dgm:t>
    </dgm:pt>
    <dgm:pt modelId="{47E7AE2F-4C04-4AD9-99E1-108BFF0B44FE}" type="sibTrans" cxnId="{05BBF1BD-863F-41F0-A0DE-7416DA87213B}">
      <dgm:prSet/>
      <dgm:spPr/>
      <dgm:t>
        <a:bodyPr/>
        <a:lstStyle/>
        <a:p>
          <a:endParaRPr lang="en-US"/>
        </a:p>
      </dgm:t>
    </dgm:pt>
    <dgm:pt modelId="{1CA96C72-D441-034D-AEAD-E284D604E5FC}" type="pres">
      <dgm:prSet presAssocID="{0C591D57-ABD0-4758-8C93-53C971638204}" presName="diagram" presStyleCnt="0">
        <dgm:presLayoutVars>
          <dgm:dir/>
          <dgm:resizeHandles val="exact"/>
        </dgm:presLayoutVars>
      </dgm:prSet>
      <dgm:spPr/>
    </dgm:pt>
    <dgm:pt modelId="{7806C6B1-FDAC-B94C-A608-96D8E0E81B6F}" type="pres">
      <dgm:prSet presAssocID="{9C41C934-D375-4EE8-83FB-AB20C7E24CAD}" presName="node" presStyleLbl="node1" presStyleIdx="0" presStyleCnt="4">
        <dgm:presLayoutVars>
          <dgm:bulletEnabled val="1"/>
        </dgm:presLayoutVars>
      </dgm:prSet>
      <dgm:spPr/>
    </dgm:pt>
    <dgm:pt modelId="{7C10DBF7-4C37-484A-B07B-F200C893AD28}" type="pres">
      <dgm:prSet presAssocID="{85DC57D1-B9D2-46A4-A02D-F6A64B30934D}" presName="sibTrans" presStyleCnt="0"/>
      <dgm:spPr/>
    </dgm:pt>
    <dgm:pt modelId="{2630527A-AD3C-6A40-A630-6D5146FDDF88}" type="pres">
      <dgm:prSet presAssocID="{B2C88174-4A2B-4EC8-8AAC-C4B6C330C966}" presName="node" presStyleLbl="node1" presStyleIdx="1" presStyleCnt="4">
        <dgm:presLayoutVars>
          <dgm:bulletEnabled val="1"/>
        </dgm:presLayoutVars>
      </dgm:prSet>
      <dgm:spPr/>
    </dgm:pt>
    <dgm:pt modelId="{58EDFD43-F320-684B-A964-A0C895A56395}" type="pres">
      <dgm:prSet presAssocID="{6F1AED22-7BBB-49B3-93D0-0BD499423363}" presName="sibTrans" presStyleCnt="0"/>
      <dgm:spPr/>
    </dgm:pt>
    <dgm:pt modelId="{F0B6A5C1-586A-7C46-803F-7C3A6586860F}" type="pres">
      <dgm:prSet presAssocID="{F9A06688-F0A9-46FF-8342-227DC8F53F93}" presName="node" presStyleLbl="node1" presStyleIdx="2" presStyleCnt="4">
        <dgm:presLayoutVars>
          <dgm:bulletEnabled val="1"/>
        </dgm:presLayoutVars>
      </dgm:prSet>
      <dgm:spPr/>
    </dgm:pt>
    <dgm:pt modelId="{7FC44C35-B8A4-A848-A18A-A1C8F67B982D}" type="pres">
      <dgm:prSet presAssocID="{9A444A44-9BC7-46D0-BACD-F3095E05690A}" presName="sibTrans" presStyleCnt="0"/>
      <dgm:spPr/>
    </dgm:pt>
    <dgm:pt modelId="{70CC6E01-23A5-2841-AEFE-43DE95F45F8E}" type="pres">
      <dgm:prSet presAssocID="{D963C817-D1EF-4F45-980F-E46E3A58812D}" presName="node" presStyleLbl="node1" presStyleIdx="3" presStyleCnt="4">
        <dgm:presLayoutVars>
          <dgm:bulletEnabled val="1"/>
        </dgm:presLayoutVars>
      </dgm:prSet>
      <dgm:spPr/>
    </dgm:pt>
  </dgm:ptLst>
  <dgm:cxnLst>
    <dgm:cxn modelId="{3DC57525-4428-EB4B-93DE-08882A909998}" type="presOf" srcId="{D963C817-D1EF-4F45-980F-E46E3A58812D}" destId="{70CC6E01-23A5-2841-AEFE-43DE95F45F8E}" srcOrd="0" destOrd="0" presId="urn:microsoft.com/office/officeart/2005/8/layout/default"/>
    <dgm:cxn modelId="{B54FB12A-92C5-6E49-ADD4-D9EBD71CDBCE}" type="presOf" srcId="{9C41C934-D375-4EE8-83FB-AB20C7E24CAD}" destId="{7806C6B1-FDAC-B94C-A608-96D8E0E81B6F}" srcOrd="0" destOrd="0" presId="urn:microsoft.com/office/officeart/2005/8/layout/default"/>
    <dgm:cxn modelId="{B7963863-DCE9-EB40-9FEB-0CFFF60A2651}" type="presOf" srcId="{0C591D57-ABD0-4758-8C93-53C971638204}" destId="{1CA96C72-D441-034D-AEAD-E284D604E5FC}" srcOrd="0" destOrd="0" presId="urn:microsoft.com/office/officeart/2005/8/layout/default"/>
    <dgm:cxn modelId="{E4FD3594-A00B-4FBC-839A-51B645E0A0F3}" srcId="{0C591D57-ABD0-4758-8C93-53C971638204}" destId="{B2C88174-4A2B-4EC8-8AAC-C4B6C330C966}" srcOrd="1" destOrd="0" parTransId="{EAF63281-0724-46E2-B1C6-7EED4C8BB0FE}" sibTransId="{6F1AED22-7BBB-49B3-93D0-0BD499423363}"/>
    <dgm:cxn modelId="{9FD3A2A2-653C-714F-BACA-FE949F88DE7A}" type="presOf" srcId="{F9A06688-F0A9-46FF-8342-227DC8F53F93}" destId="{F0B6A5C1-586A-7C46-803F-7C3A6586860F}" srcOrd="0" destOrd="0" presId="urn:microsoft.com/office/officeart/2005/8/layout/default"/>
    <dgm:cxn modelId="{AA99BAA6-8079-4CAE-AF88-7B3DE75D77EE}" srcId="{0C591D57-ABD0-4758-8C93-53C971638204}" destId="{9C41C934-D375-4EE8-83FB-AB20C7E24CAD}" srcOrd="0" destOrd="0" parTransId="{6BE6068B-B66D-4B0D-AA62-8C3BAF87CCAB}" sibTransId="{85DC57D1-B9D2-46A4-A02D-F6A64B30934D}"/>
    <dgm:cxn modelId="{05BBF1BD-863F-41F0-A0DE-7416DA87213B}" srcId="{0C591D57-ABD0-4758-8C93-53C971638204}" destId="{D963C817-D1EF-4F45-980F-E46E3A58812D}" srcOrd="3" destOrd="0" parTransId="{23E7DF48-0AA5-46AA-80BE-02A1B65625AB}" sibTransId="{47E7AE2F-4C04-4AD9-99E1-108BFF0B44FE}"/>
    <dgm:cxn modelId="{F95FD6E8-0B03-4FB7-9AC7-60285BFA55E9}" srcId="{0C591D57-ABD0-4758-8C93-53C971638204}" destId="{F9A06688-F0A9-46FF-8342-227DC8F53F93}" srcOrd="2" destOrd="0" parTransId="{26D5DB92-D264-4D9B-8D4D-6686992C3F17}" sibTransId="{9A444A44-9BC7-46D0-BACD-F3095E05690A}"/>
    <dgm:cxn modelId="{278B3EFA-CEC3-0841-A293-B9BED87F91E6}" type="presOf" srcId="{B2C88174-4A2B-4EC8-8AAC-C4B6C330C966}" destId="{2630527A-AD3C-6A40-A630-6D5146FDDF88}" srcOrd="0" destOrd="0" presId="urn:microsoft.com/office/officeart/2005/8/layout/default"/>
    <dgm:cxn modelId="{A5FCF053-4A04-1C42-B852-10B12AA30876}" type="presParOf" srcId="{1CA96C72-D441-034D-AEAD-E284D604E5FC}" destId="{7806C6B1-FDAC-B94C-A608-96D8E0E81B6F}" srcOrd="0" destOrd="0" presId="urn:microsoft.com/office/officeart/2005/8/layout/default"/>
    <dgm:cxn modelId="{64239572-B263-5B43-960B-EF1F72BD9CB8}" type="presParOf" srcId="{1CA96C72-D441-034D-AEAD-E284D604E5FC}" destId="{7C10DBF7-4C37-484A-B07B-F200C893AD28}" srcOrd="1" destOrd="0" presId="urn:microsoft.com/office/officeart/2005/8/layout/default"/>
    <dgm:cxn modelId="{37CED167-AFB0-F841-98E2-66E691623B1F}" type="presParOf" srcId="{1CA96C72-D441-034D-AEAD-E284D604E5FC}" destId="{2630527A-AD3C-6A40-A630-6D5146FDDF88}" srcOrd="2" destOrd="0" presId="urn:microsoft.com/office/officeart/2005/8/layout/default"/>
    <dgm:cxn modelId="{4CCF5330-B4C1-B64C-B7DF-2449D61B3951}" type="presParOf" srcId="{1CA96C72-D441-034D-AEAD-E284D604E5FC}" destId="{58EDFD43-F320-684B-A964-A0C895A56395}" srcOrd="3" destOrd="0" presId="urn:microsoft.com/office/officeart/2005/8/layout/default"/>
    <dgm:cxn modelId="{848818E9-E1F1-7F40-81D0-2D74A00BD203}" type="presParOf" srcId="{1CA96C72-D441-034D-AEAD-E284D604E5FC}" destId="{F0B6A5C1-586A-7C46-803F-7C3A6586860F}" srcOrd="4" destOrd="0" presId="urn:microsoft.com/office/officeart/2005/8/layout/default"/>
    <dgm:cxn modelId="{B6C9920A-BA5D-6F49-B881-0BD802FB921E}" type="presParOf" srcId="{1CA96C72-D441-034D-AEAD-E284D604E5FC}" destId="{7FC44C35-B8A4-A848-A18A-A1C8F67B982D}" srcOrd="5" destOrd="0" presId="urn:microsoft.com/office/officeart/2005/8/layout/default"/>
    <dgm:cxn modelId="{5D1B7EC4-78A1-5149-A08D-7F523F3DD28D}" type="presParOf" srcId="{1CA96C72-D441-034D-AEAD-E284D604E5FC}" destId="{70CC6E01-23A5-2841-AEFE-43DE95F45F8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51B0D8-2220-4EB1-A907-6C85F0B6A525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5B490C1-8BA8-41E5-B114-08493A3B416F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El principio de igualdad de igualdad establecido en la Convención para la eliminar todas las formas DE DISCRIMINACIÓN CONTRA LAS MUJERES</a:t>
          </a:r>
          <a:endParaRPr lang="en-US" dirty="0">
            <a:solidFill>
              <a:schemeClr val="tx1"/>
            </a:solidFill>
          </a:endParaRPr>
        </a:p>
      </dgm:t>
    </dgm:pt>
    <dgm:pt modelId="{C5DBA1EA-EBB3-4B19-8E5D-E4BDF96C9D89}" type="parTrans" cxnId="{8CCC9033-A939-4C43-812E-7DC282BDE8BA}">
      <dgm:prSet/>
      <dgm:spPr/>
      <dgm:t>
        <a:bodyPr/>
        <a:lstStyle/>
        <a:p>
          <a:endParaRPr lang="en-US"/>
        </a:p>
      </dgm:t>
    </dgm:pt>
    <dgm:pt modelId="{C11C92FB-ECD9-4E99-8CFB-3C84EF72E0A4}" type="sibTrans" cxnId="{8CCC9033-A939-4C43-812E-7DC282BDE8BA}">
      <dgm:prSet/>
      <dgm:spPr/>
      <dgm:t>
        <a:bodyPr/>
        <a:lstStyle/>
        <a:p>
          <a:endParaRPr lang="en-US"/>
        </a:p>
      </dgm:t>
    </dgm:pt>
    <dgm:pt modelId="{FA94DB17-0F22-4E11-AA5D-02BF27D69C8A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Exige a los Estados  implementar acciones afirmativas para garantizar la no discriminación </a:t>
          </a:r>
          <a:r>
            <a:rPr lang="es-MX" dirty="0">
              <a:solidFill>
                <a:schemeClr val="tx1"/>
              </a:solidFill>
            </a:rPr>
            <a:t>.. </a:t>
          </a:r>
          <a:endParaRPr lang="en-US" dirty="0">
            <a:solidFill>
              <a:schemeClr val="tx1"/>
            </a:solidFill>
          </a:endParaRPr>
        </a:p>
      </dgm:t>
    </dgm:pt>
    <dgm:pt modelId="{4FE85FF1-A8FE-4970-80C7-001350482D2B}" type="parTrans" cxnId="{5666A793-67AE-4849-86F2-665221BEF8D3}">
      <dgm:prSet/>
      <dgm:spPr/>
      <dgm:t>
        <a:bodyPr/>
        <a:lstStyle/>
        <a:p>
          <a:endParaRPr lang="en-US"/>
        </a:p>
      </dgm:t>
    </dgm:pt>
    <dgm:pt modelId="{211CA0E9-BA79-41EB-936C-AEAFCE303C78}" type="sibTrans" cxnId="{5666A793-67AE-4849-86F2-665221BEF8D3}">
      <dgm:prSet/>
      <dgm:spPr/>
      <dgm:t>
        <a:bodyPr/>
        <a:lstStyle/>
        <a:p>
          <a:endParaRPr lang="en-US"/>
        </a:p>
      </dgm:t>
    </dgm:pt>
    <dgm:pt modelId="{3FA5A2D9-E44B-1A46-BC18-5EF7FEDABB03}" type="pres">
      <dgm:prSet presAssocID="{1951B0D8-2220-4EB1-A907-6C85F0B6A525}" presName="Name0" presStyleCnt="0">
        <dgm:presLayoutVars>
          <dgm:dir/>
          <dgm:animLvl val="lvl"/>
          <dgm:resizeHandles val="exact"/>
        </dgm:presLayoutVars>
      </dgm:prSet>
      <dgm:spPr/>
    </dgm:pt>
    <dgm:pt modelId="{7A0A34EB-4278-204E-A1A5-023AE02E4F12}" type="pres">
      <dgm:prSet presAssocID="{FA94DB17-0F22-4E11-AA5D-02BF27D69C8A}" presName="boxAndChildren" presStyleCnt="0"/>
      <dgm:spPr/>
    </dgm:pt>
    <dgm:pt modelId="{A083D33A-E1E2-F34D-B0AD-64E6CA9FD2BA}" type="pres">
      <dgm:prSet presAssocID="{FA94DB17-0F22-4E11-AA5D-02BF27D69C8A}" presName="parentTextBox" presStyleLbl="node1" presStyleIdx="0" presStyleCnt="2"/>
      <dgm:spPr/>
    </dgm:pt>
    <dgm:pt modelId="{64915E5E-BB43-6E47-88F6-6C15A09DE064}" type="pres">
      <dgm:prSet presAssocID="{C11C92FB-ECD9-4E99-8CFB-3C84EF72E0A4}" presName="sp" presStyleCnt="0"/>
      <dgm:spPr/>
    </dgm:pt>
    <dgm:pt modelId="{95D7E0D6-4A73-7541-BEE9-E9EA198A2EE7}" type="pres">
      <dgm:prSet presAssocID="{F5B490C1-8BA8-41E5-B114-08493A3B416F}" presName="arrowAndChildren" presStyleCnt="0"/>
      <dgm:spPr/>
    </dgm:pt>
    <dgm:pt modelId="{FCF15FFD-BCD1-2546-A8EA-B61BFD21F6D2}" type="pres">
      <dgm:prSet presAssocID="{F5B490C1-8BA8-41E5-B114-08493A3B416F}" presName="parentTextArrow" presStyleLbl="node1" presStyleIdx="1" presStyleCnt="2"/>
      <dgm:spPr/>
    </dgm:pt>
  </dgm:ptLst>
  <dgm:cxnLst>
    <dgm:cxn modelId="{8CCC9033-A939-4C43-812E-7DC282BDE8BA}" srcId="{1951B0D8-2220-4EB1-A907-6C85F0B6A525}" destId="{F5B490C1-8BA8-41E5-B114-08493A3B416F}" srcOrd="0" destOrd="0" parTransId="{C5DBA1EA-EBB3-4B19-8E5D-E4BDF96C9D89}" sibTransId="{C11C92FB-ECD9-4E99-8CFB-3C84EF72E0A4}"/>
    <dgm:cxn modelId="{33759A34-9BD5-0B4B-8E91-9098E1ECE2DD}" type="presOf" srcId="{FA94DB17-0F22-4E11-AA5D-02BF27D69C8A}" destId="{A083D33A-E1E2-F34D-B0AD-64E6CA9FD2BA}" srcOrd="0" destOrd="0" presId="urn:microsoft.com/office/officeart/2005/8/layout/process4"/>
    <dgm:cxn modelId="{5666A793-67AE-4849-86F2-665221BEF8D3}" srcId="{1951B0D8-2220-4EB1-A907-6C85F0B6A525}" destId="{FA94DB17-0F22-4E11-AA5D-02BF27D69C8A}" srcOrd="1" destOrd="0" parTransId="{4FE85FF1-A8FE-4970-80C7-001350482D2B}" sibTransId="{211CA0E9-BA79-41EB-936C-AEAFCE303C78}"/>
    <dgm:cxn modelId="{5A89AA95-6AD8-4C4F-B586-7A2D86B6C2B5}" type="presOf" srcId="{F5B490C1-8BA8-41E5-B114-08493A3B416F}" destId="{FCF15FFD-BCD1-2546-A8EA-B61BFD21F6D2}" srcOrd="0" destOrd="0" presId="urn:microsoft.com/office/officeart/2005/8/layout/process4"/>
    <dgm:cxn modelId="{E39BF7D7-F320-5A4F-AA8F-6D6F9934C594}" type="presOf" srcId="{1951B0D8-2220-4EB1-A907-6C85F0B6A525}" destId="{3FA5A2D9-E44B-1A46-BC18-5EF7FEDABB03}" srcOrd="0" destOrd="0" presId="urn:microsoft.com/office/officeart/2005/8/layout/process4"/>
    <dgm:cxn modelId="{BD08D3EB-1BE7-0A46-B3D7-49874A602C7D}" type="presParOf" srcId="{3FA5A2D9-E44B-1A46-BC18-5EF7FEDABB03}" destId="{7A0A34EB-4278-204E-A1A5-023AE02E4F12}" srcOrd="0" destOrd="0" presId="urn:microsoft.com/office/officeart/2005/8/layout/process4"/>
    <dgm:cxn modelId="{FCC848C8-88C5-E640-9FB0-A5766FDAED32}" type="presParOf" srcId="{7A0A34EB-4278-204E-A1A5-023AE02E4F12}" destId="{A083D33A-E1E2-F34D-B0AD-64E6CA9FD2BA}" srcOrd="0" destOrd="0" presId="urn:microsoft.com/office/officeart/2005/8/layout/process4"/>
    <dgm:cxn modelId="{61A12B5E-4739-2748-9D91-B46F25E5B658}" type="presParOf" srcId="{3FA5A2D9-E44B-1A46-BC18-5EF7FEDABB03}" destId="{64915E5E-BB43-6E47-88F6-6C15A09DE064}" srcOrd="1" destOrd="0" presId="urn:microsoft.com/office/officeart/2005/8/layout/process4"/>
    <dgm:cxn modelId="{22E78812-9430-264C-B9BF-FC58E41F6969}" type="presParOf" srcId="{3FA5A2D9-E44B-1A46-BC18-5EF7FEDABB03}" destId="{95D7E0D6-4A73-7541-BEE9-E9EA198A2EE7}" srcOrd="2" destOrd="0" presId="urn:microsoft.com/office/officeart/2005/8/layout/process4"/>
    <dgm:cxn modelId="{5F6BC3A2-6F5D-7E4C-B8CF-64A92C402532}" type="presParOf" srcId="{95D7E0D6-4A73-7541-BEE9-E9EA198A2EE7}" destId="{FCF15FFD-BCD1-2546-A8EA-B61BFD21F6D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E093B7-E39A-4086-8ABA-6C97579254E3}" type="doc">
      <dgm:prSet loTypeId="urn:microsoft.com/office/officeart/2005/8/layout/bProcess4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48314A-88AD-46BA-B9EC-9B8C75BCE83E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MX" sz="2800" dirty="0"/>
            <a:t>Institucionalización</a:t>
          </a:r>
          <a:r>
            <a:rPr lang="es-MX" sz="1600" dirty="0"/>
            <a:t> </a:t>
          </a:r>
          <a:endParaRPr lang="en-US" sz="1600" dirty="0"/>
        </a:p>
      </dgm:t>
    </dgm:pt>
    <dgm:pt modelId="{1BDD37FE-0C6F-4A65-8929-229F8E1BD8F8}" type="parTrans" cxnId="{20B1E354-2382-41BF-8B3A-485C63974C91}">
      <dgm:prSet/>
      <dgm:spPr/>
      <dgm:t>
        <a:bodyPr/>
        <a:lstStyle/>
        <a:p>
          <a:endParaRPr lang="en-US"/>
        </a:p>
      </dgm:t>
    </dgm:pt>
    <dgm:pt modelId="{1538AF55-7EA6-47C3-A96E-4DBA5D31E028}" type="sibTrans" cxnId="{20B1E354-2382-41BF-8B3A-485C63974C91}">
      <dgm:prSet/>
      <dgm:spPr/>
      <dgm:t>
        <a:bodyPr/>
        <a:lstStyle/>
        <a:p>
          <a:endParaRPr lang="en-US"/>
        </a:p>
      </dgm:t>
    </dgm:pt>
    <dgm:pt modelId="{712DF514-B6D3-444F-B6BC-800D1F3C08AA}">
      <dgm:prSet/>
      <dgm:spPr/>
      <dgm:t>
        <a:bodyPr/>
        <a:lstStyle/>
        <a:p>
          <a:r>
            <a:rPr lang="es-ES" b="1"/>
            <a:t>I</a:t>
          </a:r>
          <a:r>
            <a:rPr lang="es-MX" b="1"/>
            <a:t>ntegración sistemática del principio de igualdad sustantiva entr</a:t>
          </a:r>
          <a:r>
            <a:rPr lang="es-MX"/>
            <a:t>e mujeres y hombres en las rutinas del quehacer de la institución.</a:t>
          </a:r>
          <a:endParaRPr lang="en-US"/>
        </a:p>
      </dgm:t>
    </dgm:pt>
    <dgm:pt modelId="{9496D8D8-BCF3-4768-B503-3E0FFBFA8637}" type="parTrans" cxnId="{2808564A-8C58-4757-8A01-5B5727B4B148}">
      <dgm:prSet/>
      <dgm:spPr/>
      <dgm:t>
        <a:bodyPr/>
        <a:lstStyle/>
        <a:p>
          <a:endParaRPr lang="en-US"/>
        </a:p>
      </dgm:t>
    </dgm:pt>
    <dgm:pt modelId="{D4E544BA-8774-40B1-A7D6-1C7CC97B4443}" type="sibTrans" cxnId="{2808564A-8C58-4757-8A01-5B5727B4B148}">
      <dgm:prSet/>
      <dgm:spPr/>
      <dgm:t>
        <a:bodyPr/>
        <a:lstStyle/>
        <a:p>
          <a:endParaRPr lang="en-US"/>
        </a:p>
      </dgm:t>
    </dgm:pt>
    <dgm:pt modelId="{0F2CC00F-A823-425E-A7EA-D5BD3F4BE8C0}">
      <dgm:prSet/>
      <dgm:spPr/>
      <dgm:t>
        <a:bodyPr/>
        <a:lstStyle/>
        <a:p>
          <a:r>
            <a:rPr lang="es-MX" dirty="0"/>
            <a:t>Conlleva la creación de mecanismos para el adelanto de las mujeres con recursos presupuestales ciertas atribuciones normativas y articulación a la planeación de la política nacional para la igualdad entre mujeres y hombres. </a:t>
          </a:r>
          <a:endParaRPr lang="en-US" dirty="0"/>
        </a:p>
      </dgm:t>
    </dgm:pt>
    <dgm:pt modelId="{F05FA8C5-1047-4D01-B6C0-63719FD58552}" type="parTrans" cxnId="{231EF147-5F15-433D-8C52-B2ECFECE5860}">
      <dgm:prSet/>
      <dgm:spPr/>
      <dgm:t>
        <a:bodyPr/>
        <a:lstStyle/>
        <a:p>
          <a:endParaRPr lang="en-US"/>
        </a:p>
      </dgm:t>
    </dgm:pt>
    <dgm:pt modelId="{148B3AA4-644F-410B-AE9B-1241185CEC32}" type="sibTrans" cxnId="{231EF147-5F15-433D-8C52-B2ECFECE5860}">
      <dgm:prSet/>
      <dgm:spPr/>
      <dgm:t>
        <a:bodyPr/>
        <a:lstStyle/>
        <a:p>
          <a:endParaRPr lang="en-US"/>
        </a:p>
      </dgm:t>
    </dgm:pt>
    <dgm:pt modelId="{5E01ED0E-2D03-D74C-B56A-6B7771FADC47}" type="pres">
      <dgm:prSet presAssocID="{83E093B7-E39A-4086-8ABA-6C97579254E3}" presName="Name0" presStyleCnt="0">
        <dgm:presLayoutVars>
          <dgm:dir/>
          <dgm:resizeHandles/>
        </dgm:presLayoutVars>
      </dgm:prSet>
      <dgm:spPr/>
    </dgm:pt>
    <dgm:pt modelId="{A2CCE14C-32F4-FA4A-83E5-CA9651F1F731}" type="pres">
      <dgm:prSet presAssocID="{E948314A-88AD-46BA-B9EC-9B8C75BCE83E}" presName="compNode" presStyleCnt="0"/>
      <dgm:spPr/>
    </dgm:pt>
    <dgm:pt modelId="{5BAAAB7A-292A-5E46-BD4D-EEA4D8A2E514}" type="pres">
      <dgm:prSet presAssocID="{E948314A-88AD-46BA-B9EC-9B8C75BCE83E}" presName="dummyConnPt" presStyleCnt="0"/>
      <dgm:spPr/>
    </dgm:pt>
    <dgm:pt modelId="{96AC5354-32CB-E944-A974-4AAE3D2470D2}" type="pres">
      <dgm:prSet presAssocID="{E948314A-88AD-46BA-B9EC-9B8C75BCE83E}" presName="node" presStyleLbl="node1" presStyleIdx="0" presStyleCnt="3" custLinFactNeighborX="63842" custLinFactNeighborY="3740">
        <dgm:presLayoutVars>
          <dgm:bulletEnabled val="1"/>
        </dgm:presLayoutVars>
      </dgm:prSet>
      <dgm:spPr/>
    </dgm:pt>
    <dgm:pt modelId="{3078FCE2-5CBB-4E45-945E-F918FA4B210C}" type="pres">
      <dgm:prSet presAssocID="{1538AF55-7EA6-47C3-A96E-4DBA5D31E028}" presName="sibTrans" presStyleLbl="bgSibTrans2D1" presStyleIdx="0" presStyleCnt="2"/>
      <dgm:spPr/>
    </dgm:pt>
    <dgm:pt modelId="{47BC7A43-F12A-F541-9F9D-515DC7872D5F}" type="pres">
      <dgm:prSet presAssocID="{712DF514-B6D3-444F-B6BC-800D1F3C08AA}" presName="compNode" presStyleCnt="0"/>
      <dgm:spPr/>
    </dgm:pt>
    <dgm:pt modelId="{6FEBAC5C-1115-E54A-BD2E-ECE17A52D03D}" type="pres">
      <dgm:prSet presAssocID="{712DF514-B6D3-444F-B6BC-800D1F3C08AA}" presName="dummyConnPt" presStyleCnt="0"/>
      <dgm:spPr/>
    </dgm:pt>
    <dgm:pt modelId="{A4E9E674-553E-3E4E-970D-A27CBDD71CA8}" type="pres">
      <dgm:prSet presAssocID="{712DF514-B6D3-444F-B6BC-800D1F3C08AA}" presName="node" presStyleLbl="node1" presStyleIdx="1" presStyleCnt="3">
        <dgm:presLayoutVars>
          <dgm:bulletEnabled val="1"/>
        </dgm:presLayoutVars>
      </dgm:prSet>
      <dgm:spPr/>
    </dgm:pt>
    <dgm:pt modelId="{A0B9FF0E-D493-B644-8634-B8EF2C800327}" type="pres">
      <dgm:prSet presAssocID="{D4E544BA-8774-40B1-A7D6-1C7CC97B4443}" presName="sibTrans" presStyleLbl="bgSibTrans2D1" presStyleIdx="1" presStyleCnt="2"/>
      <dgm:spPr/>
    </dgm:pt>
    <dgm:pt modelId="{6A1634BC-4370-714A-86B2-1969B06CB3A3}" type="pres">
      <dgm:prSet presAssocID="{0F2CC00F-A823-425E-A7EA-D5BD3F4BE8C0}" presName="compNode" presStyleCnt="0"/>
      <dgm:spPr/>
    </dgm:pt>
    <dgm:pt modelId="{D1C7CE7F-A5EB-5443-B26C-D07122803979}" type="pres">
      <dgm:prSet presAssocID="{0F2CC00F-A823-425E-A7EA-D5BD3F4BE8C0}" presName="dummyConnPt" presStyleCnt="0"/>
      <dgm:spPr/>
    </dgm:pt>
    <dgm:pt modelId="{4501A586-2132-8A46-98EC-FA9B7BD131EC}" type="pres">
      <dgm:prSet presAssocID="{0F2CC00F-A823-425E-A7EA-D5BD3F4BE8C0}" presName="node" presStyleLbl="node1" presStyleIdx="2" presStyleCnt="3">
        <dgm:presLayoutVars>
          <dgm:bulletEnabled val="1"/>
        </dgm:presLayoutVars>
      </dgm:prSet>
      <dgm:spPr/>
    </dgm:pt>
  </dgm:ptLst>
  <dgm:cxnLst>
    <dgm:cxn modelId="{58844042-DACD-E848-9C6A-CB6AB2DC1C05}" type="presOf" srcId="{D4E544BA-8774-40B1-A7D6-1C7CC97B4443}" destId="{A0B9FF0E-D493-B644-8634-B8EF2C800327}" srcOrd="0" destOrd="0" presId="urn:microsoft.com/office/officeart/2005/8/layout/bProcess4"/>
    <dgm:cxn modelId="{231EF147-5F15-433D-8C52-B2ECFECE5860}" srcId="{83E093B7-E39A-4086-8ABA-6C97579254E3}" destId="{0F2CC00F-A823-425E-A7EA-D5BD3F4BE8C0}" srcOrd="2" destOrd="0" parTransId="{F05FA8C5-1047-4D01-B6C0-63719FD58552}" sibTransId="{148B3AA4-644F-410B-AE9B-1241185CEC32}"/>
    <dgm:cxn modelId="{2808564A-8C58-4757-8A01-5B5727B4B148}" srcId="{83E093B7-E39A-4086-8ABA-6C97579254E3}" destId="{712DF514-B6D3-444F-B6BC-800D1F3C08AA}" srcOrd="1" destOrd="0" parTransId="{9496D8D8-BCF3-4768-B503-3E0FFBFA8637}" sibTransId="{D4E544BA-8774-40B1-A7D6-1C7CC97B4443}"/>
    <dgm:cxn modelId="{5BB0A46C-A209-074D-981A-C03AFFB0C488}" type="presOf" srcId="{83E093B7-E39A-4086-8ABA-6C97579254E3}" destId="{5E01ED0E-2D03-D74C-B56A-6B7771FADC47}" srcOrd="0" destOrd="0" presId="urn:microsoft.com/office/officeart/2005/8/layout/bProcess4"/>
    <dgm:cxn modelId="{20B1E354-2382-41BF-8B3A-485C63974C91}" srcId="{83E093B7-E39A-4086-8ABA-6C97579254E3}" destId="{E948314A-88AD-46BA-B9EC-9B8C75BCE83E}" srcOrd="0" destOrd="0" parTransId="{1BDD37FE-0C6F-4A65-8929-229F8E1BD8F8}" sibTransId="{1538AF55-7EA6-47C3-A96E-4DBA5D31E028}"/>
    <dgm:cxn modelId="{FE137C59-E05D-8C4D-AA86-67CC783CA47D}" type="presOf" srcId="{0F2CC00F-A823-425E-A7EA-D5BD3F4BE8C0}" destId="{4501A586-2132-8A46-98EC-FA9B7BD131EC}" srcOrd="0" destOrd="0" presId="urn:microsoft.com/office/officeart/2005/8/layout/bProcess4"/>
    <dgm:cxn modelId="{E598E381-6DFC-6749-B77A-BBE383DA41F3}" type="presOf" srcId="{1538AF55-7EA6-47C3-A96E-4DBA5D31E028}" destId="{3078FCE2-5CBB-4E45-945E-F918FA4B210C}" srcOrd="0" destOrd="0" presId="urn:microsoft.com/office/officeart/2005/8/layout/bProcess4"/>
    <dgm:cxn modelId="{8FBF8FBA-7614-134B-AADD-875FDF487DB2}" type="presOf" srcId="{E948314A-88AD-46BA-B9EC-9B8C75BCE83E}" destId="{96AC5354-32CB-E944-A974-4AAE3D2470D2}" srcOrd="0" destOrd="0" presId="urn:microsoft.com/office/officeart/2005/8/layout/bProcess4"/>
    <dgm:cxn modelId="{E2A9BECA-C406-5C43-AC88-C0261AD1F656}" type="presOf" srcId="{712DF514-B6D3-444F-B6BC-800D1F3C08AA}" destId="{A4E9E674-553E-3E4E-970D-A27CBDD71CA8}" srcOrd="0" destOrd="0" presId="urn:microsoft.com/office/officeart/2005/8/layout/bProcess4"/>
    <dgm:cxn modelId="{4C71058F-160D-0E4C-A9B4-B8E9114CD7E0}" type="presParOf" srcId="{5E01ED0E-2D03-D74C-B56A-6B7771FADC47}" destId="{A2CCE14C-32F4-FA4A-83E5-CA9651F1F731}" srcOrd="0" destOrd="0" presId="urn:microsoft.com/office/officeart/2005/8/layout/bProcess4"/>
    <dgm:cxn modelId="{90462F6A-77FC-5B4B-8900-E1D07BC78FE5}" type="presParOf" srcId="{A2CCE14C-32F4-FA4A-83E5-CA9651F1F731}" destId="{5BAAAB7A-292A-5E46-BD4D-EEA4D8A2E514}" srcOrd="0" destOrd="0" presId="urn:microsoft.com/office/officeart/2005/8/layout/bProcess4"/>
    <dgm:cxn modelId="{4DB9E040-6F9E-8F4A-9E93-F01D036175DA}" type="presParOf" srcId="{A2CCE14C-32F4-FA4A-83E5-CA9651F1F731}" destId="{96AC5354-32CB-E944-A974-4AAE3D2470D2}" srcOrd="1" destOrd="0" presId="urn:microsoft.com/office/officeart/2005/8/layout/bProcess4"/>
    <dgm:cxn modelId="{0A804457-7142-BF46-BAAB-68E64076F07F}" type="presParOf" srcId="{5E01ED0E-2D03-D74C-B56A-6B7771FADC47}" destId="{3078FCE2-5CBB-4E45-945E-F918FA4B210C}" srcOrd="1" destOrd="0" presId="urn:microsoft.com/office/officeart/2005/8/layout/bProcess4"/>
    <dgm:cxn modelId="{7125E167-92A2-634E-AC77-A70433128A1B}" type="presParOf" srcId="{5E01ED0E-2D03-D74C-B56A-6B7771FADC47}" destId="{47BC7A43-F12A-F541-9F9D-515DC7872D5F}" srcOrd="2" destOrd="0" presId="urn:microsoft.com/office/officeart/2005/8/layout/bProcess4"/>
    <dgm:cxn modelId="{488F6551-07EE-994B-B34D-DA71D3F51E7A}" type="presParOf" srcId="{47BC7A43-F12A-F541-9F9D-515DC7872D5F}" destId="{6FEBAC5C-1115-E54A-BD2E-ECE17A52D03D}" srcOrd="0" destOrd="0" presId="urn:microsoft.com/office/officeart/2005/8/layout/bProcess4"/>
    <dgm:cxn modelId="{265FFB1A-A49A-2246-BCED-817D69AB53EE}" type="presParOf" srcId="{47BC7A43-F12A-F541-9F9D-515DC7872D5F}" destId="{A4E9E674-553E-3E4E-970D-A27CBDD71CA8}" srcOrd="1" destOrd="0" presId="urn:microsoft.com/office/officeart/2005/8/layout/bProcess4"/>
    <dgm:cxn modelId="{8B161F21-C1B0-3341-8458-AD09C8859588}" type="presParOf" srcId="{5E01ED0E-2D03-D74C-B56A-6B7771FADC47}" destId="{A0B9FF0E-D493-B644-8634-B8EF2C800327}" srcOrd="3" destOrd="0" presId="urn:microsoft.com/office/officeart/2005/8/layout/bProcess4"/>
    <dgm:cxn modelId="{4E0DB619-3CE8-CA4E-9B9D-E4B0ACAE3A8E}" type="presParOf" srcId="{5E01ED0E-2D03-D74C-B56A-6B7771FADC47}" destId="{6A1634BC-4370-714A-86B2-1969B06CB3A3}" srcOrd="4" destOrd="0" presId="urn:microsoft.com/office/officeart/2005/8/layout/bProcess4"/>
    <dgm:cxn modelId="{CB34CC3C-9E63-4844-9C7C-C4C35C5D50E3}" type="presParOf" srcId="{6A1634BC-4370-714A-86B2-1969B06CB3A3}" destId="{D1C7CE7F-A5EB-5443-B26C-D07122803979}" srcOrd="0" destOrd="0" presId="urn:microsoft.com/office/officeart/2005/8/layout/bProcess4"/>
    <dgm:cxn modelId="{92D3098E-60D7-234C-ABC4-17945C58747E}" type="presParOf" srcId="{6A1634BC-4370-714A-86B2-1969B06CB3A3}" destId="{4501A586-2132-8A46-98EC-FA9B7BD131E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1AB0D6-15FA-4593-96E7-454A250C250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4D2A36-8D9E-4136-8472-FAD4D4B637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MX" sz="2400" b="1" i="1" dirty="0"/>
            <a:t>Transversalidad.   ¿Qué es?</a:t>
          </a:r>
          <a:endParaRPr lang="en-US" sz="2400" dirty="0"/>
        </a:p>
      </dgm:t>
    </dgm:pt>
    <dgm:pt modelId="{705E6DF4-F041-4936-B948-20A0E0295356}" type="parTrans" cxnId="{136761F5-B5E0-4F39-9762-EA50B8350530}">
      <dgm:prSet/>
      <dgm:spPr/>
      <dgm:t>
        <a:bodyPr/>
        <a:lstStyle/>
        <a:p>
          <a:endParaRPr lang="en-US"/>
        </a:p>
      </dgm:t>
    </dgm:pt>
    <dgm:pt modelId="{B63DF390-CEDD-4520-9DBA-D2B296876AEF}" type="sibTrans" cxnId="{136761F5-B5E0-4F39-9762-EA50B8350530}">
      <dgm:prSet/>
      <dgm:spPr/>
      <dgm:t>
        <a:bodyPr/>
        <a:lstStyle/>
        <a:p>
          <a:endParaRPr lang="en-US"/>
        </a:p>
      </dgm:t>
    </dgm:pt>
    <dgm:pt modelId="{DF1B1AA1-2D7F-4CAB-A6D5-A877B308C0E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P</a:t>
          </a:r>
          <a:r>
            <a:rPr lang="es-MX" dirty="0"/>
            <a:t>roceso que permite garantizar la incorporación de la pg con el objetivo de valorar las implicaciones para mujeres y hombres, cualquier acción  que se programe , tratándose  de legislación, políticas públicas, actividades administrativas y económicas y culturales en las instituciones públicas y privadas.</a:t>
          </a:r>
          <a:endParaRPr lang="en-US" dirty="0"/>
        </a:p>
      </dgm:t>
    </dgm:pt>
    <dgm:pt modelId="{689F1D00-4D43-4C64-B666-B60C7B199C10}" type="parTrans" cxnId="{24B8E35E-279F-4DB7-ADF3-9AEFF7BFDE06}">
      <dgm:prSet/>
      <dgm:spPr/>
      <dgm:t>
        <a:bodyPr/>
        <a:lstStyle/>
        <a:p>
          <a:endParaRPr lang="en-US"/>
        </a:p>
      </dgm:t>
    </dgm:pt>
    <dgm:pt modelId="{F5C37F13-0837-44DF-A12D-599391D09135}" type="sibTrans" cxnId="{24B8E35E-279F-4DB7-ADF3-9AEFF7BFDE06}">
      <dgm:prSet/>
      <dgm:spPr/>
      <dgm:t>
        <a:bodyPr/>
        <a:lstStyle/>
        <a:p>
          <a:endParaRPr lang="en-US"/>
        </a:p>
      </dgm:t>
    </dgm:pt>
    <dgm:pt modelId="{EE670884-C0A7-442D-9C21-D4B4CB9D4B42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Su éxito requiere de condiciones de voluntad política de las autoridades el diagnóstico de las relaciones de género, estadísticas desagregadas por sexo e indicadores de género, conocimiento de la formulación ejercida y evaluación de las políticas públicas y presupuestos suficientes, recursos humanos enlaszados y capacitados en género, y el acceso de las mujeres a puestos y procesos de toma de decisiones. </a:t>
          </a:r>
          <a:endParaRPr lang="en-US" dirty="0"/>
        </a:p>
      </dgm:t>
    </dgm:pt>
    <dgm:pt modelId="{48FAE2AA-5F07-44FA-B157-8B2649C3421E}" type="parTrans" cxnId="{02A1B313-7E9F-471B-9AD2-F5BDC67690D5}">
      <dgm:prSet/>
      <dgm:spPr/>
      <dgm:t>
        <a:bodyPr/>
        <a:lstStyle/>
        <a:p>
          <a:endParaRPr lang="en-US"/>
        </a:p>
      </dgm:t>
    </dgm:pt>
    <dgm:pt modelId="{F110697D-0768-4871-B270-D7E135CC92A8}" type="sibTrans" cxnId="{02A1B313-7E9F-471B-9AD2-F5BDC67690D5}">
      <dgm:prSet/>
      <dgm:spPr/>
      <dgm:t>
        <a:bodyPr/>
        <a:lstStyle/>
        <a:p>
          <a:endParaRPr lang="en-US"/>
        </a:p>
      </dgm:t>
    </dgm:pt>
    <dgm:pt modelId="{D04AE960-7770-466A-A87A-A22D742F464C}" type="pres">
      <dgm:prSet presAssocID="{A41AB0D6-15FA-4593-96E7-454A250C250D}" presName="root" presStyleCnt="0">
        <dgm:presLayoutVars>
          <dgm:dir/>
          <dgm:resizeHandles val="exact"/>
        </dgm:presLayoutVars>
      </dgm:prSet>
      <dgm:spPr/>
    </dgm:pt>
    <dgm:pt modelId="{47054E25-B517-4287-833D-0799FF32719E}" type="pres">
      <dgm:prSet presAssocID="{334D2A36-8D9E-4136-8472-FAD4D4B63768}" presName="compNode" presStyleCnt="0"/>
      <dgm:spPr/>
    </dgm:pt>
    <dgm:pt modelId="{1B6A23EC-3C94-406F-A6B3-DDD771152673}" type="pres">
      <dgm:prSet presAssocID="{334D2A36-8D9E-4136-8472-FAD4D4B63768}" presName="bgRect" presStyleLbl="bgShp" presStyleIdx="0" presStyleCnt="3" custLinFactNeighborY="17084"/>
      <dgm:spPr/>
    </dgm:pt>
    <dgm:pt modelId="{9B60CD7C-5D9C-4D4B-9B38-E94DCB954632}" type="pres">
      <dgm:prSet presAssocID="{334D2A36-8D9E-4136-8472-FAD4D4B6376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obos"/>
        </a:ext>
      </dgm:extLst>
    </dgm:pt>
    <dgm:pt modelId="{C0DD8E81-EC9C-4DA5-B038-505C551072B2}" type="pres">
      <dgm:prSet presAssocID="{334D2A36-8D9E-4136-8472-FAD4D4B63768}" presName="spaceRect" presStyleCnt="0"/>
      <dgm:spPr/>
    </dgm:pt>
    <dgm:pt modelId="{63B058BA-E581-4D29-B83D-D291B7A17274}" type="pres">
      <dgm:prSet presAssocID="{334D2A36-8D9E-4136-8472-FAD4D4B63768}" presName="parTx" presStyleLbl="revTx" presStyleIdx="0" presStyleCnt="3">
        <dgm:presLayoutVars>
          <dgm:chMax val="0"/>
          <dgm:chPref val="0"/>
        </dgm:presLayoutVars>
      </dgm:prSet>
      <dgm:spPr/>
    </dgm:pt>
    <dgm:pt modelId="{D1BF4F99-F6AF-48A3-A5AC-1009A6651331}" type="pres">
      <dgm:prSet presAssocID="{B63DF390-CEDD-4520-9DBA-D2B296876AEF}" presName="sibTrans" presStyleCnt="0"/>
      <dgm:spPr/>
    </dgm:pt>
    <dgm:pt modelId="{4F55C1F9-3F4E-4EA2-8009-6CB8B570F865}" type="pres">
      <dgm:prSet presAssocID="{DF1B1AA1-2D7F-4CAB-A6D5-A877B308C0EC}" presName="compNode" presStyleCnt="0"/>
      <dgm:spPr/>
    </dgm:pt>
    <dgm:pt modelId="{AD985EDB-B059-4A5D-9395-6CC4CE457C38}" type="pres">
      <dgm:prSet presAssocID="{DF1B1AA1-2D7F-4CAB-A6D5-A877B308C0EC}" presName="bgRect" presStyleLbl="bgShp" presStyleIdx="1" presStyleCnt="3"/>
      <dgm:spPr/>
    </dgm:pt>
    <dgm:pt modelId="{09FA562F-5B53-47A0-AD20-2686483E37DD}" type="pres">
      <dgm:prSet presAssocID="{DF1B1AA1-2D7F-4CAB-A6D5-A877B308C0E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na"/>
        </a:ext>
      </dgm:extLst>
    </dgm:pt>
    <dgm:pt modelId="{4F6D6E67-6F0A-4FDB-9C6F-0B3B7632C905}" type="pres">
      <dgm:prSet presAssocID="{DF1B1AA1-2D7F-4CAB-A6D5-A877B308C0EC}" presName="spaceRect" presStyleCnt="0"/>
      <dgm:spPr/>
    </dgm:pt>
    <dgm:pt modelId="{05D09B78-E473-419D-ABBD-E9505E573995}" type="pres">
      <dgm:prSet presAssocID="{DF1B1AA1-2D7F-4CAB-A6D5-A877B308C0EC}" presName="parTx" presStyleLbl="revTx" presStyleIdx="1" presStyleCnt="3">
        <dgm:presLayoutVars>
          <dgm:chMax val="0"/>
          <dgm:chPref val="0"/>
        </dgm:presLayoutVars>
      </dgm:prSet>
      <dgm:spPr/>
    </dgm:pt>
    <dgm:pt modelId="{01C0CA92-6282-487D-87B5-A518FF456786}" type="pres">
      <dgm:prSet presAssocID="{F5C37F13-0837-44DF-A12D-599391D09135}" presName="sibTrans" presStyleCnt="0"/>
      <dgm:spPr/>
    </dgm:pt>
    <dgm:pt modelId="{8DD5B8E6-1FB5-4B93-9A3C-09B61AD86A35}" type="pres">
      <dgm:prSet presAssocID="{EE670884-C0A7-442D-9C21-D4B4CB9D4B42}" presName="compNode" presStyleCnt="0"/>
      <dgm:spPr/>
    </dgm:pt>
    <dgm:pt modelId="{43246B91-1719-421C-93CC-A4E77173E8B6}" type="pres">
      <dgm:prSet presAssocID="{EE670884-C0A7-442D-9C21-D4B4CB9D4B42}" presName="bgRect" presStyleLbl="bgShp" presStyleIdx="2" presStyleCnt="3"/>
      <dgm:spPr/>
    </dgm:pt>
    <dgm:pt modelId="{41E41A24-7BF4-4561-9AD7-CF1ADD274960}" type="pres">
      <dgm:prSet presAssocID="{EE670884-C0A7-442D-9C21-D4B4CB9D4B4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D5AAE38B-59E2-4946-82E3-E0BC5771160E}" type="pres">
      <dgm:prSet presAssocID="{EE670884-C0A7-442D-9C21-D4B4CB9D4B42}" presName="spaceRect" presStyleCnt="0"/>
      <dgm:spPr/>
    </dgm:pt>
    <dgm:pt modelId="{F95AE86B-B91F-4F43-B014-51C00EF1F941}" type="pres">
      <dgm:prSet presAssocID="{EE670884-C0A7-442D-9C21-D4B4CB9D4B4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71EDD02-7717-4082-8D1D-95A6BB11D609}" type="presOf" srcId="{EE670884-C0A7-442D-9C21-D4B4CB9D4B42}" destId="{F95AE86B-B91F-4F43-B014-51C00EF1F941}" srcOrd="0" destOrd="0" presId="urn:microsoft.com/office/officeart/2018/2/layout/IconVerticalSolidList"/>
    <dgm:cxn modelId="{02A1B313-7E9F-471B-9AD2-F5BDC67690D5}" srcId="{A41AB0D6-15FA-4593-96E7-454A250C250D}" destId="{EE670884-C0A7-442D-9C21-D4B4CB9D4B42}" srcOrd="2" destOrd="0" parTransId="{48FAE2AA-5F07-44FA-B157-8B2649C3421E}" sibTransId="{F110697D-0768-4871-B270-D7E135CC92A8}"/>
    <dgm:cxn modelId="{2B6ABB1E-E09B-469B-95DC-EBAE66D4E38C}" type="presOf" srcId="{DF1B1AA1-2D7F-4CAB-A6D5-A877B308C0EC}" destId="{05D09B78-E473-419D-ABBD-E9505E573995}" srcOrd="0" destOrd="0" presId="urn:microsoft.com/office/officeart/2018/2/layout/IconVerticalSolidList"/>
    <dgm:cxn modelId="{24B8E35E-279F-4DB7-ADF3-9AEFF7BFDE06}" srcId="{A41AB0D6-15FA-4593-96E7-454A250C250D}" destId="{DF1B1AA1-2D7F-4CAB-A6D5-A877B308C0EC}" srcOrd="1" destOrd="0" parTransId="{689F1D00-4D43-4C64-B666-B60C7B199C10}" sibTransId="{F5C37F13-0837-44DF-A12D-599391D09135}"/>
    <dgm:cxn modelId="{95513D54-8F2C-4CB7-A87C-664B758A911A}" type="presOf" srcId="{334D2A36-8D9E-4136-8472-FAD4D4B63768}" destId="{63B058BA-E581-4D29-B83D-D291B7A17274}" srcOrd="0" destOrd="0" presId="urn:microsoft.com/office/officeart/2018/2/layout/IconVerticalSolidList"/>
    <dgm:cxn modelId="{4DD7F0BF-E0E5-470B-B7B2-38F0A290FD87}" type="presOf" srcId="{A41AB0D6-15FA-4593-96E7-454A250C250D}" destId="{D04AE960-7770-466A-A87A-A22D742F464C}" srcOrd="0" destOrd="0" presId="urn:microsoft.com/office/officeart/2018/2/layout/IconVerticalSolidList"/>
    <dgm:cxn modelId="{136761F5-B5E0-4F39-9762-EA50B8350530}" srcId="{A41AB0D6-15FA-4593-96E7-454A250C250D}" destId="{334D2A36-8D9E-4136-8472-FAD4D4B63768}" srcOrd="0" destOrd="0" parTransId="{705E6DF4-F041-4936-B948-20A0E0295356}" sibTransId="{B63DF390-CEDD-4520-9DBA-D2B296876AEF}"/>
    <dgm:cxn modelId="{C97E5635-47DD-4329-8F49-545262A741D8}" type="presParOf" srcId="{D04AE960-7770-466A-A87A-A22D742F464C}" destId="{47054E25-B517-4287-833D-0799FF32719E}" srcOrd="0" destOrd="0" presId="urn:microsoft.com/office/officeart/2018/2/layout/IconVerticalSolidList"/>
    <dgm:cxn modelId="{943EF71B-17D4-4764-832C-F0787B875949}" type="presParOf" srcId="{47054E25-B517-4287-833D-0799FF32719E}" destId="{1B6A23EC-3C94-406F-A6B3-DDD771152673}" srcOrd="0" destOrd="0" presId="urn:microsoft.com/office/officeart/2018/2/layout/IconVerticalSolidList"/>
    <dgm:cxn modelId="{5FDD2B7D-FC56-4BAA-9EC4-1154838C0095}" type="presParOf" srcId="{47054E25-B517-4287-833D-0799FF32719E}" destId="{9B60CD7C-5D9C-4D4B-9B38-E94DCB954632}" srcOrd="1" destOrd="0" presId="urn:microsoft.com/office/officeart/2018/2/layout/IconVerticalSolidList"/>
    <dgm:cxn modelId="{8D9D1954-DEA5-4208-8255-2CB1B40EB3E6}" type="presParOf" srcId="{47054E25-B517-4287-833D-0799FF32719E}" destId="{C0DD8E81-EC9C-4DA5-B038-505C551072B2}" srcOrd="2" destOrd="0" presId="urn:microsoft.com/office/officeart/2018/2/layout/IconVerticalSolidList"/>
    <dgm:cxn modelId="{E3033C70-D0FD-4686-A101-FF0E4D8CC69E}" type="presParOf" srcId="{47054E25-B517-4287-833D-0799FF32719E}" destId="{63B058BA-E581-4D29-B83D-D291B7A17274}" srcOrd="3" destOrd="0" presId="urn:microsoft.com/office/officeart/2018/2/layout/IconVerticalSolidList"/>
    <dgm:cxn modelId="{5C392CED-C68E-4049-8497-7E771B0A8909}" type="presParOf" srcId="{D04AE960-7770-466A-A87A-A22D742F464C}" destId="{D1BF4F99-F6AF-48A3-A5AC-1009A6651331}" srcOrd="1" destOrd="0" presId="urn:microsoft.com/office/officeart/2018/2/layout/IconVerticalSolidList"/>
    <dgm:cxn modelId="{E13DFD29-8191-47DD-AB72-3A3ACB454D66}" type="presParOf" srcId="{D04AE960-7770-466A-A87A-A22D742F464C}" destId="{4F55C1F9-3F4E-4EA2-8009-6CB8B570F865}" srcOrd="2" destOrd="0" presId="urn:microsoft.com/office/officeart/2018/2/layout/IconVerticalSolidList"/>
    <dgm:cxn modelId="{196D4DFE-B525-4974-BA73-EF6470329F78}" type="presParOf" srcId="{4F55C1F9-3F4E-4EA2-8009-6CB8B570F865}" destId="{AD985EDB-B059-4A5D-9395-6CC4CE457C38}" srcOrd="0" destOrd="0" presId="urn:microsoft.com/office/officeart/2018/2/layout/IconVerticalSolidList"/>
    <dgm:cxn modelId="{E30DE417-5E64-475B-9186-BBC735B1A5BF}" type="presParOf" srcId="{4F55C1F9-3F4E-4EA2-8009-6CB8B570F865}" destId="{09FA562F-5B53-47A0-AD20-2686483E37DD}" srcOrd="1" destOrd="0" presId="urn:microsoft.com/office/officeart/2018/2/layout/IconVerticalSolidList"/>
    <dgm:cxn modelId="{CC7BC7AA-F082-48B7-85E9-7AF6C97654F3}" type="presParOf" srcId="{4F55C1F9-3F4E-4EA2-8009-6CB8B570F865}" destId="{4F6D6E67-6F0A-4FDB-9C6F-0B3B7632C905}" srcOrd="2" destOrd="0" presId="urn:microsoft.com/office/officeart/2018/2/layout/IconVerticalSolidList"/>
    <dgm:cxn modelId="{08032ECF-AFB2-4554-9AE8-742AED5136B1}" type="presParOf" srcId="{4F55C1F9-3F4E-4EA2-8009-6CB8B570F865}" destId="{05D09B78-E473-419D-ABBD-E9505E573995}" srcOrd="3" destOrd="0" presId="urn:microsoft.com/office/officeart/2018/2/layout/IconVerticalSolidList"/>
    <dgm:cxn modelId="{16B684D3-EE76-4CC0-AD11-E2AAE6887A16}" type="presParOf" srcId="{D04AE960-7770-466A-A87A-A22D742F464C}" destId="{01C0CA92-6282-487D-87B5-A518FF456786}" srcOrd="3" destOrd="0" presId="urn:microsoft.com/office/officeart/2018/2/layout/IconVerticalSolidList"/>
    <dgm:cxn modelId="{75FC7AA6-5034-41F2-B2AD-F5731F1C3CEF}" type="presParOf" srcId="{D04AE960-7770-466A-A87A-A22D742F464C}" destId="{8DD5B8E6-1FB5-4B93-9A3C-09B61AD86A35}" srcOrd="4" destOrd="0" presId="urn:microsoft.com/office/officeart/2018/2/layout/IconVerticalSolidList"/>
    <dgm:cxn modelId="{43CE4512-7F9A-452A-A4F3-DA16402ED646}" type="presParOf" srcId="{8DD5B8E6-1FB5-4B93-9A3C-09B61AD86A35}" destId="{43246B91-1719-421C-93CC-A4E77173E8B6}" srcOrd="0" destOrd="0" presId="urn:microsoft.com/office/officeart/2018/2/layout/IconVerticalSolidList"/>
    <dgm:cxn modelId="{95E55383-94B3-40E5-B4E3-91EE74334A42}" type="presParOf" srcId="{8DD5B8E6-1FB5-4B93-9A3C-09B61AD86A35}" destId="{41E41A24-7BF4-4561-9AD7-CF1ADD274960}" srcOrd="1" destOrd="0" presId="urn:microsoft.com/office/officeart/2018/2/layout/IconVerticalSolidList"/>
    <dgm:cxn modelId="{2D52A5C6-2E05-4579-ABC8-FA39FA09CC83}" type="presParOf" srcId="{8DD5B8E6-1FB5-4B93-9A3C-09B61AD86A35}" destId="{D5AAE38B-59E2-4946-82E3-E0BC5771160E}" srcOrd="2" destOrd="0" presId="urn:microsoft.com/office/officeart/2018/2/layout/IconVerticalSolidList"/>
    <dgm:cxn modelId="{D7CAED73-5F19-4C41-9E50-2DAFF5386581}" type="presParOf" srcId="{8DD5B8E6-1FB5-4B93-9A3C-09B61AD86A35}" destId="{F95AE86B-B91F-4F43-B014-51C00EF1F9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2E0D6A-3652-41F2-BACC-8C7DE89BF1D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D17920-0AC2-4BBC-B987-52FFB0136817}">
      <dgm:prSet/>
      <dgm:spPr/>
      <dgm:t>
        <a:bodyPr/>
        <a:lstStyle/>
        <a:p>
          <a:r>
            <a:rPr lang="es-MX"/>
            <a:t>El objeto de la ley General de acceso de las mujeres a una vida libre de violencia</a:t>
          </a:r>
          <a:endParaRPr lang="en-US"/>
        </a:p>
      </dgm:t>
    </dgm:pt>
    <dgm:pt modelId="{205147D3-B7C0-41A3-8AC7-C0ED27EA0737}" type="parTrans" cxnId="{A90E994A-4988-4891-A467-5833528BDC02}">
      <dgm:prSet/>
      <dgm:spPr/>
      <dgm:t>
        <a:bodyPr/>
        <a:lstStyle/>
        <a:p>
          <a:endParaRPr lang="en-US"/>
        </a:p>
      </dgm:t>
    </dgm:pt>
    <dgm:pt modelId="{C1E7DB89-1008-49C7-BE6B-F213CBE06BBC}" type="sibTrans" cxnId="{A90E994A-4988-4891-A467-5833528BDC02}">
      <dgm:prSet/>
      <dgm:spPr/>
      <dgm:t>
        <a:bodyPr/>
        <a:lstStyle/>
        <a:p>
          <a:endParaRPr lang="en-US"/>
        </a:p>
      </dgm:t>
    </dgm:pt>
    <dgm:pt modelId="{AAFBD391-63B2-44AF-BCDE-57E4BDB3A847}">
      <dgm:prSet/>
      <dgm:spPr/>
      <dgm:t>
        <a:bodyPr/>
        <a:lstStyle/>
        <a:p>
          <a:r>
            <a:rPr lang="es-MX"/>
            <a:t>Establece  la coordinación entre la federación , las entidades federativas, el distrito federal y sus municipios para prevenir, sancionar y erradicar la violencia contra las mujeres. </a:t>
          </a:r>
          <a:endParaRPr lang="en-US"/>
        </a:p>
      </dgm:t>
    </dgm:pt>
    <dgm:pt modelId="{A45C0E7E-1819-40FC-9B2A-158B92837C29}" type="parTrans" cxnId="{D3569AD8-41C1-4B39-9787-1B949933AA56}">
      <dgm:prSet/>
      <dgm:spPr/>
      <dgm:t>
        <a:bodyPr/>
        <a:lstStyle/>
        <a:p>
          <a:endParaRPr lang="en-US"/>
        </a:p>
      </dgm:t>
    </dgm:pt>
    <dgm:pt modelId="{4969C956-FCEE-4CA8-8476-0E4A6CA49EF1}" type="sibTrans" cxnId="{D3569AD8-41C1-4B39-9787-1B949933AA56}">
      <dgm:prSet/>
      <dgm:spPr/>
      <dgm:t>
        <a:bodyPr/>
        <a:lstStyle/>
        <a:p>
          <a:endParaRPr lang="en-US"/>
        </a:p>
      </dgm:t>
    </dgm:pt>
    <dgm:pt modelId="{DB4AA27F-619E-DC4D-AAB9-A7DAF42C40A5}" type="pres">
      <dgm:prSet presAssocID="{BA2E0D6A-3652-41F2-BACC-8C7DE89BF1D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37A5298-7AE2-0347-AD86-89C7C8B78D9E}" type="pres">
      <dgm:prSet presAssocID="{6CD17920-0AC2-4BBC-B987-52FFB0136817}" presName="hierRoot1" presStyleCnt="0"/>
      <dgm:spPr/>
    </dgm:pt>
    <dgm:pt modelId="{6325D644-F1FB-3C4F-8056-15B6A55680AB}" type="pres">
      <dgm:prSet presAssocID="{6CD17920-0AC2-4BBC-B987-52FFB0136817}" presName="composite" presStyleCnt="0"/>
      <dgm:spPr/>
    </dgm:pt>
    <dgm:pt modelId="{4A857E23-2175-1F42-993D-72CD1B5DB705}" type="pres">
      <dgm:prSet presAssocID="{6CD17920-0AC2-4BBC-B987-52FFB0136817}" presName="background" presStyleLbl="node0" presStyleIdx="0" presStyleCnt="2"/>
      <dgm:spPr/>
    </dgm:pt>
    <dgm:pt modelId="{F8A925AD-757E-9149-A7EC-3BCDA86846E8}" type="pres">
      <dgm:prSet presAssocID="{6CD17920-0AC2-4BBC-B987-52FFB0136817}" presName="text" presStyleLbl="fgAcc0" presStyleIdx="0" presStyleCnt="2">
        <dgm:presLayoutVars>
          <dgm:chPref val="3"/>
        </dgm:presLayoutVars>
      </dgm:prSet>
      <dgm:spPr/>
    </dgm:pt>
    <dgm:pt modelId="{B3C3604F-7561-934A-A783-ABE74F2A5665}" type="pres">
      <dgm:prSet presAssocID="{6CD17920-0AC2-4BBC-B987-52FFB0136817}" presName="hierChild2" presStyleCnt="0"/>
      <dgm:spPr/>
    </dgm:pt>
    <dgm:pt modelId="{F1580C67-A498-1E4C-9149-79D6D4EA3A4A}" type="pres">
      <dgm:prSet presAssocID="{AAFBD391-63B2-44AF-BCDE-57E4BDB3A847}" presName="hierRoot1" presStyleCnt="0"/>
      <dgm:spPr/>
    </dgm:pt>
    <dgm:pt modelId="{9F508C0C-BE84-5540-8E3C-ACB69802F2C1}" type="pres">
      <dgm:prSet presAssocID="{AAFBD391-63B2-44AF-BCDE-57E4BDB3A847}" presName="composite" presStyleCnt="0"/>
      <dgm:spPr/>
    </dgm:pt>
    <dgm:pt modelId="{E1A0F63A-1A15-2C40-BDEB-EA73A491A8A1}" type="pres">
      <dgm:prSet presAssocID="{AAFBD391-63B2-44AF-BCDE-57E4BDB3A847}" presName="background" presStyleLbl="node0" presStyleIdx="1" presStyleCnt="2"/>
      <dgm:spPr/>
    </dgm:pt>
    <dgm:pt modelId="{BB8D18C6-CB53-344D-958B-FF111C41E968}" type="pres">
      <dgm:prSet presAssocID="{AAFBD391-63B2-44AF-BCDE-57E4BDB3A847}" presName="text" presStyleLbl="fgAcc0" presStyleIdx="1" presStyleCnt="2">
        <dgm:presLayoutVars>
          <dgm:chPref val="3"/>
        </dgm:presLayoutVars>
      </dgm:prSet>
      <dgm:spPr/>
    </dgm:pt>
    <dgm:pt modelId="{9D735F0F-EB2F-6548-839B-8049C41FE33B}" type="pres">
      <dgm:prSet presAssocID="{AAFBD391-63B2-44AF-BCDE-57E4BDB3A847}" presName="hierChild2" presStyleCnt="0"/>
      <dgm:spPr/>
    </dgm:pt>
  </dgm:ptLst>
  <dgm:cxnLst>
    <dgm:cxn modelId="{98D1B139-907C-864B-8CDF-88AFFDD76328}" type="presOf" srcId="{BA2E0D6A-3652-41F2-BACC-8C7DE89BF1DD}" destId="{DB4AA27F-619E-DC4D-AAB9-A7DAF42C40A5}" srcOrd="0" destOrd="0" presId="urn:microsoft.com/office/officeart/2005/8/layout/hierarchy1"/>
    <dgm:cxn modelId="{A90E994A-4988-4891-A467-5833528BDC02}" srcId="{BA2E0D6A-3652-41F2-BACC-8C7DE89BF1DD}" destId="{6CD17920-0AC2-4BBC-B987-52FFB0136817}" srcOrd="0" destOrd="0" parTransId="{205147D3-B7C0-41A3-8AC7-C0ED27EA0737}" sibTransId="{C1E7DB89-1008-49C7-BE6B-F213CBE06BBC}"/>
    <dgm:cxn modelId="{9699D79E-1456-5D4E-87D4-34ED57535AD3}" type="presOf" srcId="{AAFBD391-63B2-44AF-BCDE-57E4BDB3A847}" destId="{BB8D18C6-CB53-344D-958B-FF111C41E968}" srcOrd="0" destOrd="0" presId="urn:microsoft.com/office/officeart/2005/8/layout/hierarchy1"/>
    <dgm:cxn modelId="{7A616FA3-A636-7240-85BF-63CA7B582BB0}" type="presOf" srcId="{6CD17920-0AC2-4BBC-B987-52FFB0136817}" destId="{F8A925AD-757E-9149-A7EC-3BCDA86846E8}" srcOrd="0" destOrd="0" presId="urn:microsoft.com/office/officeart/2005/8/layout/hierarchy1"/>
    <dgm:cxn modelId="{D3569AD8-41C1-4B39-9787-1B949933AA56}" srcId="{BA2E0D6A-3652-41F2-BACC-8C7DE89BF1DD}" destId="{AAFBD391-63B2-44AF-BCDE-57E4BDB3A847}" srcOrd="1" destOrd="0" parTransId="{A45C0E7E-1819-40FC-9B2A-158B92837C29}" sibTransId="{4969C956-FCEE-4CA8-8476-0E4A6CA49EF1}"/>
    <dgm:cxn modelId="{61CE3999-96F8-AE43-B576-1145EB9F7CE4}" type="presParOf" srcId="{DB4AA27F-619E-DC4D-AAB9-A7DAF42C40A5}" destId="{A37A5298-7AE2-0347-AD86-89C7C8B78D9E}" srcOrd="0" destOrd="0" presId="urn:microsoft.com/office/officeart/2005/8/layout/hierarchy1"/>
    <dgm:cxn modelId="{B2AF06C4-AE63-644F-ADE3-11D6728EF462}" type="presParOf" srcId="{A37A5298-7AE2-0347-AD86-89C7C8B78D9E}" destId="{6325D644-F1FB-3C4F-8056-15B6A55680AB}" srcOrd="0" destOrd="0" presId="urn:microsoft.com/office/officeart/2005/8/layout/hierarchy1"/>
    <dgm:cxn modelId="{029384E0-9CF3-D34B-ABC3-5A32AB160B9E}" type="presParOf" srcId="{6325D644-F1FB-3C4F-8056-15B6A55680AB}" destId="{4A857E23-2175-1F42-993D-72CD1B5DB705}" srcOrd="0" destOrd="0" presId="urn:microsoft.com/office/officeart/2005/8/layout/hierarchy1"/>
    <dgm:cxn modelId="{E224E7EC-CF00-AF40-81FB-6B079C40B522}" type="presParOf" srcId="{6325D644-F1FB-3C4F-8056-15B6A55680AB}" destId="{F8A925AD-757E-9149-A7EC-3BCDA86846E8}" srcOrd="1" destOrd="0" presId="urn:microsoft.com/office/officeart/2005/8/layout/hierarchy1"/>
    <dgm:cxn modelId="{631DD6D7-3671-AA47-A9A0-79EA6E9B5784}" type="presParOf" srcId="{A37A5298-7AE2-0347-AD86-89C7C8B78D9E}" destId="{B3C3604F-7561-934A-A783-ABE74F2A5665}" srcOrd="1" destOrd="0" presId="urn:microsoft.com/office/officeart/2005/8/layout/hierarchy1"/>
    <dgm:cxn modelId="{8B362F77-B710-CA41-8DEC-A1E18282AFD0}" type="presParOf" srcId="{DB4AA27F-619E-DC4D-AAB9-A7DAF42C40A5}" destId="{F1580C67-A498-1E4C-9149-79D6D4EA3A4A}" srcOrd="1" destOrd="0" presId="urn:microsoft.com/office/officeart/2005/8/layout/hierarchy1"/>
    <dgm:cxn modelId="{5D156A38-14B7-EA45-AA46-DAFD70F83D55}" type="presParOf" srcId="{F1580C67-A498-1E4C-9149-79D6D4EA3A4A}" destId="{9F508C0C-BE84-5540-8E3C-ACB69802F2C1}" srcOrd="0" destOrd="0" presId="urn:microsoft.com/office/officeart/2005/8/layout/hierarchy1"/>
    <dgm:cxn modelId="{210F8104-115C-1A44-8532-0162B490BC42}" type="presParOf" srcId="{9F508C0C-BE84-5540-8E3C-ACB69802F2C1}" destId="{E1A0F63A-1A15-2C40-BDEB-EA73A491A8A1}" srcOrd="0" destOrd="0" presId="urn:microsoft.com/office/officeart/2005/8/layout/hierarchy1"/>
    <dgm:cxn modelId="{50FE09BA-CD93-8347-90C5-FB09DFD1DA09}" type="presParOf" srcId="{9F508C0C-BE84-5540-8E3C-ACB69802F2C1}" destId="{BB8D18C6-CB53-344D-958B-FF111C41E968}" srcOrd="1" destOrd="0" presId="urn:microsoft.com/office/officeart/2005/8/layout/hierarchy1"/>
    <dgm:cxn modelId="{B769456A-5DC6-C840-9E20-3B94F31E4048}" type="presParOf" srcId="{F1580C67-A498-1E4C-9149-79D6D4EA3A4A}" destId="{9D735F0F-EB2F-6548-839B-8049C41FE3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2E0D6A-3652-41F2-BACC-8C7DE89BF1D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D17920-0AC2-4BBC-B987-52FFB0136817}">
      <dgm:prSet/>
      <dgm:spPr/>
      <dgm:t>
        <a:bodyPr/>
        <a:lstStyle/>
        <a:p>
          <a:r>
            <a:rPr lang="es-MX"/>
            <a:t>El objeto de la ley General de acceso de las mujeres a una vida libre de violencia</a:t>
          </a:r>
          <a:endParaRPr lang="en-US"/>
        </a:p>
      </dgm:t>
    </dgm:pt>
    <dgm:pt modelId="{205147D3-B7C0-41A3-8AC7-C0ED27EA0737}" type="parTrans" cxnId="{A90E994A-4988-4891-A467-5833528BDC02}">
      <dgm:prSet/>
      <dgm:spPr/>
      <dgm:t>
        <a:bodyPr/>
        <a:lstStyle/>
        <a:p>
          <a:endParaRPr lang="en-US"/>
        </a:p>
      </dgm:t>
    </dgm:pt>
    <dgm:pt modelId="{C1E7DB89-1008-49C7-BE6B-F213CBE06BBC}" type="sibTrans" cxnId="{A90E994A-4988-4891-A467-5833528BDC02}">
      <dgm:prSet/>
      <dgm:spPr/>
      <dgm:t>
        <a:bodyPr/>
        <a:lstStyle/>
        <a:p>
          <a:endParaRPr lang="en-US"/>
        </a:p>
      </dgm:t>
    </dgm:pt>
    <dgm:pt modelId="{AAFBD391-63B2-44AF-BCDE-57E4BDB3A847}">
      <dgm:prSet/>
      <dgm:spPr/>
      <dgm:t>
        <a:bodyPr/>
        <a:lstStyle/>
        <a:p>
          <a:r>
            <a:rPr lang="es-MX"/>
            <a:t>Establece  la coordinación entre la federación , las entidades federativas, el distrito federal y sus municipios para prevenir, sancionar y erradicar la violencia contra las mujeres. </a:t>
          </a:r>
          <a:endParaRPr lang="en-US"/>
        </a:p>
      </dgm:t>
    </dgm:pt>
    <dgm:pt modelId="{A45C0E7E-1819-40FC-9B2A-158B92837C29}" type="parTrans" cxnId="{D3569AD8-41C1-4B39-9787-1B949933AA56}">
      <dgm:prSet/>
      <dgm:spPr/>
      <dgm:t>
        <a:bodyPr/>
        <a:lstStyle/>
        <a:p>
          <a:endParaRPr lang="en-US"/>
        </a:p>
      </dgm:t>
    </dgm:pt>
    <dgm:pt modelId="{4969C956-FCEE-4CA8-8476-0E4A6CA49EF1}" type="sibTrans" cxnId="{D3569AD8-41C1-4B39-9787-1B949933AA56}">
      <dgm:prSet/>
      <dgm:spPr/>
      <dgm:t>
        <a:bodyPr/>
        <a:lstStyle/>
        <a:p>
          <a:endParaRPr lang="en-US"/>
        </a:p>
      </dgm:t>
    </dgm:pt>
    <dgm:pt modelId="{DB4AA27F-619E-DC4D-AAB9-A7DAF42C40A5}" type="pres">
      <dgm:prSet presAssocID="{BA2E0D6A-3652-41F2-BACC-8C7DE89BF1D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37A5298-7AE2-0347-AD86-89C7C8B78D9E}" type="pres">
      <dgm:prSet presAssocID="{6CD17920-0AC2-4BBC-B987-52FFB0136817}" presName="hierRoot1" presStyleCnt="0"/>
      <dgm:spPr/>
    </dgm:pt>
    <dgm:pt modelId="{6325D644-F1FB-3C4F-8056-15B6A55680AB}" type="pres">
      <dgm:prSet presAssocID="{6CD17920-0AC2-4BBC-B987-52FFB0136817}" presName="composite" presStyleCnt="0"/>
      <dgm:spPr/>
    </dgm:pt>
    <dgm:pt modelId="{4A857E23-2175-1F42-993D-72CD1B5DB705}" type="pres">
      <dgm:prSet presAssocID="{6CD17920-0AC2-4BBC-B987-52FFB0136817}" presName="background" presStyleLbl="node0" presStyleIdx="0" presStyleCnt="2"/>
      <dgm:spPr/>
    </dgm:pt>
    <dgm:pt modelId="{F8A925AD-757E-9149-A7EC-3BCDA86846E8}" type="pres">
      <dgm:prSet presAssocID="{6CD17920-0AC2-4BBC-B987-52FFB0136817}" presName="text" presStyleLbl="fgAcc0" presStyleIdx="0" presStyleCnt="2">
        <dgm:presLayoutVars>
          <dgm:chPref val="3"/>
        </dgm:presLayoutVars>
      </dgm:prSet>
      <dgm:spPr/>
    </dgm:pt>
    <dgm:pt modelId="{B3C3604F-7561-934A-A783-ABE74F2A5665}" type="pres">
      <dgm:prSet presAssocID="{6CD17920-0AC2-4BBC-B987-52FFB0136817}" presName="hierChild2" presStyleCnt="0"/>
      <dgm:spPr/>
    </dgm:pt>
    <dgm:pt modelId="{F1580C67-A498-1E4C-9149-79D6D4EA3A4A}" type="pres">
      <dgm:prSet presAssocID="{AAFBD391-63B2-44AF-BCDE-57E4BDB3A847}" presName="hierRoot1" presStyleCnt="0"/>
      <dgm:spPr/>
    </dgm:pt>
    <dgm:pt modelId="{9F508C0C-BE84-5540-8E3C-ACB69802F2C1}" type="pres">
      <dgm:prSet presAssocID="{AAFBD391-63B2-44AF-BCDE-57E4BDB3A847}" presName="composite" presStyleCnt="0"/>
      <dgm:spPr/>
    </dgm:pt>
    <dgm:pt modelId="{E1A0F63A-1A15-2C40-BDEB-EA73A491A8A1}" type="pres">
      <dgm:prSet presAssocID="{AAFBD391-63B2-44AF-BCDE-57E4BDB3A847}" presName="background" presStyleLbl="node0" presStyleIdx="1" presStyleCnt="2"/>
      <dgm:spPr/>
    </dgm:pt>
    <dgm:pt modelId="{BB8D18C6-CB53-344D-958B-FF111C41E968}" type="pres">
      <dgm:prSet presAssocID="{AAFBD391-63B2-44AF-BCDE-57E4BDB3A847}" presName="text" presStyleLbl="fgAcc0" presStyleIdx="1" presStyleCnt="2">
        <dgm:presLayoutVars>
          <dgm:chPref val="3"/>
        </dgm:presLayoutVars>
      </dgm:prSet>
      <dgm:spPr/>
    </dgm:pt>
    <dgm:pt modelId="{9D735F0F-EB2F-6548-839B-8049C41FE33B}" type="pres">
      <dgm:prSet presAssocID="{AAFBD391-63B2-44AF-BCDE-57E4BDB3A847}" presName="hierChild2" presStyleCnt="0"/>
      <dgm:spPr/>
    </dgm:pt>
  </dgm:ptLst>
  <dgm:cxnLst>
    <dgm:cxn modelId="{98D1B139-907C-864B-8CDF-88AFFDD76328}" type="presOf" srcId="{BA2E0D6A-3652-41F2-BACC-8C7DE89BF1DD}" destId="{DB4AA27F-619E-DC4D-AAB9-A7DAF42C40A5}" srcOrd="0" destOrd="0" presId="urn:microsoft.com/office/officeart/2005/8/layout/hierarchy1"/>
    <dgm:cxn modelId="{A90E994A-4988-4891-A467-5833528BDC02}" srcId="{BA2E0D6A-3652-41F2-BACC-8C7DE89BF1DD}" destId="{6CD17920-0AC2-4BBC-B987-52FFB0136817}" srcOrd="0" destOrd="0" parTransId="{205147D3-B7C0-41A3-8AC7-C0ED27EA0737}" sibTransId="{C1E7DB89-1008-49C7-BE6B-F213CBE06BBC}"/>
    <dgm:cxn modelId="{9699D79E-1456-5D4E-87D4-34ED57535AD3}" type="presOf" srcId="{AAFBD391-63B2-44AF-BCDE-57E4BDB3A847}" destId="{BB8D18C6-CB53-344D-958B-FF111C41E968}" srcOrd="0" destOrd="0" presId="urn:microsoft.com/office/officeart/2005/8/layout/hierarchy1"/>
    <dgm:cxn modelId="{7A616FA3-A636-7240-85BF-63CA7B582BB0}" type="presOf" srcId="{6CD17920-0AC2-4BBC-B987-52FFB0136817}" destId="{F8A925AD-757E-9149-A7EC-3BCDA86846E8}" srcOrd="0" destOrd="0" presId="urn:microsoft.com/office/officeart/2005/8/layout/hierarchy1"/>
    <dgm:cxn modelId="{D3569AD8-41C1-4B39-9787-1B949933AA56}" srcId="{BA2E0D6A-3652-41F2-BACC-8C7DE89BF1DD}" destId="{AAFBD391-63B2-44AF-BCDE-57E4BDB3A847}" srcOrd="1" destOrd="0" parTransId="{A45C0E7E-1819-40FC-9B2A-158B92837C29}" sibTransId="{4969C956-FCEE-4CA8-8476-0E4A6CA49EF1}"/>
    <dgm:cxn modelId="{61CE3999-96F8-AE43-B576-1145EB9F7CE4}" type="presParOf" srcId="{DB4AA27F-619E-DC4D-AAB9-A7DAF42C40A5}" destId="{A37A5298-7AE2-0347-AD86-89C7C8B78D9E}" srcOrd="0" destOrd="0" presId="urn:microsoft.com/office/officeart/2005/8/layout/hierarchy1"/>
    <dgm:cxn modelId="{B2AF06C4-AE63-644F-ADE3-11D6728EF462}" type="presParOf" srcId="{A37A5298-7AE2-0347-AD86-89C7C8B78D9E}" destId="{6325D644-F1FB-3C4F-8056-15B6A55680AB}" srcOrd="0" destOrd="0" presId="urn:microsoft.com/office/officeart/2005/8/layout/hierarchy1"/>
    <dgm:cxn modelId="{029384E0-9CF3-D34B-ABC3-5A32AB160B9E}" type="presParOf" srcId="{6325D644-F1FB-3C4F-8056-15B6A55680AB}" destId="{4A857E23-2175-1F42-993D-72CD1B5DB705}" srcOrd="0" destOrd="0" presId="urn:microsoft.com/office/officeart/2005/8/layout/hierarchy1"/>
    <dgm:cxn modelId="{E224E7EC-CF00-AF40-81FB-6B079C40B522}" type="presParOf" srcId="{6325D644-F1FB-3C4F-8056-15B6A55680AB}" destId="{F8A925AD-757E-9149-A7EC-3BCDA86846E8}" srcOrd="1" destOrd="0" presId="urn:microsoft.com/office/officeart/2005/8/layout/hierarchy1"/>
    <dgm:cxn modelId="{631DD6D7-3671-AA47-A9A0-79EA6E9B5784}" type="presParOf" srcId="{A37A5298-7AE2-0347-AD86-89C7C8B78D9E}" destId="{B3C3604F-7561-934A-A783-ABE74F2A5665}" srcOrd="1" destOrd="0" presId="urn:microsoft.com/office/officeart/2005/8/layout/hierarchy1"/>
    <dgm:cxn modelId="{8B362F77-B710-CA41-8DEC-A1E18282AFD0}" type="presParOf" srcId="{DB4AA27F-619E-DC4D-AAB9-A7DAF42C40A5}" destId="{F1580C67-A498-1E4C-9149-79D6D4EA3A4A}" srcOrd="1" destOrd="0" presId="urn:microsoft.com/office/officeart/2005/8/layout/hierarchy1"/>
    <dgm:cxn modelId="{5D156A38-14B7-EA45-AA46-DAFD70F83D55}" type="presParOf" srcId="{F1580C67-A498-1E4C-9149-79D6D4EA3A4A}" destId="{9F508C0C-BE84-5540-8E3C-ACB69802F2C1}" srcOrd="0" destOrd="0" presId="urn:microsoft.com/office/officeart/2005/8/layout/hierarchy1"/>
    <dgm:cxn modelId="{210F8104-115C-1A44-8532-0162B490BC42}" type="presParOf" srcId="{9F508C0C-BE84-5540-8E3C-ACB69802F2C1}" destId="{E1A0F63A-1A15-2C40-BDEB-EA73A491A8A1}" srcOrd="0" destOrd="0" presId="urn:microsoft.com/office/officeart/2005/8/layout/hierarchy1"/>
    <dgm:cxn modelId="{50FE09BA-CD93-8347-90C5-FB09DFD1DA09}" type="presParOf" srcId="{9F508C0C-BE84-5540-8E3C-ACB69802F2C1}" destId="{BB8D18C6-CB53-344D-958B-FF111C41E968}" srcOrd="1" destOrd="0" presId="urn:microsoft.com/office/officeart/2005/8/layout/hierarchy1"/>
    <dgm:cxn modelId="{B769456A-5DC6-C840-9E20-3B94F31E4048}" type="presParOf" srcId="{F1580C67-A498-1E4C-9149-79D6D4EA3A4A}" destId="{9D735F0F-EB2F-6548-839B-8049C41FE3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39B132-CFA3-4E8B-913E-8DFC42AD3FC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A7D37EA-5951-42D5-B83F-4FB32554D503}">
      <dgm:prSet/>
      <dgm:spPr/>
      <dgm:t>
        <a:bodyPr/>
        <a:lstStyle/>
        <a:p>
          <a:r>
            <a:rPr lang="es-MX" b="1"/>
            <a:t>PROIGUALDAD</a:t>
          </a:r>
          <a:endParaRPr lang="en-US"/>
        </a:p>
      </dgm:t>
    </dgm:pt>
    <dgm:pt modelId="{CE47539A-701E-4125-8F8E-693986A95E74}" type="parTrans" cxnId="{DE18F8D7-EEFA-49EA-9132-82D9920C0F37}">
      <dgm:prSet/>
      <dgm:spPr/>
      <dgm:t>
        <a:bodyPr/>
        <a:lstStyle/>
        <a:p>
          <a:endParaRPr lang="en-US"/>
        </a:p>
      </dgm:t>
    </dgm:pt>
    <dgm:pt modelId="{38C6464B-FE65-4BEE-BC83-EAC2EECDC0FB}" type="sibTrans" cxnId="{DE18F8D7-EEFA-49EA-9132-82D9920C0F37}">
      <dgm:prSet/>
      <dgm:spPr/>
      <dgm:t>
        <a:bodyPr/>
        <a:lstStyle/>
        <a:p>
          <a:endParaRPr lang="en-US"/>
        </a:p>
      </dgm:t>
    </dgm:pt>
    <dgm:pt modelId="{51E0A53B-4CA6-4E53-A81B-0BA5EE59F3B7}">
      <dgm:prSet/>
      <dgm:spPr/>
      <dgm:t>
        <a:bodyPr/>
        <a:lstStyle/>
        <a:p>
          <a:r>
            <a:rPr lang="es-MX"/>
            <a:t>ES PROPUESTO POR EL INMUJERES</a:t>
          </a:r>
          <a:endParaRPr lang="en-US"/>
        </a:p>
      </dgm:t>
    </dgm:pt>
    <dgm:pt modelId="{521C8CBA-24B7-4038-95B2-19E376F954CB}" type="parTrans" cxnId="{1ED09BB7-7E04-497D-B196-C26830AC869F}">
      <dgm:prSet/>
      <dgm:spPr/>
      <dgm:t>
        <a:bodyPr/>
        <a:lstStyle/>
        <a:p>
          <a:endParaRPr lang="en-US"/>
        </a:p>
      </dgm:t>
    </dgm:pt>
    <dgm:pt modelId="{3A6AF69B-BA9F-43D4-A7A6-8EA92EBB92B4}" type="sibTrans" cxnId="{1ED09BB7-7E04-497D-B196-C26830AC869F}">
      <dgm:prSet/>
      <dgm:spPr/>
      <dgm:t>
        <a:bodyPr/>
        <a:lstStyle/>
        <a:p>
          <a:endParaRPr lang="en-US"/>
        </a:p>
      </dgm:t>
    </dgm:pt>
    <dgm:pt modelId="{9EA483E3-3DF9-4420-B5AC-3C369AC31F4F}">
      <dgm:prSet/>
      <dgm:spPr/>
      <dgm:t>
        <a:bodyPr/>
        <a:lstStyle/>
        <a:p>
          <a:r>
            <a:rPr lang="es-MX" dirty="0"/>
            <a:t>CONTIENE LINEAMIENTOS QUE DEBEN INTEGRARSE A LOS PROGRAMAS SECTORIALES, INSTITUCIONALES Y ESPECIALES.</a:t>
          </a:r>
          <a:endParaRPr lang="en-US" dirty="0"/>
        </a:p>
      </dgm:t>
    </dgm:pt>
    <dgm:pt modelId="{6CDF1FF8-0E56-46A8-A43E-A6E334C71BE4}" type="parTrans" cxnId="{E2170150-1CDC-4A59-BCD5-F9EA615B5941}">
      <dgm:prSet/>
      <dgm:spPr/>
      <dgm:t>
        <a:bodyPr/>
        <a:lstStyle/>
        <a:p>
          <a:endParaRPr lang="en-US"/>
        </a:p>
      </dgm:t>
    </dgm:pt>
    <dgm:pt modelId="{936E40C6-1F00-407C-932E-53FA2DFE6233}" type="sibTrans" cxnId="{E2170150-1CDC-4A59-BCD5-F9EA615B5941}">
      <dgm:prSet/>
      <dgm:spPr/>
      <dgm:t>
        <a:bodyPr/>
        <a:lstStyle/>
        <a:p>
          <a:endParaRPr lang="en-US"/>
        </a:p>
      </dgm:t>
    </dgm:pt>
    <dgm:pt modelId="{1F8B014C-D430-2848-B47F-41D8C56E6508}" type="pres">
      <dgm:prSet presAssocID="{8239B132-CFA3-4E8B-913E-8DFC42AD3FC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9E92D13-033F-5F41-B4FB-A3FA3B774B11}" type="pres">
      <dgm:prSet presAssocID="{4A7D37EA-5951-42D5-B83F-4FB32554D503}" presName="hierRoot1" presStyleCnt="0"/>
      <dgm:spPr/>
    </dgm:pt>
    <dgm:pt modelId="{FEC8B0CA-B451-9042-BFE9-231F94BA5B05}" type="pres">
      <dgm:prSet presAssocID="{4A7D37EA-5951-42D5-B83F-4FB32554D503}" presName="composite" presStyleCnt="0"/>
      <dgm:spPr/>
    </dgm:pt>
    <dgm:pt modelId="{415E0BEF-EF98-2D4B-A08F-9F2CE8EBA5C0}" type="pres">
      <dgm:prSet presAssocID="{4A7D37EA-5951-42D5-B83F-4FB32554D503}" presName="background" presStyleLbl="node0" presStyleIdx="0" presStyleCnt="3"/>
      <dgm:spPr/>
    </dgm:pt>
    <dgm:pt modelId="{3FEF3401-C02B-AC4C-BBE5-0947553798C6}" type="pres">
      <dgm:prSet presAssocID="{4A7D37EA-5951-42D5-B83F-4FB32554D503}" presName="text" presStyleLbl="fgAcc0" presStyleIdx="0" presStyleCnt="3">
        <dgm:presLayoutVars>
          <dgm:chPref val="3"/>
        </dgm:presLayoutVars>
      </dgm:prSet>
      <dgm:spPr/>
    </dgm:pt>
    <dgm:pt modelId="{A4DCFD6E-B3C3-9D42-B436-67D5FDE3D80B}" type="pres">
      <dgm:prSet presAssocID="{4A7D37EA-5951-42D5-B83F-4FB32554D503}" presName="hierChild2" presStyleCnt="0"/>
      <dgm:spPr/>
    </dgm:pt>
    <dgm:pt modelId="{D006DF0A-3DCE-4946-B191-49FAB2C4E368}" type="pres">
      <dgm:prSet presAssocID="{51E0A53B-4CA6-4E53-A81B-0BA5EE59F3B7}" presName="hierRoot1" presStyleCnt="0"/>
      <dgm:spPr/>
    </dgm:pt>
    <dgm:pt modelId="{893F94EA-F452-8441-83E6-39839F1DD736}" type="pres">
      <dgm:prSet presAssocID="{51E0A53B-4CA6-4E53-A81B-0BA5EE59F3B7}" presName="composite" presStyleCnt="0"/>
      <dgm:spPr/>
    </dgm:pt>
    <dgm:pt modelId="{6EF1D499-09EB-C046-BA07-AB29F105214F}" type="pres">
      <dgm:prSet presAssocID="{51E0A53B-4CA6-4E53-A81B-0BA5EE59F3B7}" presName="background" presStyleLbl="node0" presStyleIdx="1" presStyleCnt="3"/>
      <dgm:spPr/>
    </dgm:pt>
    <dgm:pt modelId="{3948C77F-8461-7D4C-8635-3742ACA95A00}" type="pres">
      <dgm:prSet presAssocID="{51E0A53B-4CA6-4E53-A81B-0BA5EE59F3B7}" presName="text" presStyleLbl="fgAcc0" presStyleIdx="1" presStyleCnt="3">
        <dgm:presLayoutVars>
          <dgm:chPref val="3"/>
        </dgm:presLayoutVars>
      </dgm:prSet>
      <dgm:spPr/>
    </dgm:pt>
    <dgm:pt modelId="{1C071FC8-43F4-5E48-B0C7-070000FAA485}" type="pres">
      <dgm:prSet presAssocID="{51E0A53B-4CA6-4E53-A81B-0BA5EE59F3B7}" presName="hierChild2" presStyleCnt="0"/>
      <dgm:spPr/>
    </dgm:pt>
    <dgm:pt modelId="{FA66288D-6A62-EE4D-8033-00C84E1FAD76}" type="pres">
      <dgm:prSet presAssocID="{9EA483E3-3DF9-4420-B5AC-3C369AC31F4F}" presName="hierRoot1" presStyleCnt="0"/>
      <dgm:spPr/>
    </dgm:pt>
    <dgm:pt modelId="{3CBE6A70-9FC3-764C-B319-1B33DE9FBA09}" type="pres">
      <dgm:prSet presAssocID="{9EA483E3-3DF9-4420-B5AC-3C369AC31F4F}" presName="composite" presStyleCnt="0"/>
      <dgm:spPr/>
    </dgm:pt>
    <dgm:pt modelId="{CCCB8517-8D23-2F4D-9393-87EEB04AA893}" type="pres">
      <dgm:prSet presAssocID="{9EA483E3-3DF9-4420-B5AC-3C369AC31F4F}" presName="background" presStyleLbl="node0" presStyleIdx="2" presStyleCnt="3"/>
      <dgm:spPr/>
    </dgm:pt>
    <dgm:pt modelId="{298C2CDA-1770-164C-80D1-2C42319ACEEE}" type="pres">
      <dgm:prSet presAssocID="{9EA483E3-3DF9-4420-B5AC-3C369AC31F4F}" presName="text" presStyleLbl="fgAcc0" presStyleIdx="2" presStyleCnt="3">
        <dgm:presLayoutVars>
          <dgm:chPref val="3"/>
        </dgm:presLayoutVars>
      </dgm:prSet>
      <dgm:spPr/>
    </dgm:pt>
    <dgm:pt modelId="{2FC524D2-8CED-4144-95DE-E7C21C0088EE}" type="pres">
      <dgm:prSet presAssocID="{9EA483E3-3DF9-4420-B5AC-3C369AC31F4F}" presName="hierChild2" presStyleCnt="0"/>
      <dgm:spPr/>
    </dgm:pt>
  </dgm:ptLst>
  <dgm:cxnLst>
    <dgm:cxn modelId="{D1E45914-B029-A14E-894E-84DB7FB130D5}" type="presOf" srcId="{9EA483E3-3DF9-4420-B5AC-3C369AC31F4F}" destId="{298C2CDA-1770-164C-80D1-2C42319ACEEE}" srcOrd="0" destOrd="0" presId="urn:microsoft.com/office/officeart/2005/8/layout/hierarchy1"/>
    <dgm:cxn modelId="{6A2A1D6E-4315-EF44-A9D4-537A187C09A4}" type="presOf" srcId="{8239B132-CFA3-4E8B-913E-8DFC42AD3FCA}" destId="{1F8B014C-D430-2848-B47F-41D8C56E6508}" srcOrd="0" destOrd="0" presId="urn:microsoft.com/office/officeart/2005/8/layout/hierarchy1"/>
    <dgm:cxn modelId="{E2170150-1CDC-4A59-BCD5-F9EA615B5941}" srcId="{8239B132-CFA3-4E8B-913E-8DFC42AD3FCA}" destId="{9EA483E3-3DF9-4420-B5AC-3C369AC31F4F}" srcOrd="2" destOrd="0" parTransId="{6CDF1FF8-0E56-46A8-A43E-A6E334C71BE4}" sibTransId="{936E40C6-1F00-407C-932E-53FA2DFE6233}"/>
    <dgm:cxn modelId="{1ED09BB7-7E04-497D-B196-C26830AC869F}" srcId="{8239B132-CFA3-4E8B-913E-8DFC42AD3FCA}" destId="{51E0A53B-4CA6-4E53-A81B-0BA5EE59F3B7}" srcOrd="1" destOrd="0" parTransId="{521C8CBA-24B7-4038-95B2-19E376F954CB}" sibTransId="{3A6AF69B-BA9F-43D4-A7A6-8EA92EBB92B4}"/>
    <dgm:cxn modelId="{DE18F8D7-EEFA-49EA-9132-82D9920C0F37}" srcId="{8239B132-CFA3-4E8B-913E-8DFC42AD3FCA}" destId="{4A7D37EA-5951-42D5-B83F-4FB32554D503}" srcOrd="0" destOrd="0" parTransId="{CE47539A-701E-4125-8F8E-693986A95E74}" sibTransId="{38C6464B-FE65-4BEE-BC83-EAC2EECDC0FB}"/>
    <dgm:cxn modelId="{AF5EC5E7-CE24-5B46-843A-A258F6D561BE}" type="presOf" srcId="{4A7D37EA-5951-42D5-B83F-4FB32554D503}" destId="{3FEF3401-C02B-AC4C-BBE5-0947553798C6}" srcOrd="0" destOrd="0" presId="urn:microsoft.com/office/officeart/2005/8/layout/hierarchy1"/>
    <dgm:cxn modelId="{E38589E8-E8C5-BF44-AAD2-B177378C0DD8}" type="presOf" srcId="{51E0A53B-4CA6-4E53-A81B-0BA5EE59F3B7}" destId="{3948C77F-8461-7D4C-8635-3742ACA95A00}" srcOrd="0" destOrd="0" presId="urn:microsoft.com/office/officeart/2005/8/layout/hierarchy1"/>
    <dgm:cxn modelId="{B18DED51-8AFA-4D4E-8176-0DFAD994D3BD}" type="presParOf" srcId="{1F8B014C-D430-2848-B47F-41D8C56E6508}" destId="{39E92D13-033F-5F41-B4FB-A3FA3B774B11}" srcOrd="0" destOrd="0" presId="urn:microsoft.com/office/officeart/2005/8/layout/hierarchy1"/>
    <dgm:cxn modelId="{C800880E-1C8F-FD40-B326-E202184C80CF}" type="presParOf" srcId="{39E92D13-033F-5F41-B4FB-A3FA3B774B11}" destId="{FEC8B0CA-B451-9042-BFE9-231F94BA5B05}" srcOrd="0" destOrd="0" presId="urn:microsoft.com/office/officeart/2005/8/layout/hierarchy1"/>
    <dgm:cxn modelId="{49444BB2-4FE2-3845-B02F-B8AB94D3F5AE}" type="presParOf" srcId="{FEC8B0CA-B451-9042-BFE9-231F94BA5B05}" destId="{415E0BEF-EF98-2D4B-A08F-9F2CE8EBA5C0}" srcOrd="0" destOrd="0" presId="urn:microsoft.com/office/officeart/2005/8/layout/hierarchy1"/>
    <dgm:cxn modelId="{78933B7B-8A91-6342-8EDF-470B76747AA8}" type="presParOf" srcId="{FEC8B0CA-B451-9042-BFE9-231F94BA5B05}" destId="{3FEF3401-C02B-AC4C-BBE5-0947553798C6}" srcOrd="1" destOrd="0" presId="urn:microsoft.com/office/officeart/2005/8/layout/hierarchy1"/>
    <dgm:cxn modelId="{6DE2F12C-A274-8A49-BFFB-794703E9D357}" type="presParOf" srcId="{39E92D13-033F-5F41-B4FB-A3FA3B774B11}" destId="{A4DCFD6E-B3C3-9D42-B436-67D5FDE3D80B}" srcOrd="1" destOrd="0" presId="urn:microsoft.com/office/officeart/2005/8/layout/hierarchy1"/>
    <dgm:cxn modelId="{6B6BBA60-70F2-0342-AAC7-7B8C47AD0C37}" type="presParOf" srcId="{1F8B014C-D430-2848-B47F-41D8C56E6508}" destId="{D006DF0A-3DCE-4946-B191-49FAB2C4E368}" srcOrd="1" destOrd="0" presId="urn:microsoft.com/office/officeart/2005/8/layout/hierarchy1"/>
    <dgm:cxn modelId="{3840C6CB-4ABE-894F-B466-8DB9B9732E19}" type="presParOf" srcId="{D006DF0A-3DCE-4946-B191-49FAB2C4E368}" destId="{893F94EA-F452-8441-83E6-39839F1DD736}" srcOrd="0" destOrd="0" presId="urn:microsoft.com/office/officeart/2005/8/layout/hierarchy1"/>
    <dgm:cxn modelId="{C1840495-072A-8540-92D5-9002013A34FD}" type="presParOf" srcId="{893F94EA-F452-8441-83E6-39839F1DD736}" destId="{6EF1D499-09EB-C046-BA07-AB29F105214F}" srcOrd="0" destOrd="0" presId="urn:microsoft.com/office/officeart/2005/8/layout/hierarchy1"/>
    <dgm:cxn modelId="{8798446B-D1F2-4D4D-83B7-268D24B69B68}" type="presParOf" srcId="{893F94EA-F452-8441-83E6-39839F1DD736}" destId="{3948C77F-8461-7D4C-8635-3742ACA95A00}" srcOrd="1" destOrd="0" presId="urn:microsoft.com/office/officeart/2005/8/layout/hierarchy1"/>
    <dgm:cxn modelId="{C6E63B03-FB46-9646-94CD-69FFEE11CD79}" type="presParOf" srcId="{D006DF0A-3DCE-4946-B191-49FAB2C4E368}" destId="{1C071FC8-43F4-5E48-B0C7-070000FAA485}" srcOrd="1" destOrd="0" presId="urn:microsoft.com/office/officeart/2005/8/layout/hierarchy1"/>
    <dgm:cxn modelId="{EBEE64BF-41E7-174B-A01C-9B9E0ABF8D27}" type="presParOf" srcId="{1F8B014C-D430-2848-B47F-41D8C56E6508}" destId="{FA66288D-6A62-EE4D-8033-00C84E1FAD76}" srcOrd="2" destOrd="0" presId="urn:microsoft.com/office/officeart/2005/8/layout/hierarchy1"/>
    <dgm:cxn modelId="{DBE3CB68-8306-9542-BC76-EE77FF17B84E}" type="presParOf" srcId="{FA66288D-6A62-EE4D-8033-00C84E1FAD76}" destId="{3CBE6A70-9FC3-764C-B319-1B33DE9FBA09}" srcOrd="0" destOrd="0" presId="urn:microsoft.com/office/officeart/2005/8/layout/hierarchy1"/>
    <dgm:cxn modelId="{C5E4A125-E636-8C41-AAA6-EE271AA56218}" type="presParOf" srcId="{3CBE6A70-9FC3-764C-B319-1B33DE9FBA09}" destId="{CCCB8517-8D23-2F4D-9393-87EEB04AA893}" srcOrd="0" destOrd="0" presId="urn:microsoft.com/office/officeart/2005/8/layout/hierarchy1"/>
    <dgm:cxn modelId="{4A717BE1-7A21-0742-9A8A-7352FFE7B9B9}" type="presParOf" srcId="{3CBE6A70-9FC3-764C-B319-1B33DE9FBA09}" destId="{298C2CDA-1770-164C-80D1-2C42319ACEEE}" srcOrd="1" destOrd="0" presId="urn:microsoft.com/office/officeart/2005/8/layout/hierarchy1"/>
    <dgm:cxn modelId="{608EFC41-E0DA-DE45-A6A1-4459BAFAD729}" type="presParOf" srcId="{FA66288D-6A62-EE4D-8033-00C84E1FAD76}" destId="{2FC524D2-8CED-4144-95DE-E7C21C0088E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FF0DEA-8824-4BCD-9616-6D2AB19F13C1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57D58F6-30B7-4E91-AC97-FB949BD952EE}">
      <dgm:prSet/>
      <dgm:spPr/>
      <dgm:t>
        <a:bodyPr/>
        <a:lstStyle/>
        <a:p>
          <a:r>
            <a:rPr lang="es-MX" b="1" dirty="0"/>
            <a:t>Evaluación diagnóstica </a:t>
          </a:r>
          <a:r>
            <a:rPr lang="es-MX" dirty="0"/>
            <a:t>indaga conocimientos previos, para orientar la impartición considerando caracteristicas  de las y los participantes </a:t>
          </a:r>
          <a:endParaRPr lang="en-US" dirty="0"/>
        </a:p>
      </dgm:t>
    </dgm:pt>
    <dgm:pt modelId="{238CC712-735E-4B7D-BADA-E79E5726740D}" type="parTrans" cxnId="{C8EC04D0-F75F-4AE2-AFA7-54BCEF1EE6F8}">
      <dgm:prSet/>
      <dgm:spPr/>
      <dgm:t>
        <a:bodyPr/>
        <a:lstStyle/>
        <a:p>
          <a:endParaRPr lang="en-US"/>
        </a:p>
      </dgm:t>
    </dgm:pt>
    <dgm:pt modelId="{EC707B62-9535-491D-861F-B69DF9B491DF}" type="sibTrans" cxnId="{C8EC04D0-F75F-4AE2-AFA7-54BCEF1EE6F8}">
      <dgm:prSet/>
      <dgm:spPr/>
      <dgm:t>
        <a:bodyPr/>
        <a:lstStyle/>
        <a:p>
          <a:endParaRPr lang="en-US"/>
        </a:p>
      </dgm:t>
    </dgm:pt>
    <dgm:pt modelId="{5189E8E4-72EA-460E-84AA-21D57A735FF9}">
      <dgm:prSet/>
      <dgm:spPr/>
      <dgm:t>
        <a:bodyPr/>
        <a:lstStyle/>
        <a:p>
          <a:r>
            <a:rPr lang="es-MX" b="1" dirty="0"/>
            <a:t>Evaluación formativa  valoran sistematicamente los </a:t>
          </a:r>
          <a:r>
            <a:rPr lang="es-MX" dirty="0"/>
            <a:t>logros parciales de aprendizaje y adecuar contenidos</a:t>
          </a:r>
          <a:endParaRPr lang="en-US" dirty="0"/>
        </a:p>
      </dgm:t>
    </dgm:pt>
    <dgm:pt modelId="{056F2544-9061-4D7E-82D9-7EF750664D49}" type="parTrans" cxnId="{FE735820-1306-4A35-A244-E7D102DCD389}">
      <dgm:prSet/>
      <dgm:spPr/>
      <dgm:t>
        <a:bodyPr/>
        <a:lstStyle/>
        <a:p>
          <a:endParaRPr lang="en-US"/>
        </a:p>
      </dgm:t>
    </dgm:pt>
    <dgm:pt modelId="{36A6FB6B-BAA6-415D-85FF-3E542C6190D5}" type="sibTrans" cxnId="{FE735820-1306-4A35-A244-E7D102DCD389}">
      <dgm:prSet/>
      <dgm:spPr/>
      <dgm:t>
        <a:bodyPr/>
        <a:lstStyle/>
        <a:p>
          <a:endParaRPr lang="en-US"/>
        </a:p>
      </dgm:t>
    </dgm:pt>
    <dgm:pt modelId="{BE708585-6339-4F6C-9A6D-39690D9D6BD3}">
      <dgm:prSet/>
      <dgm:spPr/>
      <dgm:t>
        <a:bodyPr/>
        <a:lstStyle/>
        <a:p>
          <a:r>
            <a:rPr lang="es-MX" b="1" dirty="0"/>
            <a:t>Evaluación final </a:t>
          </a:r>
          <a:r>
            <a:rPr lang="es-MX" dirty="0"/>
            <a:t>procedimientos para recopilar evidencias con el cual se valora el logro de objetivos </a:t>
          </a:r>
          <a:endParaRPr lang="en-US" dirty="0"/>
        </a:p>
      </dgm:t>
    </dgm:pt>
    <dgm:pt modelId="{ED9AF09D-EB3B-404B-AAA2-4BEACF4484A5}" type="parTrans" cxnId="{B31EEBEB-CCF1-4D54-B6E8-124C278642FC}">
      <dgm:prSet/>
      <dgm:spPr/>
      <dgm:t>
        <a:bodyPr/>
        <a:lstStyle/>
        <a:p>
          <a:endParaRPr lang="en-US"/>
        </a:p>
      </dgm:t>
    </dgm:pt>
    <dgm:pt modelId="{8CFA5ABA-5F5C-4500-85B6-BE3DF89152EC}" type="sibTrans" cxnId="{B31EEBEB-CCF1-4D54-B6E8-124C278642FC}">
      <dgm:prSet/>
      <dgm:spPr/>
      <dgm:t>
        <a:bodyPr/>
        <a:lstStyle/>
        <a:p>
          <a:endParaRPr lang="en-US"/>
        </a:p>
      </dgm:t>
    </dgm:pt>
    <dgm:pt modelId="{C5C9B182-C0BE-8049-BFE7-2567A88A19FC}" type="pres">
      <dgm:prSet presAssocID="{EEFF0DEA-8824-4BCD-9616-6D2AB19F13C1}" presName="matrix" presStyleCnt="0">
        <dgm:presLayoutVars>
          <dgm:chMax val="1"/>
          <dgm:dir/>
          <dgm:resizeHandles val="exact"/>
        </dgm:presLayoutVars>
      </dgm:prSet>
      <dgm:spPr/>
    </dgm:pt>
    <dgm:pt modelId="{587DE3CB-9E0A-1243-921A-60ED7FAED655}" type="pres">
      <dgm:prSet presAssocID="{EEFF0DEA-8824-4BCD-9616-6D2AB19F13C1}" presName="diamond" presStyleLbl="bgShp" presStyleIdx="0" presStyleCnt="1"/>
      <dgm:spPr/>
    </dgm:pt>
    <dgm:pt modelId="{4E2193DE-EA9D-1A4D-9CB7-30D3A2C34F2F}" type="pres">
      <dgm:prSet presAssocID="{EEFF0DEA-8824-4BCD-9616-6D2AB19F13C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70C1EFA-46AD-3F44-A4DE-3167A56AE945}" type="pres">
      <dgm:prSet presAssocID="{EEFF0DEA-8824-4BCD-9616-6D2AB19F13C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DC8F91C-3B36-5E49-A677-A340DA93936C}" type="pres">
      <dgm:prSet presAssocID="{EEFF0DEA-8824-4BCD-9616-6D2AB19F13C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A0F98B9-889E-C045-A4F3-631135DAE0CE}" type="pres">
      <dgm:prSet presAssocID="{EEFF0DEA-8824-4BCD-9616-6D2AB19F13C1}" presName="quad4" presStyleLbl="node1" presStyleIdx="3" presStyleCnt="4" custScaleY="6886">
        <dgm:presLayoutVars>
          <dgm:chMax val="0"/>
          <dgm:chPref val="0"/>
          <dgm:bulletEnabled val="1"/>
        </dgm:presLayoutVars>
      </dgm:prSet>
      <dgm:spPr/>
    </dgm:pt>
  </dgm:ptLst>
  <dgm:cxnLst>
    <dgm:cxn modelId="{FCFC9C15-DD3D-3D40-9BAC-5FFD336E2F42}" type="presOf" srcId="{5189E8E4-72EA-460E-84AA-21D57A735FF9}" destId="{970C1EFA-46AD-3F44-A4DE-3167A56AE945}" srcOrd="0" destOrd="0" presId="urn:microsoft.com/office/officeart/2005/8/layout/matrix3"/>
    <dgm:cxn modelId="{88DA091A-02F2-1448-8223-633BD52FB9DF}" type="presOf" srcId="{BE708585-6339-4F6C-9A6D-39690D9D6BD3}" destId="{3DC8F91C-3B36-5E49-A677-A340DA93936C}" srcOrd="0" destOrd="0" presId="urn:microsoft.com/office/officeart/2005/8/layout/matrix3"/>
    <dgm:cxn modelId="{FE735820-1306-4A35-A244-E7D102DCD389}" srcId="{EEFF0DEA-8824-4BCD-9616-6D2AB19F13C1}" destId="{5189E8E4-72EA-460E-84AA-21D57A735FF9}" srcOrd="1" destOrd="0" parTransId="{056F2544-9061-4D7E-82D9-7EF750664D49}" sibTransId="{36A6FB6B-BAA6-415D-85FF-3E542C6190D5}"/>
    <dgm:cxn modelId="{B0376B6C-F7B9-3743-A080-5B19F0BDF1B5}" type="presOf" srcId="{EEFF0DEA-8824-4BCD-9616-6D2AB19F13C1}" destId="{C5C9B182-C0BE-8049-BFE7-2567A88A19FC}" srcOrd="0" destOrd="0" presId="urn:microsoft.com/office/officeart/2005/8/layout/matrix3"/>
    <dgm:cxn modelId="{6E8493CB-E31E-0441-8933-1C54D7BF295C}" type="presOf" srcId="{057D58F6-30B7-4E91-AC97-FB949BD952EE}" destId="{4E2193DE-EA9D-1A4D-9CB7-30D3A2C34F2F}" srcOrd="0" destOrd="0" presId="urn:microsoft.com/office/officeart/2005/8/layout/matrix3"/>
    <dgm:cxn modelId="{C8EC04D0-F75F-4AE2-AFA7-54BCEF1EE6F8}" srcId="{EEFF0DEA-8824-4BCD-9616-6D2AB19F13C1}" destId="{057D58F6-30B7-4E91-AC97-FB949BD952EE}" srcOrd="0" destOrd="0" parTransId="{238CC712-735E-4B7D-BADA-E79E5726740D}" sibTransId="{EC707B62-9535-491D-861F-B69DF9B491DF}"/>
    <dgm:cxn modelId="{B31EEBEB-CCF1-4D54-B6E8-124C278642FC}" srcId="{EEFF0DEA-8824-4BCD-9616-6D2AB19F13C1}" destId="{BE708585-6339-4F6C-9A6D-39690D9D6BD3}" srcOrd="2" destOrd="0" parTransId="{ED9AF09D-EB3B-404B-AAA2-4BEACF4484A5}" sibTransId="{8CFA5ABA-5F5C-4500-85B6-BE3DF89152EC}"/>
    <dgm:cxn modelId="{E4C0D830-D726-C74D-B0F3-29C122D7B94B}" type="presParOf" srcId="{C5C9B182-C0BE-8049-BFE7-2567A88A19FC}" destId="{587DE3CB-9E0A-1243-921A-60ED7FAED655}" srcOrd="0" destOrd="0" presId="urn:microsoft.com/office/officeart/2005/8/layout/matrix3"/>
    <dgm:cxn modelId="{C7B95CD6-BA78-DE40-B2A1-06299BC4469E}" type="presParOf" srcId="{C5C9B182-C0BE-8049-BFE7-2567A88A19FC}" destId="{4E2193DE-EA9D-1A4D-9CB7-30D3A2C34F2F}" srcOrd="1" destOrd="0" presId="urn:microsoft.com/office/officeart/2005/8/layout/matrix3"/>
    <dgm:cxn modelId="{A9F07BD7-5EA3-7147-BA1E-6FD6CB01BF46}" type="presParOf" srcId="{C5C9B182-C0BE-8049-BFE7-2567A88A19FC}" destId="{970C1EFA-46AD-3F44-A4DE-3167A56AE945}" srcOrd="2" destOrd="0" presId="urn:microsoft.com/office/officeart/2005/8/layout/matrix3"/>
    <dgm:cxn modelId="{BB3B34CC-FA08-3345-89D6-4E5CD03E8930}" type="presParOf" srcId="{C5C9B182-C0BE-8049-BFE7-2567A88A19FC}" destId="{3DC8F91C-3B36-5E49-A677-A340DA93936C}" srcOrd="3" destOrd="0" presId="urn:microsoft.com/office/officeart/2005/8/layout/matrix3"/>
    <dgm:cxn modelId="{870D87A4-F9E5-2F4C-BB84-80400F4C3E43}" type="presParOf" srcId="{C5C9B182-C0BE-8049-BFE7-2567A88A19FC}" destId="{FA0F98B9-889E-C045-A4F3-631135DAE0C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68202F-EF26-47CB-86E8-44026D41F52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5644FC-38CC-4293-9FA6-CE34182CD410}">
      <dgm:prSet/>
      <dgm:spPr/>
      <dgm:t>
        <a:bodyPr/>
        <a:lstStyle/>
        <a:p>
          <a:r>
            <a:rPr lang="es-MX" b="1"/>
            <a:t>Principios para elaborar reactivos</a:t>
          </a:r>
          <a:endParaRPr lang="en-US"/>
        </a:p>
      </dgm:t>
    </dgm:pt>
    <dgm:pt modelId="{BE8C8E87-2426-4299-B69C-082110A2CA53}" type="parTrans" cxnId="{D0767825-56AF-41F6-BE9A-2F4E7FE09B8B}">
      <dgm:prSet/>
      <dgm:spPr/>
      <dgm:t>
        <a:bodyPr/>
        <a:lstStyle/>
        <a:p>
          <a:endParaRPr lang="en-US"/>
        </a:p>
      </dgm:t>
    </dgm:pt>
    <dgm:pt modelId="{804A6AD0-D25E-4939-8973-C6EF0A88D256}" type="sibTrans" cxnId="{D0767825-56AF-41F6-BE9A-2F4E7FE09B8B}">
      <dgm:prSet/>
      <dgm:spPr/>
      <dgm:t>
        <a:bodyPr/>
        <a:lstStyle/>
        <a:p>
          <a:endParaRPr lang="en-US"/>
        </a:p>
      </dgm:t>
    </dgm:pt>
    <dgm:pt modelId="{A0306AA1-EFDF-4904-9D97-D13016816287}">
      <dgm:prSet/>
      <dgm:spPr/>
      <dgm:t>
        <a:bodyPr/>
        <a:lstStyle/>
        <a:p>
          <a:r>
            <a:rPr lang="es-MX"/>
            <a:t>Redactar clara y sencilla los enunciados </a:t>
          </a:r>
          <a:endParaRPr lang="en-US"/>
        </a:p>
      </dgm:t>
    </dgm:pt>
    <dgm:pt modelId="{A3AE8FD9-0C89-407F-B8FD-04F3651D4A32}" type="parTrans" cxnId="{F709AB0E-00BB-4A44-8492-BB47B1600A04}">
      <dgm:prSet/>
      <dgm:spPr/>
      <dgm:t>
        <a:bodyPr/>
        <a:lstStyle/>
        <a:p>
          <a:endParaRPr lang="en-US"/>
        </a:p>
      </dgm:t>
    </dgm:pt>
    <dgm:pt modelId="{830201CA-4566-4B3E-B470-42A67F91C5DA}" type="sibTrans" cxnId="{F709AB0E-00BB-4A44-8492-BB47B1600A04}">
      <dgm:prSet/>
      <dgm:spPr/>
      <dgm:t>
        <a:bodyPr/>
        <a:lstStyle/>
        <a:p>
          <a:endParaRPr lang="en-US"/>
        </a:p>
      </dgm:t>
    </dgm:pt>
    <dgm:pt modelId="{904D9405-E863-451F-9820-2BB068348813}">
      <dgm:prSet/>
      <dgm:spPr/>
      <dgm:t>
        <a:bodyPr/>
        <a:lstStyle/>
        <a:p>
          <a:r>
            <a:rPr lang="es-MX"/>
            <a:t>Evaluar una sola car</a:t>
          </a:r>
          <a:r>
            <a:rPr lang="cs-CZ"/>
            <a:t>á</a:t>
          </a:r>
          <a:r>
            <a:rPr lang="es-MX"/>
            <a:t>cterística</a:t>
          </a:r>
          <a:endParaRPr lang="en-US"/>
        </a:p>
      </dgm:t>
    </dgm:pt>
    <dgm:pt modelId="{C196CA88-7F6D-4980-89C6-2DA87EFBA504}" type="parTrans" cxnId="{381739E5-E1AF-4D30-A3D8-F02D232BA28E}">
      <dgm:prSet/>
      <dgm:spPr/>
      <dgm:t>
        <a:bodyPr/>
        <a:lstStyle/>
        <a:p>
          <a:endParaRPr lang="en-US"/>
        </a:p>
      </dgm:t>
    </dgm:pt>
    <dgm:pt modelId="{6B2CD1E3-F505-4BDD-AD07-3BCF7EE7163B}" type="sibTrans" cxnId="{381739E5-E1AF-4D30-A3D8-F02D232BA28E}">
      <dgm:prSet/>
      <dgm:spPr/>
      <dgm:t>
        <a:bodyPr/>
        <a:lstStyle/>
        <a:p>
          <a:endParaRPr lang="en-US"/>
        </a:p>
      </dgm:t>
    </dgm:pt>
    <dgm:pt modelId="{D9C49439-7F7E-EC45-8634-E7F4D7B2A59F}" type="pres">
      <dgm:prSet presAssocID="{7368202F-EF26-47CB-86E8-44026D41F52B}" presName="diagram" presStyleCnt="0">
        <dgm:presLayoutVars>
          <dgm:dir/>
          <dgm:resizeHandles val="exact"/>
        </dgm:presLayoutVars>
      </dgm:prSet>
      <dgm:spPr/>
    </dgm:pt>
    <dgm:pt modelId="{B3C4753C-C538-BE48-ACFA-32BC1B03E11B}" type="pres">
      <dgm:prSet presAssocID="{A05644FC-38CC-4293-9FA6-CE34182CD410}" presName="node" presStyleLbl="node1" presStyleIdx="0" presStyleCnt="3">
        <dgm:presLayoutVars>
          <dgm:bulletEnabled val="1"/>
        </dgm:presLayoutVars>
      </dgm:prSet>
      <dgm:spPr/>
    </dgm:pt>
    <dgm:pt modelId="{69D70D4E-5B06-0C49-B5C1-78D0228211D3}" type="pres">
      <dgm:prSet presAssocID="{804A6AD0-D25E-4939-8973-C6EF0A88D256}" presName="sibTrans" presStyleCnt="0"/>
      <dgm:spPr/>
    </dgm:pt>
    <dgm:pt modelId="{65171825-8BEC-FA4C-BC23-D33AA4F3A6F7}" type="pres">
      <dgm:prSet presAssocID="{A0306AA1-EFDF-4904-9D97-D13016816287}" presName="node" presStyleLbl="node1" presStyleIdx="1" presStyleCnt="3">
        <dgm:presLayoutVars>
          <dgm:bulletEnabled val="1"/>
        </dgm:presLayoutVars>
      </dgm:prSet>
      <dgm:spPr/>
    </dgm:pt>
    <dgm:pt modelId="{991EE319-4077-2446-A125-CD3A51493AF5}" type="pres">
      <dgm:prSet presAssocID="{830201CA-4566-4B3E-B470-42A67F91C5DA}" presName="sibTrans" presStyleCnt="0"/>
      <dgm:spPr/>
    </dgm:pt>
    <dgm:pt modelId="{10DCA178-BC00-3B43-8608-3F773FBB217F}" type="pres">
      <dgm:prSet presAssocID="{904D9405-E863-451F-9820-2BB068348813}" presName="node" presStyleLbl="node1" presStyleIdx="2" presStyleCnt="3">
        <dgm:presLayoutVars>
          <dgm:bulletEnabled val="1"/>
        </dgm:presLayoutVars>
      </dgm:prSet>
      <dgm:spPr/>
    </dgm:pt>
  </dgm:ptLst>
  <dgm:cxnLst>
    <dgm:cxn modelId="{F709AB0E-00BB-4A44-8492-BB47B1600A04}" srcId="{7368202F-EF26-47CB-86E8-44026D41F52B}" destId="{A0306AA1-EFDF-4904-9D97-D13016816287}" srcOrd="1" destOrd="0" parTransId="{A3AE8FD9-0C89-407F-B8FD-04F3651D4A32}" sibTransId="{830201CA-4566-4B3E-B470-42A67F91C5DA}"/>
    <dgm:cxn modelId="{D0767825-56AF-41F6-BE9A-2F4E7FE09B8B}" srcId="{7368202F-EF26-47CB-86E8-44026D41F52B}" destId="{A05644FC-38CC-4293-9FA6-CE34182CD410}" srcOrd="0" destOrd="0" parTransId="{BE8C8E87-2426-4299-B69C-082110A2CA53}" sibTransId="{804A6AD0-D25E-4939-8973-C6EF0A88D256}"/>
    <dgm:cxn modelId="{3DC31A46-77D6-DA4B-A5F4-C482B3DCAE89}" type="presOf" srcId="{A0306AA1-EFDF-4904-9D97-D13016816287}" destId="{65171825-8BEC-FA4C-BC23-D33AA4F3A6F7}" srcOrd="0" destOrd="0" presId="urn:microsoft.com/office/officeart/2005/8/layout/default"/>
    <dgm:cxn modelId="{D7047C97-991D-DE40-8A89-1B65D1551238}" type="presOf" srcId="{7368202F-EF26-47CB-86E8-44026D41F52B}" destId="{D9C49439-7F7E-EC45-8634-E7F4D7B2A59F}" srcOrd="0" destOrd="0" presId="urn:microsoft.com/office/officeart/2005/8/layout/default"/>
    <dgm:cxn modelId="{48E64AB1-9621-EA4C-A8B6-FFEA101A90C2}" type="presOf" srcId="{A05644FC-38CC-4293-9FA6-CE34182CD410}" destId="{B3C4753C-C538-BE48-ACFA-32BC1B03E11B}" srcOrd="0" destOrd="0" presId="urn:microsoft.com/office/officeart/2005/8/layout/default"/>
    <dgm:cxn modelId="{DCEDCAE1-4272-A044-866B-01717EBBF96C}" type="presOf" srcId="{904D9405-E863-451F-9820-2BB068348813}" destId="{10DCA178-BC00-3B43-8608-3F773FBB217F}" srcOrd="0" destOrd="0" presId="urn:microsoft.com/office/officeart/2005/8/layout/default"/>
    <dgm:cxn modelId="{381739E5-E1AF-4D30-A3D8-F02D232BA28E}" srcId="{7368202F-EF26-47CB-86E8-44026D41F52B}" destId="{904D9405-E863-451F-9820-2BB068348813}" srcOrd="2" destOrd="0" parTransId="{C196CA88-7F6D-4980-89C6-2DA87EFBA504}" sibTransId="{6B2CD1E3-F505-4BDD-AD07-3BCF7EE7163B}"/>
    <dgm:cxn modelId="{A464FD18-5069-E448-A8F3-7A8A326F2F00}" type="presParOf" srcId="{D9C49439-7F7E-EC45-8634-E7F4D7B2A59F}" destId="{B3C4753C-C538-BE48-ACFA-32BC1B03E11B}" srcOrd="0" destOrd="0" presId="urn:microsoft.com/office/officeart/2005/8/layout/default"/>
    <dgm:cxn modelId="{D83DFBD7-FB56-C941-A1CC-045E3FB49993}" type="presParOf" srcId="{D9C49439-7F7E-EC45-8634-E7F4D7B2A59F}" destId="{69D70D4E-5B06-0C49-B5C1-78D0228211D3}" srcOrd="1" destOrd="0" presId="urn:microsoft.com/office/officeart/2005/8/layout/default"/>
    <dgm:cxn modelId="{8A4ADC1E-507F-384D-9578-EB402BE9EFB1}" type="presParOf" srcId="{D9C49439-7F7E-EC45-8634-E7F4D7B2A59F}" destId="{65171825-8BEC-FA4C-BC23-D33AA4F3A6F7}" srcOrd="2" destOrd="0" presId="urn:microsoft.com/office/officeart/2005/8/layout/default"/>
    <dgm:cxn modelId="{B8628224-095D-3C42-8D96-362987F638DF}" type="presParOf" srcId="{D9C49439-7F7E-EC45-8634-E7F4D7B2A59F}" destId="{991EE319-4077-2446-A125-CD3A51493AF5}" srcOrd="3" destOrd="0" presId="urn:microsoft.com/office/officeart/2005/8/layout/default"/>
    <dgm:cxn modelId="{539F1E39-14FD-724D-A0ED-74205AEE3AB9}" type="presParOf" srcId="{D9C49439-7F7E-EC45-8634-E7F4D7B2A59F}" destId="{10DCA178-BC00-3B43-8608-3F773FBB217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41C3CDB-E9D0-464C-B1F5-3D9B4FB0A47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58F775-DDF3-4A8B-871E-C0475ADFF9EA}">
      <dgm:prSet/>
      <dgm:spPr/>
      <dgm:t>
        <a:bodyPr/>
        <a:lstStyle/>
        <a:p>
          <a:r>
            <a:rPr lang="es-ES"/>
            <a:t>G</a:t>
          </a:r>
          <a:r>
            <a:rPr lang="es-MX"/>
            <a:t>enerar conflictos cognitivos para el avance hacia nuevos aprendizajes sobre lo que significa ser mujer u hombre</a:t>
          </a:r>
          <a:endParaRPr lang="en-US"/>
        </a:p>
      </dgm:t>
    </dgm:pt>
    <dgm:pt modelId="{1F2607E3-6EC8-4472-946E-825E7E4468C4}" type="parTrans" cxnId="{D7394FFD-C94D-40EE-9CAA-8818F115630F}">
      <dgm:prSet/>
      <dgm:spPr/>
      <dgm:t>
        <a:bodyPr/>
        <a:lstStyle/>
        <a:p>
          <a:endParaRPr lang="en-US"/>
        </a:p>
      </dgm:t>
    </dgm:pt>
    <dgm:pt modelId="{FEF9FF1F-9BC1-4FB6-9D85-53D29C906002}" type="sibTrans" cxnId="{D7394FFD-C94D-40EE-9CAA-8818F115630F}">
      <dgm:prSet/>
      <dgm:spPr/>
      <dgm:t>
        <a:bodyPr/>
        <a:lstStyle/>
        <a:p>
          <a:endParaRPr lang="en-US"/>
        </a:p>
      </dgm:t>
    </dgm:pt>
    <dgm:pt modelId="{91AC4527-8F64-47C9-80E4-1158F9D5D028}">
      <dgm:prSet/>
      <dgm:spPr/>
      <dgm:t>
        <a:bodyPr/>
        <a:lstStyle/>
        <a:p>
          <a:r>
            <a:rPr lang="es-ES"/>
            <a:t>F</a:t>
          </a:r>
          <a:r>
            <a:rPr lang="es-MX"/>
            <a:t>acilitar la reflexión sobre los mandatos de género</a:t>
          </a:r>
          <a:endParaRPr lang="en-US"/>
        </a:p>
      </dgm:t>
    </dgm:pt>
    <dgm:pt modelId="{34D9E782-B337-4B6E-AA3E-437B77EC96C9}" type="parTrans" cxnId="{6032EC72-197F-4C45-BA95-8410B0A68A24}">
      <dgm:prSet/>
      <dgm:spPr/>
      <dgm:t>
        <a:bodyPr/>
        <a:lstStyle/>
        <a:p>
          <a:endParaRPr lang="en-US"/>
        </a:p>
      </dgm:t>
    </dgm:pt>
    <dgm:pt modelId="{3434C991-5560-48ED-879F-A724B223FCCB}" type="sibTrans" cxnId="{6032EC72-197F-4C45-BA95-8410B0A68A24}">
      <dgm:prSet/>
      <dgm:spPr/>
      <dgm:t>
        <a:bodyPr/>
        <a:lstStyle/>
        <a:p>
          <a:endParaRPr lang="en-US"/>
        </a:p>
      </dgm:t>
    </dgm:pt>
    <dgm:pt modelId="{C0802E9D-E850-48E8-8063-F04C537B8B2D}">
      <dgm:prSet/>
      <dgm:spPr/>
      <dgm:t>
        <a:bodyPr/>
        <a:lstStyle/>
        <a:p>
          <a:r>
            <a:rPr lang="es-ES"/>
            <a:t>C</a:t>
          </a:r>
          <a:r>
            <a:rPr lang="es-MX"/>
            <a:t>onstruir conceptos de forma individual y o colectiva a partir de las actividades de enseñanza aprendizaje. </a:t>
          </a:r>
          <a:endParaRPr lang="en-US"/>
        </a:p>
      </dgm:t>
    </dgm:pt>
    <dgm:pt modelId="{A7C1DD11-5311-48C7-93BF-E7B075D3BF5E}" type="parTrans" cxnId="{CBF580C5-7847-44A2-B90F-4F3B3990289C}">
      <dgm:prSet/>
      <dgm:spPr/>
      <dgm:t>
        <a:bodyPr/>
        <a:lstStyle/>
        <a:p>
          <a:endParaRPr lang="en-US"/>
        </a:p>
      </dgm:t>
    </dgm:pt>
    <dgm:pt modelId="{E0DEAB7C-AE11-4638-A6D0-91374436C41E}" type="sibTrans" cxnId="{CBF580C5-7847-44A2-B90F-4F3B3990289C}">
      <dgm:prSet/>
      <dgm:spPr/>
      <dgm:t>
        <a:bodyPr/>
        <a:lstStyle/>
        <a:p>
          <a:endParaRPr lang="en-US"/>
        </a:p>
      </dgm:t>
    </dgm:pt>
    <dgm:pt modelId="{D10FC5DF-E701-0B4A-AE85-57B6046C5A31}" type="pres">
      <dgm:prSet presAssocID="{C41C3CDB-E9D0-464C-B1F5-3D9B4FB0A47C}" presName="linear" presStyleCnt="0">
        <dgm:presLayoutVars>
          <dgm:animLvl val="lvl"/>
          <dgm:resizeHandles val="exact"/>
        </dgm:presLayoutVars>
      </dgm:prSet>
      <dgm:spPr/>
    </dgm:pt>
    <dgm:pt modelId="{A568049D-974D-D04B-9A21-A3A213843F20}" type="pres">
      <dgm:prSet presAssocID="{1058F775-DDF3-4A8B-871E-C0475ADFF9E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8F33C18-C313-BD48-9B87-461EEF0CB9A1}" type="pres">
      <dgm:prSet presAssocID="{FEF9FF1F-9BC1-4FB6-9D85-53D29C906002}" presName="spacer" presStyleCnt="0"/>
      <dgm:spPr/>
    </dgm:pt>
    <dgm:pt modelId="{929E0103-EA6C-654A-9CCD-9804E435A1D2}" type="pres">
      <dgm:prSet presAssocID="{91AC4527-8F64-47C9-80E4-1158F9D5D02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DA32B3D-ACFB-314D-8893-79D21D04E678}" type="pres">
      <dgm:prSet presAssocID="{3434C991-5560-48ED-879F-A724B223FCCB}" presName="spacer" presStyleCnt="0"/>
      <dgm:spPr/>
    </dgm:pt>
    <dgm:pt modelId="{C68A6F1D-74EF-4B4C-B40D-D2C1B6CE4441}" type="pres">
      <dgm:prSet presAssocID="{C0802E9D-E850-48E8-8063-F04C537B8B2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47F6D32-883E-5F45-8956-9E9A863D0C0A}" type="presOf" srcId="{91AC4527-8F64-47C9-80E4-1158F9D5D028}" destId="{929E0103-EA6C-654A-9CCD-9804E435A1D2}" srcOrd="0" destOrd="0" presId="urn:microsoft.com/office/officeart/2005/8/layout/vList2"/>
    <dgm:cxn modelId="{6032EC72-197F-4C45-BA95-8410B0A68A24}" srcId="{C41C3CDB-E9D0-464C-B1F5-3D9B4FB0A47C}" destId="{91AC4527-8F64-47C9-80E4-1158F9D5D028}" srcOrd="1" destOrd="0" parTransId="{34D9E782-B337-4B6E-AA3E-437B77EC96C9}" sibTransId="{3434C991-5560-48ED-879F-A724B223FCCB}"/>
    <dgm:cxn modelId="{7C87CDA6-FA70-634C-9503-305D63D8F818}" type="presOf" srcId="{1058F775-DDF3-4A8B-871E-C0475ADFF9EA}" destId="{A568049D-974D-D04B-9A21-A3A213843F20}" srcOrd="0" destOrd="0" presId="urn:microsoft.com/office/officeart/2005/8/layout/vList2"/>
    <dgm:cxn modelId="{CBF580C5-7847-44A2-B90F-4F3B3990289C}" srcId="{C41C3CDB-E9D0-464C-B1F5-3D9B4FB0A47C}" destId="{C0802E9D-E850-48E8-8063-F04C537B8B2D}" srcOrd="2" destOrd="0" parTransId="{A7C1DD11-5311-48C7-93BF-E7B075D3BF5E}" sibTransId="{E0DEAB7C-AE11-4638-A6D0-91374436C41E}"/>
    <dgm:cxn modelId="{7E14E2EC-57E6-2740-92E4-3A34B57FEFC8}" type="presOf" srcId="{C41C3CDB-E9D0-464C-B1F5-3D9B4FB0A47C}" destId="{D10FC5DF-E701-0B4A-AE85-57B6046C5A31}" srcOrd="0" destOrd="0" presId="urn:microsoft.com/office/officeart/2005/8/layout/vList2"/>
    <dgm:cxn modelId="{308594FA-7FCC-9B49-BA00-B7DA542D7958}" type="presOf" srcId="{C0802E9D-E850-48E8-8063-F04C537B8B2D}" destId="{C68A6F1D-74EF-4B4C-B40D-D2C1B6CE4441}" srcOrd="0" destOrd="0" presId="urn:microsoft.com/office/officeart/2005/8/layout/vList2"/>
    <dgm:cxn modelId="{D7394FFD-C94D-40EE-9CAA-8818F115630F}" srcId="{C41C3CDB-E9D0-464C-B1F5-3D9B4FB0A47C}" destId="{1058F775-DDF3-4A8B-871E-C0475ADFF9EA}" srcOrd="0" destOrd="0" parTransId="{1F2607E3-6EC8-4472-946E-825E7E4468C4}" sibTransId="{FEF9FF1F-9BC1-4FB6-9D85-53D29C906002}"/>
    <dgm:cxn modelId="{647FC52D-ED60-6B4F-A92C-548953BD5AC4}" type="presParOf" srcId="{D10FC5DF-E701-0B4A-AE85-57B6046C5A31}" destId="{A568049D-974D-D04B-9A21-A3A213843F20}" srcOrd="0" destOrd="0" presId="urn:microsoft.com/office/officeart/2005/8/layout/vList2"/>
    <dgm:cxn modelId="{ECB5AECB-F382-AB49-BA5E-3DE050169EF6}" type="presParOf" srcId="{D10FC5DF-E701-0B4A-AE85-57B6046C5A31}" destId="{58F33C18-C313-BD48-9B87-461EEF0CB9A1}" srcOrd="1" destOrd="0" presId="urn:microsoft.com/office/officeart/2005/8/layout/vList2"/>
    <dgm:cxn modelId="{C218910E-449F-1C4D-BBBE-8B9F6213DE16}" type="presParOf" srcId="{D10FC5DF-E701-0B4A-AE85-57B6046C5A31}" destId="{929E0103-EA6C-654A-9CCD-9804E435A1D2}" srcOrd="2" destOrd="0" presId="urn:microsoft.com/office/officeart/2005/8/layout/vList2"/>
    <dgm:cxn modelId="{AFAD5328-A6F5-0B40-B369-06D9406DDBFC}" type="presParOf" srcId="{D10FC5DF-E701-0B4A-AE85-57B6046C5A31}" destId="{3DA32B3D-ACFB-314D-8893-79D21D04E678}" srcOrd="3" destOrd="0" presId="urn:microsoft.com/office/officeart/2005/8/layout/vList2"/>
    <dgm:cxn modelId="{D57EA7D1-C522-F641-B51B-2BE480F31C24}" type="presParOf" srcId="{D10FC5DF-E701-0B4A-AE85-57B6046C5A31}" destId="{C68A6F1D-74EF-4B4C-B40D-D2C1B6CE444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369C8D-3FEC-4EED-8AA5-2E7B8D73D512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49DE7C8-34D3-404B-98A6-6148E343D7EC}">
      <dgm:prSet custT="1"/>
      <dgm:spPr/>
      <dgm:t>
        <a:bodyPr/>
        <a:lstStyle/>
        <a:p>
          <a:pPr>
            <a:defRPr cap="all"/>
          </a:pPr>
          <a:r>
            <a:rPr lang="es-ES" sz="2000" dirty="0"/>
            <a:t>P</a:t>
          </a:r>
          <a:r>
            <a:rPr lang="es-MX" sz="2000" dirty="0"/>
            <a:t>ermite retomar la experiencia de vida de las personas, facilita el aprendizaje significativo</a:t>
          </a:r>
          <a:endParaRPr lang="en-US" sz="2000" dirty="0"/>
        </a:p>
      </dgm:t>
    </dgm:pt>
    <dgm:pt modelId="{EDC13FD5-B98C-4BD8-8030-B9FC64E2D3FC}" type="parTrans" cxnId="{E886C0C6-FFA1-4717-93AD-94D766500836}">
      <dgm:prSet/>
      <dgm:spPr/>
      <dgm:t>
        <a:bodyPr/>
        <a:lstStyle/>
        <a:p>
          <a:endParaRPr lang="en-US"/>
        </a:p>
      </dgm:t>
    </dgm:pt>
    <dgm:pt modelId="{42CA4C86-978A-4176-9551-BB123B74CBF2}" type="sibTrans" cxnId="{E886C0C6-FFA1-4717-93AD-94D766500836}">
      <dgm:prSet/>
      <dgm:spPr/>
      <dgm:t>
        <a:bodyPr/>
        <a:lstStyle/>
        <a:p>
          <a:endParaRPr lang="en-US"/>
        </a:p>
      </dgm:t>
    </dgm:pt>
    <dgm:pt modelId="{A250987A-7D62-4860-9AB9-7FE33250FD0C}">
      <dgm:prSet/>
      <dgm:spPr/>
      <dgm:t>
        <a:bodyPr/>
        <a:lstStyle/>
        <a:p>
          <a:pPr>
            <a:defRPr cap="all"/>
          </a:pPr>
          <a:r>
            <a:rPr lang="es-ES" dirty="0"/>
            <a:t>R</a:t>
          </a:r>
          <a:r>
            <a:rPr lang="es-MX" dirty="0"/>
            <a:t>econoce a las personas como sujetos activos con la oportunidad de transformar sus aprendizajes de género de acuerdo a sus elecciones y cambios contextuales. </a:t>
          </a:r>
          <a:endParaRPr lang="en-US" dirty="0"/>
        </a:p>
      </dgm:t>
    </dgm:pt>
    <dgm:pt modelId="{5A8A0065-E052-4187-82E6-FAD724E505B8}" type="parTrans" cxnId="{79D7AC67-088D-448C-B1FA-49073033FF52}">
      <dgm:prSet/>
      <dgm:spPr/>
      <dgm:t>
        <a:bodyPr/>
        <a:lstStyle/>
        <a:p>
          <a:endParaRPr lang="en-US"/>
        </a:p>
      </dgm:t>
    </dgm:pt>
    <dgm:pt modelId="{FC44DB9F-29FA-414C-8036-BA9AAC7222CF}" type="sibTrans" cxnId="{79D7AC67-088D-448C-B1FA-49073033FF52}">
      <dgm:prSet/>
      <dgm:spPr/>
      <dgm:t>
        <a:bodyPr/>
        <a:lstStyle/>
        <a:p>
          <a:endParaRPr lang="en-US"/>
        </a:p>
      </dgm:t>
    </dgm:pt>
    <dgm:pt modelId="{F4659D04-9D78-499D-B636-0759D71A626B}" type="pres">
      <dgm:prSet presAssocID="{97369C8D-3FEC-4EED-8AA5-2E7B8D73D512}" presName="root" presStyleCnt="0">
        <dgm:presLayoutVars>
          <dgm:dir/>
          <dgm:resizeHandles val="exact"/>
        </dgm:presLayoutVars>
      </dgm:prSet>
      <dgm:spPr/>
    </dgm:pt>
    <dgm:pt modelId="{838AA9C3-6065-4B9E-90D3-46732D3FF0C2}" type="pres">
      <dgm:prSet presAssocID="{049DE7C8-34D3-404B-98A6-6148E343D7EC}" presName="compNode" presStyleCnt="0"/>
      <dgm:spPr/>
    </dgm:pt>
    <dgm:pt modelId="{00DD4BC0-BDDD-4A27-A93B-8032884188B9}" type="pres">
      <dgm:prSet presAssocID="{049DE7C8-34D3-404B-98A6-6148E343D7EC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80DD6944-0ADC-4902-BD93-14AE66FBD184}" type="pres">
      <dgm:prSet presAssocID="{049DE7C8-34D3-404B-98A6-6148E343D7E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CE5EC6-B013-4728-BEE0-23A7391BB9E3}" type="pres">
      <dgm:prSet presAssocID="{049DE7C8-34D3-404B-98A6-6148E343D7EC}" presName="spaceRect" presStyleCnt="0"/>
      <dgm:spPr/>
    </dgm:pt>
    <dgm:pt modelId="{3926FD86-B8A3-41AD-9745-CA03407FC6DE}" type="pres">
      <dgm:prSet presAssocID="{049DE7C8-34D3-404B-98A6-6148E343D7EC}" presName="textRect" presStyleLbl="revTx" presStyleIdx="0" presStyleCnt="2">
        <dgm:presLayoutVars>
          <dgm:chMax val="1"/>
          <dgm:chPref val="1"/>
        </dgm:presLayoutVars>
      </dgm:prSet>
      <dgm:spPr/>
    </dgm:pt>
    <dgm:pt modelId="{001DD91D-F28B-4C05-A2D6-E287FEB4E4B2}" type="pres">
      <dgm:prSet presAssocID="{42CA4C86-978A-4176-9551-BB123B74CBF2}" presName="sibTrans" presStyleCnt="0"/>
      <dgm:spPr/>
    </dgm:pt>
    <dgm:pt modelId="{7AFB166F-2035-4A7E-A9E1-C5058D4ACE48}" type="pres">
      <dgm:prSet presAssocID="{A250987A-7D62-4860-9AB9-7FE33250FD0C}" presName="compNode" presStyleCnt="0"/>
      <dgm:spPr/>
    </dgm:pt>
    <dgm:pt modelId="{CD4A3536-CC40-471A-8605-BF807B467D09}" type="pres">
      <dgm:prSet presAssocID="{A250987A-7D62-4860-9AB9-7FE33250FD0C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05CC13F4-AAC6-454B-9622-8F971CA4C861}" type="pres">
      <dgm:prSet presAssocID="{A250987A-7D62-4860-9AB9-7FE33250FD0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7F3BA43B-8D83-4C15-B6CA-6342371D8E60}" type="pres">
      <dgm:prSet presAssocID="{A250987A-7D62-4860-9AB9-7FE33250FD0C}" presName="spaceRect" presStyleCnt="0"/>
      <dgm:spPr/>
    </dgm:pt>
    <dgm:pt modelId="{46CEEBC4-9150-4885-9D80-2694C5193FFD}" type="pres">
      <dgm:prSet presAssocID="{A250987A-7D62-4860-9AB9-7FE33250FD0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9D7AC67-088D-448C-B1FA-49073033FF52}" srcId="{97369C8D-3FEC-4EED-8AA5-2E7B8D73D512}" destId="{A250987A-7D62-4860-9AB9-7FE33250FD0C}" srcOrd="1" destOrd="0" parTransId="{5A8A0065-E052-4187-82E6-FAD724E505B8}" sibTransId="{FC44DB9F-29FA-414C-8036-BA9AAC7222CF}"/>
    <dgm:cxn modelId="{7AE60748-8DD0-4B5B-A48E-15E142CAEB55}" type="presOf" srcId="{97369C8D-3FEC-4EED-8AA5-2E7B8D73D512}" destId="{F4659D04-9D78-499D-B636-0759D71A626B}" srcOrd="0" destOrd="0" presId="urn:microsoft.com/office/officeart/2018/5/layout/IconLeafLabelList"/>
    <dgm:cxn modelId="{7D14998B-2C95-4E36-9DBC-FE7379CBD03C}" type="presOf" srcId="{A250987A-7D62-4860-9AB9-7FE33250FD0C}" destId="{46CEEBC4-9150-4885-9D80-2694C5193FFD}" srcOrd="0" destOrd="0" presId="urn:microsoft.com/office/officeart/2018/5/layout/IconLeafLabelList"/>
    <dgm:cxn modelId="{6223C7BA-37E2-4039-8155-7F2CAEB23D47}" type="presOf" srcId="{049DE7C8-34D3-404B-98A6-6148E343D7EC}" destId="{3926FD86-B8A3-41AD-9745-CA03407FC6DE}" srcOrd="0" destOrd="0" presId="urn:microsoft.com/office/officeart/2018/5/layout/IconLeafLabelList"/>
    <dgm:cxn modelId="{E886C0C6-FFA1-4717-93AD-94D766500836}" srcId="{97369C8D-3FEC-4EED-8AA5-2E7B8D73D512}" destId="{049DE7C8-34D3-404B-98A6-6148E343D7EC}" srcOrd="0" destOrd="0" parTransId="{EDC13FD5-B98C-4BD8-8030-B9FC64E2D3FC}" sibTransId="{42CA4C86-978A-4176-9551-BB123B74CBF2}"/>
    <dgm:cxn modelId="{04FAFE02-556B-4AE2-9D8B-713054DFC1FF}" type="presParOf" srcId="{F4659D04-9D78-499D-B636-0759D71A626B}" destId="{838AA9C3-6065-4B9E-90D3-46732D3FF0C2}" srcOrd="0" destOrd="0" presId="urn:microsoft.com/office/officeart/2018/5/layout/IconLeafLabelList"/>
    <dgm:cxn modelId="{DC4BBA68-1F5C-420F-B404-FA3F4F92DF21}" type="presParOf" srcId="{838AA9C3-6065-4B9E-90D3-46732D3FF0C2}" destId="{00DD4BC0-BDDD-4A27-A93B-8032884188B9}" srcOrd="0" destOrd="0" presId="urn:microsoft.com/office/officeart/2018/5/layout/IconLeafLabelList"/>
    <dgm:cxn modelId="{77CEA0E7-CA07-4D45-9C47-F697C538F504}" type="presParOf" srcId="{838AA9C3-6065-4B9E-90D3-46732D3FF0C2}" destId="{80DD6944-0ADC-4902-BD93-14AE66FBD184}" srcOrd="1" destOrd="0" presId="urn:microsoft.com/office/officeart/2018/5/layout/IconLeafLabelList"/>
    <dgm:cxn modelId="{BC2BF281-1F07-4041-A2CA-156650757792}" type="presParOf" srcId="{838AA9C3-6065-4B9E-90D3-46732D3FF0C2}" destId="{40CE5EC6-B013-4728-BEE0-23A7391BB9E3}" srcOrd="2" destOrd="0" presId="urn:microsoft.com/office/officeart/2018/5/layout/IconLeafLabelList"/>
    <dgm:cxn modelId="{3BD72B12-F321-4803-83A6-0475EDAB8BCC}" type="presParOf" srcId="{838AA9C3-6065-4B9E-90D3-46732D3FF0C2}" destId="{3926FD86-B8A3-41AD-9745-CA03407FC6DE}" srcOrd="3" destOrd="0" presId="urn:microsoft.com/office/officeart/2018/5/layout/IconLeafLabelList"/>
    <dgm:cxn modelId="{AFA3F1DB-33E1-4A9A-954A-33F6F4AB35AA}" type="presParOf" srcId="{F4659D04-9D78-499D-B636-0759D71A626B}" destId="{001DD91D-F28B-4C05-A2D6-E287FEB4E4B2}" srcOrd="1" destOrd="0" presId="urn:microsoft.com/office/officeart/2018/5/layout/IconLeafLabelList"/>
    <dgm:cxn modelId="{90A020F2-B6C5-4417-A72C-27FA3919D156}" type="presParOf" srcId="{F4659D04-9D78-499D-B636-0759D71A626B}" destId="{7AFB166F-2035-4A7E-A9E1-C5058D4ACE48}" srcOrd="2" destOrd="0" presId="urn:microsoft.com/office/officeart/2018/5/layout/IconLeafLabelList"/>
    <dgm:cxn modelId="{01C9D5C9-30A3-4E6E-B776-D4BE5A168838}" type="presParOf" srcId="{7AFB166F-2035-4A7E-A9E1-C5058D4ACE48}" destId="{CD4A3536-CC40-471A-8605-BF807B467D09}" srcOrd="0" destOrd="0" presId="urn:microsoft.com/office/officeart/2018/5/layout/IconLeafLabelList"/>
    <dgm:cxn modelId="{72763A0A-CC48-4860-972D-BAB3F3AED577}" type="presParOf" srcId="{7AFB166F-2035-4A7E-A9E1-C5058D4ACE48}" destId="{05CC13F4-AAC6-454B-9622-8F971CA4C861}" srcOrd="1" destOrd="0" presId="urn:microsoft.com/office/officeart/2018/5/layout/IconLeafLabelList"/>
    <dgm:cxn modelId="{C5653A99-210C-48A0-BEAB-4FC5F3C5C426}" type="presParOf" srcId="{7AFB166F-2035-4A7E-A9E1-C5058D4ACE48}" destId="{7F3BA43B-8D83-4C15-B6CA-6342371D8E60}" srcOrd="2" destOrd="0" presId="urn:microsoft.com/office/officeart/2018/5/layout/IconLeafLabelList"/>
    <dgm:cxn modelId="{124CEDCD-A55A-4A5F-9600-F81AFABB5CB9}" type="presParOf" srcId="{7AFB166F-2035-4A7E-A9E1-C5058D4ACE48}" destId="{46CEEBC4-9150-4885-9D80-2694C5193FFD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817F70A-859C-45BD-9847-5D6C6FAEDF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143DAE6-9056-4CFA-99A3-1B2711842700}">
      <dgm:prSet/>
      <dgm:spPr/>
      <dgm:t>
        <a:bodyPr/>
        <a:lstStyle/>
        <a:p>
          <a:r>
            <a:rPr lang="es-MX"/>
            <a:t>Dinámica de grupos, manejo de subjetividad y las  emociones en el grupo</a:t>
          </a:r>
          <a:endParaRPr lang="en-US"/>
        </a:p>
      </dgm:t>
    </dgm:pt>
    <dgm:pt modelId="{B4A7950C-891C-405D-BF4C-AB50ACE0FCDF}" type="parTrans" cxnId="{A5C5D367-D8DF-4E07-BAD3-9EC8D60F6874}">
      <dgm:prSet/>
      <dgm:spPr/>
      <dgm:t>
        <a:bodyPr/>
        <a:lstStyle/>
        <a:p>
          <a:endParaRPr lang="en-US"/>
        </a:p>
      </dgm:t>
    </dgm:pt>
    <dgm:pt modelId="{358B8899-3F08-42FD-95E3-9848E44F14E3}" type="sibTrans" cxnId="{A5C5D367-D8DF-4E07-BAD3-9EC8D60F6874}">
      <dgm:prSet/>
      <dgm:spPr/>
      <dgm:t>
        <a:bodyPr/>
        <a:lstStyle/>
        <a:p>
          <a:endParaRPr lang="en-US"/>
        </a:p>
      </dgm:t>
    </dgm:pt>
    <dgm:pt modelId="{A1445FB6-0613-4BA3-8178-3D6B882F5699}">
      <dgm:prSet/>
      <dgm:spPr/>
      <dgm:t>
        <a:bodyPr/>
        <a:lstStyle/>
        <a:p>
          <a:r>
            <a:rPr lang="es-MX"/>
            <a:t>Comprender la comunicación  e interacciones grupales en torno al aprendizaje </a:t>
          </a:r>
          <a:endParaRPr lang="en-US"/>
        </a:p>
      </dgm:t>
    </dgm:pt>
    <dgm:pt modelId="{E42D6A39-569A-4030-B662-F36D241339DB}" type="parTrans" cxnId="{E90ADE1E-6D74-459E-986B-FB15F779BD50}">
      <dgm:prSet/>
      <dgm:spPr/>
      <dgm:t>
        <a:bodyPr/>
        <a:lstStyle/>
        <a:p>
          <a:endParaRPr lang="en-US"/>
        </a:p>
      </dgm:t>
    </dgm:pt>
    <dgm:pt modelId="{4348AFAD-4E5E-443D-B78F-74223D6FA2AD}" type="sibTrans" cxnId="{E90ADE1E-6D74-459E-986B-FB15F779BD50}">
      <dgm:prSet/>
      <dgm:spPr/>
      <dgm:t>
        <a:bodyPr/>
        <a:lstStyle/>
        <a:p>
          <a:endParaRPr lang="en-US"/>
        </a:p>
      </dgm:t>
    </dgm:pt>
    <dgm:pt modelId="{5993A23B-88EA-4697-9C40-E3008D6D3C6B}">
      <dgm:prSet/>
      <dgm:spPr/>
      <dgm:t>
        <a:bodyPr/>
        <a:lstStyle/>
        <a:p>
          <a:r>
            <a:rPr lang="es-MX"/>
            <a:t>Favorecer la aplicación de técnicas instruccionales y grupales.</a:t>
          </a:r>
          <a:endParaRPr lang="en-US"/>
        </a:p>
      </dgm:t>
    </dgm:pt>
    <dgm:pt modelId="{9473F319-BFAC-43B4-854D-91650D8D9768}" type="parTrans" cxnId="{407FF6F3-B4C6-463A-894D-5DAB4DAC8C44}">
      <dgm:prSet/>
      <dgm:spPr/>
      <dgm:t>
        <a:bodyPr/>
        <a:lstStyle/>
        <a:p>
          <a:endParaRPr lang="en-US"/>
        </a:p>
      </dgm:t>
    </dgm:pt>
    <dgm:pt modelId="{80814A86-0439-4C6E-8DA3-CD7256B2EFD8}" type="sibTrans" cxnId="{407FF6F3-B4C6-463A-894D-5DAB4DAC8C44}">
      <dgm:prSet/>
      <dgm:spPr/>
      <dgm:t>
        <a:bodyPr/>
        <a:lstStyle/>
        <a:p>
          <a:endParaRPr lang="en-US"/>
        </a:p>
      </dgm:t>
    </dgm:pt>
    <dgm:pt modelId="{B1A986F1-9FA0-4737-B24C-9B664B6D3473}" type="pres">
      <dgm:prSet presAssocID="{F817F70A-859C-45BD-9847-5D6C6FAEDF82}" presName="root" presStyleCnt="0">
        <dgm:presLayoutVars>
          <dgm:dir/>
          <dgm:resizeHandles val="exact"/>
        </dgm:presLayoutVars>
      </dgm:prSet>
      <dgm:spPr/>
    </dgm:pt>
    <dgm:pt modelId="{1520F272-3BA4-41B0-8994-41A3CA6B467F}" type="pres">
      <dgm:prSet presAssocID="{6143DAE6-9056-4CFA-99A3-1B2711842700}" presName="compNode" presStyleCnt="0"/>
      <dgm:spPr/>
    </dgm:pt>
    <dgm:pt modelId="{4CB330EA-3D2C-4FE8-A386-266AC8261A02}" type="pres">
      <dgm:prSet presAssocID="{6143DAE6-9056-4CFA-99A3-1B2711842700}" presName="bgRect" presStyleLbl="bgShp" presStyleIdx="0" presStyleCnt="3"/>
      <dgm:spPr/>
    </dgm:pt>
    <dgm:pt modelId="{ABE9E899-5F78-4CCA-B30B-329C74F7B919}" type="pres">
      <dgm:prSet presAssocID="{6143DAE6-9056-4CFA-99A3-1B271184270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669BF07B-7F09-4220-A9BA-F5F55795EE2A}" type="pres">
      <dgm:prSet presAssocID="{6143DAE6-9056-4CFA-99A3-1B2711842700}" presName="spaceRect" presStyleCnt="0"/>
      <dgm:spPr/>
    </dgm:pt>
    <dgm:pt modelId="{F0D48E08-DDE1-4CE0-8EB1-0C69F967FE9A}" type="pres">
      <dgm:prSet presAssocID="{6143DAE6-9056-4CFA-99A3-1B2711842700}" presName="parTx" presStyleLbl="revTx" presStyleIdx="0" presStyleCnt="3">
        <dgm:presLayoutVars>
          <dgm:chMax val="0"/>
          <dgm:chPref val="0"/>
        </dgm:presLayoutVars>
      </dgm:prSet>
      <dgm:spPr/>
    </dgm:pt>
    <dgm:pt modelId="{959B4334-4ECB-40D3-A2E9-E7424B1F84CF}" type="pres">
      <dgm:prSet presAssocID="{358B8899-3F08-42FD-95E3-9848E44F14E3}" presName="sibTrans" presStyleCnt="0"/>
      <dgm:spPr/>
    </dgm:pt>
    <dgm:pt modelId="{104558AA-20BF-402D-B359-EE85841FDD7C}" type="pres">
      <dgm:prSet presAssocID="{A1445FB6-0613-4BA3-8178-3D6B882F5699}" presName="compNode" presStyleCnt="0"/>
      <dgm:spPr/>
    </dgm:pt>
    <dgm:pt modelId="{9F070FA4-23C3-497E-97B8-87091CC56D1C}" type="pres">
      <dgm:prSet presAssocID="{A1445FB6-0613-4BA3-8178-3D6B882F5699}" presName="bgRect" presStyleLbl="bgShp" presStyleIdx="1" presStyleCnt="3"/>
      <dgm:spPr/>
    </dgm:pt>
    <dgm:pt modelId="{AE2FF69E-8B6D-49BA-884C-2D5B5ED83EA9}" type="pres">
      <dgm:prSet presAssocID="{A1445FB6-0613-4BA3-8178-3D6B882F569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eo"/>
        </a:ext>
      </dgm:extLst>
    </dgm:pt>
    <dgm:pt modelId="{0F0D56F7-8772-4335-B3F8-C5CC4122B87E}" type="pres">
      <dgm:prSet presAssocID="{A1445FB6-0613-4BA3-8178-3D6B882F5699}" presName="spaceRect" presStyleCnt="0"/>
      <dgm:spPr/>
    </dgm:pt>
    <dgm:pt modelId="{5756C5C0-2EAB-4A74-9923-20572B25DD3B}" type="pres">
      <dgm:prSet presAssocID="{A1445FB6-0613-4BA3-8178-3D6B882F5699}" presName="parTx" presStyleLbl="revTx" presStyleIdx="1" presStyleCnt="3">
        <dgm:presLayoutVars>
          <dgm:chMax val="0"/>
          <dgm:chPref val="0"/>
        </dgm:presLayoutVars>
      </dgm:prSet>
      <dgm:spPr/>
    </dgm:pt>
    <dgm:pt modelId="{F99BE8AD-70DE-47FA-B491-E8D110317A48}" type="pres">
      <dgm:prSet presAssocID="{4348AFAD-4E5E-443D-B78F-74223D6FA2AD}" presName="sibTrans" presStyleCnt="0"/>
      <dgm:spPr/>
    </dgm:pt>
    <dgm:pt modelId="{D573C09E-FFB8-443C-BB13-F87FE65370B8}" type="pres">
      <dgm:prSet presAssocID="{5993A23B-88EA-4697-9C40-E3008D6D3C6B}" presName="compNode" presStyleCnt="0"/>
      <dgm:spPr/>
    </dgm:pt>
    <dgm:pt modelId="{67800AD0-E3BA-4DE7-812B-DD014CC41B1D}" type="pres">
      <dgm:prSet presAssocID="{5993A23B-88EA-4697-9C40-E3008D6D3C6B}" presName="bgRect" presStyleLbl="bgShp" presStyleIdx="2" presStyleCnt="3"/>
      <dgm:spPr/>
    </dgm:pt>
    <dgm:pt modelId="{42E48707-8C49-4004-883B-BE1587C7A8BA}" type="pres">
      <dgm:prSet presAssocID="{5993A23B-88EA-4697-9C40-E3008D6D3C6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agrama de flujo"/>
        </a:ext>
      </dgm:extLst>
    </dgm:pt>
    <dgm:pt modelId="{6E37228F-2E07-4C75-9593-D011E8A2D0F0}" type="pres">
      <dgm:prSet presAssocID="{5993A23B-88EA-4697-9C40-E3008D6D3C6B}" presName="spaceRect" presStyleCnt="0"/>
      <dgm:spPr/>
    </dgm:pt>
    <dgm:pt modelId="{23F35655-1C28-4C29-BFA1-DC6FE5435F37}" type="pres">
      <dgm:prSet presAssocID="{5993A23B-88EA-4697-9C40-E3008D6D3C6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90ADE1E-6D74-459E-986B-FB15F779BD50}" srcId="{F817F70A-859C-45BD-9847-5D6C6FAEDF82}" destId="{A1445FB6-0613-4BA3-8178-3D6B882F5699}" srcOrd="1" destOrd="0" parTransId="{E42D6A39-569A-4030-B662-F36D241339DB}" sibTransId="{4348AFAD-4E5E-443D-B78F-74223D6FA2AD}"/>
    <dgm:cxn modelId="{A5C5D367-D8DF-4E07-BAD3-9EC8D60F6874}" srcId="{F817F70A-859C-45BD-9847-5D6C6FAEDF82}" destId="{6143DAE6-9056-4CFA-99A3-1B2711842700}" srcOrd="0" destOrd="0" parTransId="{B4A7950C-891C-405D-BF4C-AB50ACE0FCDF}" sibTransId="{358B8899-3F08-42FD-95E3-9848E44F14E3}"/>
    <dgm:cxn modelId="{15615F98-0E46-4C89-93E2-86A6B7BC2A69}" type="presOf" srcId="{A1445FB6-0613-4BA3-8178-3D6B882F5699}" destId="{5756C5C0-2EAB-4A74-9923-20572B25DD3B}" srcOrd="0" destOrd="0" presId="urn:microsoft.com/office/officeart/2018/2/layout/IconVerticalSolidList"/>
    <dgm:cxn modelId="{CE48F3CC-46B2-4C15-BC06-C880A2267110}" type="presOf" srcId="{F817F70A-859C-45BD-9847-5D6C6FAEDF82}" destId="{B1A986F1-9FA0-4737-B24C-9B664B6D3473}" srcOrd="0" destOrd="0" presId="urn:microsoft.com/office/officeart/2018/2/layout/IconVerticalSolidList"/>
    <dgm:cxn modelId="{731BCAE6-6351-442E-A0B1-3B0A81D9B800}" type="presOf" srcId="{6143DAE6-9056-4CFA-99A3-1B2711842700}" destId="{F0D48E08-DDE1-4CE0-8EB1-0C69F967FE9A}" srcOrd="0" destOrd="0" presId="urn:microsoft.com/office/officeart/2018/2/layout/IconVerticalSolidList"/>
    <dgm:cxn modelId="{FEEF41EA-0FBD-47AD-AA41-54004D4BA24D}" type="presOf" srcId="{5993A23B-88EA-4697-9C40-E3008D6D3C6B}" destId="{23F35655-1C28-4C29-BFA1-DC6FE5435F37}" srcOrd="0" destOrd="0" presId="urn:microsoft.com/office/officeart/2018/2/layout/IconVerticalSolidList"/>
    <dgm:cxn modelId="{407FF6F3-B4C6-463A-894D-5DAB4DAC8C44}" srcId="{F817F70A-859C-45BD-9847-5D6C6FAEDF82}" destId="{5993A23B-88EA-4697-9C40-E3008D6D3C6B}" srcOrd="2" destOrd="0" parTransId="{9473F319-BFAC-43B4-854D-91650D8D9768}" sibTransId="{80814A86-0439-4C6E-8DA3-CD7256B2EFD8}"/>
    <dgm:cxn modelId="{D71EF8C2-263B-4470-9DB9-2B628E00F01B}" type="presParOf" srcId="{B1A986F1-9FA0-4737-B24C-9B664B6D3473}" destId="{1520F272-3BA4-41B0-8994-41A3CA6B467F}" srcOrd="0" destOrd="0" presId="urn:microsoft.com/office/officeart/2018/2/layout/IconVerticalSolidList"/>
    <dgm:cxn modelId="{49F7FFBA-5D9D-46BC-8C9D-64E19E978B57}" type="presParOf" srcId="{1520F272-3BA4-41B0-8994-41A3CA6B467F}" destId="{4CB330EA-3D2C-4FE8-A386-266AC8261A02}" srcOrd="0" destOrd="0" presId="urn:microsoft.com/office/officeart/2018/2/layout/IconVerticalSolidList"/>
    <dgm:cxn modelId="{2C427E42-C9BD-4BB4-8647-038D98FC5B75}" type="presParOf" srcId="{1520F272-3BA4-41B0-8994-41A3CA6B467F}" destId="{ABE9E899-5F78-4CCA-B30B-329C74F7B919}" srcOrd="1" destOrd="0" presId="urn:microsoft.com/office/officeart/2018/2/layout/IconVerticalSolidList"/>
    <dgm:cxn modelId="{56369674-A3F2-40E5-A959-D87CB1FA0310}" type="presParOf" srcId="{1520F272-3BA4-41B0-8994-41A3CA6B467F}" destId="{669BF07B-7F09-4220-A9BA-F5F55795EE2A}" srcOrd="2" destOrd="0" presId="urn:microsoft.com/office/officeart/2018/2/layout/IconVerticalSolidList"/>
    <dgm:cxn modelId="{97620973-FA24-4F92-84D9-AC03BADB87AA}" type="presParOf" srcId="{1520F272-3BA4-41B0-8994-41A3CA6B467F}" destId="{F0D48E08-DDE1-4CE0-8EB1-0C69F967FE9A}" srcOrd="3" destOrd="0" presId="urn:microsoft.com/office/officeart/2018/2/layout/IconVerticalSolidList"/>
    <dgm:cxn modelId="{6178F5A5-737F-4E60-8D6E-D4CF21359CC9}" type="presParOf" srcId="{B1A986F1-9FA0-4737-B24C-9B664B6D3473}" destId="{959B4334-4ECB-40D3-A2E9-E7424B1F84CF}" srcOrd="1" destOrd="0" presId="urn:microsoft.com/office/officeart/2018/2/layout/IconVerticalSolidList"/>
    <dgm:cxn modelId="{43995D4A-1CD2-4185-AEE5-C7BD26BDCFD9}" type="presParOf" srcId="{B1A986F1-9FA0-4737-B24C-9B664B6D3473}" destId="{104558AA-20BF-402D-B359-EE85841FDD7C}" srcOrd="2" destOrd="0" presId="urn:microsoft.com/office/officeart/2018/2/layout/IconVerticalSolidList"/>
    <dgm:cxn modelId="{E173E31E-6152-4529-B444-AB0961012B53}" type="presParOf" srcId="{104558AA-20BF-402D-B359-EE85841FDD7C}" destId="{9F070FA4-23C3-497E-97B8-87091CC56D1C}" srcOrd="0" destOrd="0" presId="urn:microsoft.com/office/officeart/2018/2/layout/IconVerticalSolidList"/>
    <dgm:cxn modelId="{8B845455-E822-4984-9390-DC890825705E}" type="presParOf" srcId="{104558AA-20BF-402D-B359-EE85841FDD7C}" destId="{AE2FF69E-8B6D-49BA-884C-2D5B5ED83EA9}" srcOrd="1" destOrd="0" presId="urn:microsoft.com/office/officeart/2018/2/layout/IconVerticalSolidList"/>
    <dgm:cxn modelId="{6AB3F87C-3FF0-4515-BC74-16B00E3CAD07}" type="presParOf" srcId="{104558AA-20BF-402D-B359-EE85841FDD7C}" destId="{0F0D56F7-8772-4335-B3F8-C5CC4122B87E}" srcOrd="2" destOrd="0" presId="urn:microsoft.com/office/officeart/2018/2/layout/IconVerticalSolidList"/>
    <dgm:cxn modelId="{C66685F1-16DF-48AF-9AE7-A534FCDDB132}" type="presParOf" srcId="{104558AA-20BF-402D-B359-EE85841FDD7C}" destId="{5756C5C0-2EAB-4A74-9923-20572B25DD3B}" srcOrd="3" destOrd="0" presId="urn:microsoft.com/office/officeart/2018/2/layout/IconVerticalSolidList"/>
    <dgm:cxn modelId="{7DB87D50-FC73-4BC3-A7B1-D7A5F7DD957A}" type="presParOf" srcId="{B1A986F1-9FA0-4737-B24C-9B664B6D3473}" destId="{F99BE8AD-70DE-47FA-B491-E8D110317A48}" srcOrd="3" destOrd="0" presId="urn:microsoft.com/office/officeart/2018/2/layout/IconVerticalSolidList"/>
    <dgm:cxn modelId="{D23E65D0-0AE4-479C-A3FE-48BD06EFA823}" type="presParOf" srcId="{B1A986F1-9FA0-4737-B24C-9B664B6D3473}" destId="{D573C09E-FFB8-443C-BB13-F87FE65370B8}" srcOrd="4" destOrd="0" presId="urn:microsoft.com/office/officeart/2018/2/layout/IconVerticalSolidList"/>
    <dgm:cxn modelId="{FD6E16DA-8F40-4857-BF68-88265E819A25}" type="presParOf" srcId="{D573C09E-FFB8-443C-BB13-F87FE65370B8}" destId="{67800AD0-E3BA-4DE7-812B-DD014CC41B1D}" srcOrd="0" destOrd="0" presId="urn:microsoft.com/office/officeart/2018/2/layout/IconVerticalSolidList"/>
    <dgm:cxn modelId="{0695F877-C134-4793-A4C9-6531D80610A0}" type="presParOf" srcId="{D573C09E-FFB8-443C-BB13-F87FE65370B8}" destId="{42E48707-8C49-4004-883B-BE1587C7A8BA}" srcOrd="1" destOrd="0" presId="urn:microsoft.com/office/officeart/2018/2/layout/IconVerticalSolidList"/>
    <dgm:cxn modelId="{795B534B-0AAF-4CE8-B132-2CEAE480F5D9}" type="presParOf" srcId="{D573C09E-FFB8-443C-BB13-F87FE65370B8}" destId="{6E37228F-2E07-4C75-9593-D011E8A2D0F0}" srcOrd="2" destOrd="0" presId="urn:microsoft.com/office/officeart/2018/2/layout/IconVerticalSolidList"/>
    <dgm:cxn modelId="{9D033EA6-C89B-4705-AFD1-14D14FB02833}" type="presParOf" srcId="{D573C09E-FFB8-443C-BB13-F87FE65370B8}" destId="{23F35655-1C28-4C29-BFA1-DC6FE5435F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4A445B-22A0-4B39-AAFD-5FC550DF780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A41644E-B2E0-48A1-B55A-9B289B4FE3BE}">
      <dgm:prSet/>
      <dgm:spPr/>
      <dgm:t>
        <a:bodyPr/>
        <a:lstStyle/>
        <a:p>
          <a:r>
            <a:rPr lang="es-MX"/>
            <a:t>Convención sobre la eliminación de todas las formas de discriminación contra la mujer (CEDAW por sus siglas en Ingles) </a:t>
          </a:r>
          <a:endParaRPr lang="en-US"/>
        </a:p>
      </dgm:t>
    </dgm:pt>
    <dgm:pt modelId="{941754E9-A4AE-4138-9E97-5FA54089E590}" type="parTrans" cxnId="{3D62DA2A-380E-4234-8CFE-1009D908DC56}">
      <dgm:prSet/>
      <dgm:spPr/>
      <dgm:t>
        <a:bodyPr/>
        <a:lstStyle/>
        <a:p>
          <a:endParaRPr lang="en-US"/>
        </a:p>
      </dgm:t>
    </dgm:pt>
    <dgm:pt modelId="{9042CE22-B41F-428F-A233-7C15DBF6C033}" type="sibTrans" cxnId="{3D62DA2A-380E-4234-8CFE-1009D908DC56}">
      <dgm:prSet/>
      <dgm:spPr/>
      <dgm:t>
        <a:bodyPr/>
        <a:lstStyle/>
        <a:p>
          <a:endParaRPr lang="en-US"/>
        </a:p>
      </dgm:t>
    </dgm:pt>
    <dgm:pt modelId="{7AFC709C-284B-4896-A599-2B89D7864CFD}">
      <dgm:prSet/>
      <dgm:spPr/>
      <dgm:t>
        <a:bodyPr/>
        <a:lstStyle/>
        <a:p>
          <a:r>
            <a:rPr lang="es-MX"/>
            <a:t>Convención Interamericana para Prevenir, Sancionar y Erradicar la Violencia Contra la Mujer "Convención Belem Do Para" </a:t>
          </a:r>
          <a:endParaRPr lang="en-US"/>
        </a:p>
      </dgm:t>
    </dgm:pt>
    <dgm:pt modelId="{352435C2-7563-4AFE-82D9-FED6AA45F1AD}" type="parTrans" cxnId="{5E0C1610-3F3C-49FC-B1F9-78AB2719C701}">
      <dgm:prSet/>
      <dgm:spPr/>
      <dgm:t>
        <a:bodyPr/>
        <a:lstStyle/>
        <a:p>
          <a:endParaRPr lang="en-US"/>
        </a:p>
      </dgm:t>
    </dgm:pt>
    <dgm:pt modelId="{AFE38E9A-C653-4BF8-95D5-11038C0949D6}" type="sibTrans" cxnId="{5E0C1610-3F3C-49FC-B1F9-78AB2719C701}">
      <dgm:prSet/>
      <dgm:spPr/>
      <dgm:t>
        <a:bodyPr/>
        <a:lstStyle/>
        <a:p>
          <a:endParaRPr lang="en-US"/>
        </a:p>
      </dgm:t>
    </dgm:pt>
    <dgm:pt modelId="{56A175BC-80BE-4992-8B80-5925FDCC301B}">
      <dgm:prSet/>
      <dgm:spPr/>
      <dgm:t>
        <a:bodyPr/>
        <a:lstStyle/>
        <a:p>
          <a:r>
            <a:rPr lang="es-MX"/>
            <a:t>Ley General para Igualdad entre mujeres y hombres </a:t>
          </a:r>
          <a:endParaRPr lang="en-US"/>
        </a:p>
      </dgm:t>
    </dgm:pt>
    <dgm:pt modelId="{85453705-0ABF-48CA-A5FA-99683A097D4B}" type="parTrans" cxnId="{E1DBA0AC-A684-4317-B7DD-118B4FF02483}">
      <dgm:prSet/>
      <dgm:spPr/>
      <dgm:t>
        <a:bodyPr/>
        <a:lstStyle/>
        <a:p>
          <a:endParaRPr lang="en-US"/>
        </a:p>
      </dgm:t>
    </dgm:pt>
    <dgm:pt modelId="{72A6DADF-2ACF-4E41-86D6-541C755F26AF}" type="sibTrans" cxnId="{E1DBA0AC-A684-4317-B7DD-118B4FF02483}">
      <dgm:prSet/>
      <dgm:spPr/>
      <dgm:t>
        <a:bodyPr/>
        <a:lstStyle/>
        <a:p>
          <a:endParaRPr lang="en-US"/>
        </a:p>
      </dgm:t>
    </dgm:pt>
    <dgm:pt modelId="{E18A886E-052F-4BAE-87B5-50F1F4628294}">
      <dgm:prSet/>
      <dgm:spPr/>
      <dgm:t>
        <a:bodyPr/>
        <a:lstStyle/>
        <a:p>
          <a:r>
            <a:rPr lang="es-MX"/>
            <a:t>Diez recomendaciones para el uso de lenguaje no sexista </a:t>
          </a:r>
          <a:endParaRPr lang="en-US"/>
        </a:p>
      </dgm:t>
    </dgm:pt>
    <dgm:pt modelId="{CE7F0C7E-756C-472C-B7EE-7C3F3F42B714}" type="parTrans" cxnId="{F441F2E5-CD4F-4348-9DB3-819F8ACF312F}">
      <dgm:prSet/>
      <dgm:spPr/>
      <dgm:t>
        <a:bodyPr/>
        <a:lstStyle/>
        <a:p>
          <a:endParaRPr lang="en-US"/>
        </a:p>
      </dgm:t>
    </dgm:pt>
    <dgm:pt modelId="{F6A19C67-5201-470E-82F6-775FB6A330E7}" type="sibTrans" cxnId="{F441F2E5-CD4F-4348-9DB3-819F8ACF312F}">
      <dgm:prSet/>
      <dgm:spPr/>
      <dgm:t>
        <a:bodyPr/>
        <a:lstStyle/>
        <a:p>
          <a:endParaRPr lang="en-US"/>
        </a:p>
      </dgm:t>
    </dgm:pt>
    <dgm:pt modelId="{37CA4CDD-407B-4487-9DEB-12EBA3C8781F}">
      <dgm:prSet/>
      <dgm:spPr/>
      <dgm:t>
        <a:bodyPr/>
        <a:lstStyle/>
        <a:p>
          <a:r>
            <a:rPr lang="es-MX"/>
            <a:t>Lenguaje ciudadano: un manual para quien escribe en la Administración Pública Federal </a:t>
          </a:r>
          <a:endParaRPr lang="en-US"/>
        </a:p>
      </dgm:t>
    </dgm:pt>
    <dgm:pt modelId="{6D92CB91-6E2D-4E8D-BE64-DCE526DBE570}" type="parTrans" cxnId="{73B65EB1-E623-48C0-B248-D58EABB2CF06}">
      <dgm:prSet/>
      <dgm:spPr/>
      <dgm:t>
        <a:bodyPr/>
        <a:lstStyle/>
        <a:p>
          <a:endParaRPr lang="en-US"/>
        </a:p>
      </dgm:t>
    </dgm:pt>
    <dgm:pt modelId="{4430ACEC-03B8-43A2-A6C9-10C9C29637DD}" type="sibTrans" cxnId="{73B65EB1-E623-48C0-B248-D58EABB2CF06}">
      <dgm:prSet/>
      <dgm:spPr/>
      <dgm:t>
        <a:bodyPr/>
        <a:lstStyle/>
        <a:p>
          <a:endParaRPr lang="en-US"/>
        </a:p>
      </dgm:t>
    </dgm:pt>
    <dgm:pt modelId="{8C62E810-DD1E-4C12-AD4D-98116633D5B0}">
      <dgm:prSet/>
      <dgm:spPr/>
      <dgm:t>
        <a:bodyPr/>
        <a:lstStyle/>
        <a:p>
          <a:r>
            <a:rPr lang="es-MX"/>
            <a:t>ABC de Género. Publicado por Instituto Nacional de las Mujeres </a:t>
          </a:r>
          <a:endParaRPr lang="en-US"/>
        </a:p>
      </dgm:t>
    </dgm:pt>
    <dgm:pt modelId="{8D855F8E-D6BB-4389-B1CE-84DFBD45ABB5}" type="parTrans" cxnId="{272020CC-3B03-49CB-A760-E1DA04721EF1}">
      <dgm:prSet/>
      <dgm:spPr/>
      <dgm:t>
        <a:bodyPr/>
        <a:lstStyle/>
        <a:p>
          <a:endParaRPr lang="en-US"/>
        </a:p>
      </dgm:t>
    </dgm:pt>
    <dgm:pt modelId="{FF7AB726-1851-44F5-A1D7-CC46FA91C07F}" type="sibTrans" cxnId="{272020CC-3B03-49CB-A760-E1DA04721EF1}">
      <dgm:prSet/>
      <dgm:spPr/>
      <dgm:t>
        <a:bodyPr/>
        <a:lstStyle/>
        <a:p>
          <a:endParaRPr lang="en-US"/>
        </a:p>
      </dgm:t>
    </dgm:pt>
    <dgm:pt modelId="{1A984F02-C9A9-EB4B-BCA8-583D18743BC2}" type="pres">
      <dgm:prSet presAssocID="{B84A445B-22A0-4B39-AAFD-5FC550DF7800}" presName="linear" presStyleCnt="0">
        <dgm:presLayoutVars>
          <dgm:animLvl val="lvl"/>
          <dgm:resizeHandles val="exact"/>
        </dgm:presLayoutVars>
      </dgm:prSet>
      <dgm:spPr/>
    </dgm:pt>
    <dgm:pt modelId="{98052EF7-79FC-9642-A6F7-737A8CDE6BAE}" type="pres">
      <dgm:prSet presAssocID="{AA41644E-B2E0-48A1-B55A-9B289B4FE3B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993AC2C-21FB-A442-A034-B8B5500C4AA1}" type="pres">
      <dgm:prSet presAssocID="{9042CE22-B41F-428F-A233-7C15DBF6C033}" presName="spacer" presStyleCnt="0"/>
      <dgm:spPr/>
    </dgm:pt>
    <dgm:pt modelId="{9345F3DB-4AA9-8040-A955-0C2CED48FEC0}" type="pres">
      <dgm:prSet presAssocID="{7AFC709C-284B-4896-A599-2B89D7864CF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82BD733-5690-CB41-A3E1-1672F2CDCB70}" type="pres">
      <dgm:prSet presAssocID="{AFE38E9A-C653-4BF8-95D5-11038C0949D6}" presName="spacer" presStyleCnt="0"/>
      <dgm:spPr/>
    </dgm:pt>
    <dgm:pt modelId="{0C91D681-F726-1C4C-9286-85EAD69DC575}" type="pres">
      <dgm:prSet presAssocID="{56A175BC-80BE-4992-8B80-5925FDCC301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069C2A7-062F-6B49-B7C7-47A351F55E7A}" type="pres">
      <dgm:prSet presAssocID="{72A6DADF-2ACF-4E41-86D6-541C755F26AF}" presName="spacer" presStyleCnt="0"/>
      <dgm:spPr/>
    </dgm:pt>
    <dgm:pt modelId="{C2BF8926-A9D3-2F49-8C4B-980852E2457B}" type="pres">
      <dgm:prSet presAssocID="{E18A886E-052F-4BAE-87B5-50F1F462829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FFCFE43-DB79-894C-8C70-80F340F114BE}" type="pres">
      <dgm:prSet presAssocID="{F6A19C67-5201-470E-82F6-775FB6A330E7}" presName="spacer" presStyleCnt="0"/>
      <dgm:spPr/>
    </dgm:pt>
    <dgm:pt modelId="{8CE48EB6-DBB0-4448-8207-322ED761FC15}" type="pres">
      <dgm:prSet presAssocID="{37CA4CDD-407B-4487-9DEB-12EBA3C8781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1902F16-4D3B-FA44-B78D-D78B48B47841}" type="pres">
      <dgm:prSet presAssocID="{4430ACEC-03B8-43A2-A6C9-10C9C29637DD}" presName="spacer" presStyleCnt="0"/>
      <dgm:spPr/>
    </dgm:pt>
    <dgm:pt modelId="{F429F53A-65A6-4649-BE31-7C9732ECA505}" type="pres">
      <dgm:prSet presAssocID="{8C62E810-DD1E-4C12-AD4D-98116633D5B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E0C1610-3F3C-49FC-B1F9-78AB2719C701}" srcId="{B84A445B-22A0-4B39-AAFD-5FC550DF7800}" destId="{7AFC709C-284B-4896-A599-2B89D7864CFD}" srcOrd="1" destOrd="0" parTransId="{352435C2-7563-4AFE-82D9-FED6AA45F1AD}" sibTransId="{AFE38E9A-C653-4BF8-95D5-11038C0949D6}"/>
    <dgm:cxn modelId="{A2C40319-36CC-1B44-AC03-BB2AB4983C93}" type="presOf" srcId="{56A175BC-80BE-4992-8B80-5925FDCC301B}" destId="{0C91D681-F726-1C4C-9286-85EAD69DC575}" srcOrd="0" destOrd="0" presId="urn:microsoft.com/office/officeart/2005/8/layout/vList2"/>
    <dgm:cxn modelId="{7C231D1C-DA01-8541-810A-A735057CD276}" type="presOf" srcId="{B84A445B-22A0-4B39-AAFD-5FC550DF7800}" destId="{1A984F02-C9A9-EB4B-BCA8-583D18743BC2}" srcOrd="0" destOrd="0" presId="urn:microsoft.com/office/officeart/2005/8/layout/vList2"/>
    <dgm:cxn modelId="{3D62DA2A-380E-4234-8CFE-1009D908DC56}" srcId="{B84A445B-22A0-4B39-AAFD-5FC550DF7800}" destId="{AA41644E-B2E0-48A1-B55A-9B289B4FE3BE}" srcOrd="0" destOrd="0" parTransId="{941754E9-A4AE-4138-9E97-5FA54089E590}" sibTransId="{9042CE22-B41F-428F-A233-7C15DBF6C033}"/>
    <dgm:cxn modelId="{330D016F-3AAB-2942-90C4-683EF3353E11}" type="presOf" srcId="{37CA4CDD-407B-4487-9DEB-12EBA3C8781F}" destId="{8CE48EB6-DBB0-4448-8207-322ED761FC15}" srcOrd="0" destOrd="0" presId="urn:microsoft.com/office/officeart/2005/8/layout/vList2"/>
    <dgm:cxn modelId="{3BAC714F-0480-384A-9BEE-9F89AEB1427C}" type="presOf" srcId="{AA41644E-B2E0-48A1-B55A-9B289B4FE3BE}" destId="{98052EF7-79FC-9642-A6F7-737A8CDE6BAE}" srcOrd="0" destOrd="0" presId="urn:microsoft.com/office/officeart/2005/8/layout/vList2"/>
    <dgm:cxn modelId="{1616FF58-0017-EC41-BA49-FAD5EF83F9AF}" type="presOf" srcId="{8C62E810-DD1E-4C12-AD4D-98116633D5B0}" destId="{F429F53A-65A6-4649-BE31-7C9732ECA505}" srcOrd="0" destOrd="0" presId="urn:microsoft.com/office/officeart/2005/8/layout/vList2"/>
    <dgm:cxn modelId="{8388E990-831A-1841-B237-92A777375E81}" type="presOf" srcId="{7AFC709C-284B-4896-A599-2B89D7864CFD}" destId="{9345F3DB-4AA9-8040-A955-0C2CED48FEC0}" srcOrd="0" destOrd="0" presId="urn:microsoft.com/office/officeart/2005/8/layout/vList2"/>
    <dgm:cxn modelId="{E1DBA0AC-A684-4317-B7DD-118B4FF02483}" srcId="{B84A445B-22A0-4B39-AAFD-5FC550DF7800}" destId="{56A175BC-80BE-4992-8B80-5925FDCC301B}" srcOrd="2" destOrd="0" parTransId="{85453705-0ABF-48CA-A5FA-99683A097D4B}" sibTransId="{72A6DADF-2ACF-4E41-86D6-541C755F26AF}"/>
    <dgm:cxn modelId="{73B65EB1-E623-48C0-B248-D58EABB2CF06}" srcId="{B84A445B-22A0-4B39-AAFD-5FC550DF7800}" destId="{37CA4CDD-407B-4487-9DEB-12EBA3C8781F}" srcOrd="4" destOrd="0" parTransId="{6D92CB91-6E2D-4E8D-BE64-DCE526DBE570}" sibTransId="{4430ACEC-03B8-43A2-A6C9-10C9C29637DD}"/>
    <dgm:cxn modelId="{272020CC-3B03-49CB-A760-E1DA04721EF1}" srcId="{B84A445B-22A0-4B39-AAFD-5FC550DF7800}" destId="{8C62E810-DD1E-4C12-AD4D-98116633D5B0}" srcOrd="5" destOrd="0" parTransId="{8D855F8E-D6BB-4389-B1CE-84DFBD45ABB5}" sibTransId="{FF7AB726-1851-44F5-A1D7-CC46FA91C07F}"/>
    <dgm:cxn modelId="{F441F2E5-CD4F-4348-9DB3-819F8ACF312F}" srcId="{B84A445B-22A0-4B39-AAFD-5FC550DF7800}" destId="{E18A886E-052F-4BAE-87B5-50F1F4628294}" srcOrd="3" destOrd="0" parTransId="{CE7F0C7E-756C-472C-B7EE-7C3F3F42B714}" sibTransId="{F6A19C67-5201-470E-82F6-775FB6A330E7}"/>
    <dgm:cxn modelId="{D25986FE-C828-CE42-8A33-AA15613D327F}" type="presOf" srcId="{E18A886E-052F-4BAE-87B5-50F1F4628294}" destId="{C2BF8926-A9D3-2F49-8C4B-980852E2457B}" srcOrd="0" destOrd="0" presId="urn:microsoft.com/office/officeart/2005/8/layout/vList2"/>
    <dgm:cxn modelId="{E83D04E3-26B8-BC4B-B8FB-0F6F5316657B}" type="presParOf" srcId="{1A984F02-C9A9-EB4B-BCA8-583D18743BC2}" destId="{98052EF7-79FC-9642-A6F7-737A8CDE6BAE}" srcOrd="0" destOrd="0" presId="urn:microsoft.com/office/officeart/2005/8/layout/vList2"/>
    <dgm:cxn modelId="{E8E8B626-68EE-2649-9B38-9DFB7A834900}" type="presParOf" srcId="{1A984F02-C9A9-EB4B-BCA8-583D18743BC2}" destId="{B993AC2C-21FB-A442-A034-B8B5500C4AA1}" srcOrd="1" destOrd="0" presId="urn:microsoft.com/office/officeart/2005/8/layout/vList2"/>
    <dgm:cxn modelId="{12324B73-A1BB-6F49-99BE-A83B1E6820B2}" type="presParOf" srcId="{1A984F02-C9A9-EB4B-BCA8-583D18743BC2}" destId="{9345F3DB-4AA9-8040-A955-0C2CED48FEC0}" srcOrd="2" destOrd="0" presId="urn:microsoft.com/office/officeart/2005/8/layout/vList2"/>
    <dgm:cxn modelId="{A2F43D7D-396B-BE40-A3AF-2F8351341E3A}" type="presParOf" srcId="{1A984F02-C9A9-EB4B-BCA8-583D18743BC2}" destId="{682BD733-5690-CB41-A3E1-1672F2CDCB70}" srcOrd="3" destOrd="0" presId="urn:microsoft.com/office/officeart/2005/8/layout/vList2"/>
    <dgm:cxn modelId="{26FC3BB2-CBD4-794E-B0F2-CF64B7A7131E}" type="presParOf" srcId="{1A984F02-C9A9-EB4B-BCA8-583D18743BC2}" destId="{0C91D681-F726-1C4C-9286-85EAD69DC575}" srcOrd="4" destOrd="0" presId="urn:microsoft.com/office/officeart/2005/8/layout/vList2"/>
    <dgm:cxn modelId="{17965FA7-B1F0-8140-9637-D8C07549882F}" type="presParOf" srcId="{1A984F02-C9A9-EB4B-BCA8-583D18743BC2}" destId="{A069C2A7-062F-6B49-B7C7-47A351F55E7A}" srcOrd="5" destOrd="0" presId="urn:microsoft.com/office/officeart/2005/8/layout/vList2"/>
    <dgm:cxn modelId="{D5CB9E95-1EFE-7440-8FAB-B1BB660A0C7A}" type="presParOf" srcId="{1A984F02-C9A9-EB4B-BCA8-583D18743BC2}" destId="{C2BF8926-A9D3-2F49-8C4B-980852E2457B}" srcOrd="6" destOrd="0" presId="urn:microsoft.com/office/officeart/2005/8/layout/vList2"/>
    <dgm:cxn modelId="{9E847F5B-32B2-0749-A531-9256C23A2FDC}" type="presParOf" srcId="{1A984F02-C9A9-EB4B-BCA8-583D18743BC2}" destId="{8FFCFE43-DB79-894C-8C70-80F340F114BE}" srcOrd="7" destOrd="0" presId="urn:microsoft.com/office/officeart/2005/8/layout/vList2"/>
    <dgm:cxn modelId="{5A6758AE-739D-2B4F-B601-C6614B44E908}" type="presParOf" srcId="{1A984F02-C9A9-EB4B-BCA8-583D18743BC2}" destId="{8CE48EB6-DBB0-4448-8207-322ED761FC15}" srcOrd="8" destOrd="0" presId="urn:microsoft.com/office/officeart/2005/8/layout/vList2"/>
    <dgm:cxn modelId="{3FF8C111-C53B-9547-A9A6-360FADF4A024}" type="presParOf" srcId="{1A984F02-C9A9-EB4B-BCA8-583D18743BC2}" destId="{D1902F16-4D3B-FA44-B78D-D78B48B47841}" srcOrd="9" destOrd="0" presId="urn:microsoft.com/office/officeart/2005/8/layout/vList2"/>
    <dgm:cxn modelId="{31438578-1CB2-094C-BCD3-BE2F4F4F74CA}" type="presParOf" srcId="{1A984F02-C9A9-EB4B-BCA8-583D18743BC2}" destId="{F429F53A-65A6-4649-BE31-7C9732ECA50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B0477-B194-C74C-B2AD-AD3972AA3876}">
      <dsp:nvSpPr>
        <dsp:cNvPr id="0" name=""/>
        <dsp:cNvSpPr/>
      </dsp:nvSpPr>
      <dsp:spPr>
        <a:xfrm>
          <a:off x="1000" y="544413"/>
          <a:ext cx="3511658" cy="22299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D8754-36D0-8D40-8624-C26CE84D1704}">
      <dsp:nvSpPr>
        <dsp:cNvPr id="0" name=""/>
        <dsp:cNvSpPr/>
      </dsp:nvSpPr>
      <dsp:spPr>
        <a:xfrm>
          <a:off x="391184" y="915088"/>
          <a:ext cx="3511658" cy="222990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b="1" kern="1200"/>
            <a:t>DIVERSIDAD SEXUAL. </a:t>
          </a:r>
          <a:r>
            <a:rPr lang="es-ES" sz="2200" b="1" kern="1200"/>
            <a:t>F</a:t>
          </a:r>
          <a:r>
            <a:rPr lang="es-MX" sz="2200" b="1" kern="1200"/>
            <a:t>ormas de expresión de la afectividad, erotismo, deseo y prácticas amorosas que no se limitan a la heterosexualidad</a:t>
          </a:r>
          <a:endParaRPr lang="en-US" sz="2200" kern="1200"/>
        </a:p>
      </dsp:txBody>
      <dsp:txXfrm>
        <a:off x="456496" y="980400"/>
        <a:ext cx="3381034" cy="2099279"/>
      </dsp:txXfrm>
    </dsp:sp>
    <dsp:sp modelId="{B76B5C44-C0B7-C24E-87D0-4E37E460041A}">
      <dsp:nvSpPr>
        <dsp:cNvPr id="0" name=""/>
        <dsp:cNvSpPr/>
      </dsp:nvSpPr>
      <dsp:spPr>
        <a:xfrm>
          <a:off x="4293027" y="544413"/>
          <a:ext cx="3511658" cy="22299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A9A7C-B41D-9042-8C33-CB27A4ED1705}">
      <dsp:nvSpPr>
        <dsp:cNvPr id="0" name=""/>
        <dsp:cNvSpPr/>
      </dsp:nvSpPr>
      <dsp:spPr>
        <a:xfrm>
          <a:off x="4683211" y="915088"/>
          <a:ext cx="3511658" cy="222990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/>
            <a:t>En </a:t>
          </a:r>
          <a:r>
            <a:rPr lang="es-MX" sz="2200" b="1" kern="1200" dirty="0"/>
            <a:t>teoría de género </a:t>
          </a:r>
          <a:r>
            <a:rPr lang="es-MX" sz="2200" kern="1200" dirty="0"/>
            <a:t>es la pluralidad de prácticas y creencias que regulan la expresión sexual de la humanidad en diferentes culturas </a:t>
          </a:r>
          <a:endParaRPr lang="en-US" sz="2200" kern="1200" dirty="0"/>
        </a:p>
      </dsp:txBody>
      <dsp:txXfrm>
        <a:off x="4748523" y="980400"/>
        <a:ext cx="3381034" cy="2099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06C6B1-FDAC-B94C-A608-96D8E0E81B6F}">
      <dsp:nvSpPr>
        <dsp:cNvPr id="0" name=""/>
        <dsp:cNvSpPr/>
      </dsp:nvSpPr>
      <dsp:spPr>
        <a:xfrm>
          <a:off x="1118728" y="431"/>
          <a:ext cx="2837340" cy="17024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1" kern="1200" dirty="0"/>
            <a:t>Discriminación directa</a:t>
          </a:r>
          <a:endParaRPr lang="en-US" sz="1800" kern="1200" dirty="0"/>
        </a:p>
      </dsp:txBody>
      <dsp:txXfrm>
        <a:off x="1118728" y="431"/>
        <a:ext cx="2837340" cy="1702404"/>
      </dsp:txXfrm>
    </dsp:sp>
    <dsp:sp modelId="{2630527A-AD3C-6A40-A630-6D5146FDDF88}">
      <dsp:nvSpPr>
        <dsp:cNvPr id="0" name=""/>
        <dsp:cNvSpPr/>
      </dsp:nvSpPr>
      <dsp:spPr>
        <a:xfrm>
          <a:off x="4239802" y="431"/>
          <a:ext cx="2837340" cy="17024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Se proponen normas o acciones tendientes a estigmatizar al diferente, o simplemente los excluye del disfrute de determinados derechos.</a:t>
          </a:r>
          <a:r>
            <a:rPr lang="es-ES" sz="1800" kern="1200" dirty="0"/>
            <a:t> </a:t>
          </a:r>
          <a:endParaRPr lang="en-US" sz="1800" kern="1200" dirty="0"/>
        </a:p>
      </dsp:txBody>
      <dsp:txXfrm>
        <a:off x="4239802" y="431"/>
        <a:ext cx="2837340" cy="1702404"/>
      </dsp:txXfrm>
    </dsp:sp>
    <dsp:sp modelId="{F0B6A5C1-586A-7C46-803F-7C3A6586860F}">
      <dsp:nvSpPr>
        <dsp:cNvPr id="0" name=""/>
        <dsp:cNvSpPr/>
      </dsp:nvSpPr>
      <dsp:spPr>
        <a:xfrm>
          <a:off x="1118728" y="1986569"/>
          <a:ext cx="2837340" cy="17024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/>
            <a:t>Solicitar postulantes para cargos ejecutivos dirigidos sólo a hombres o</a:t>
          </a:r>
          <a:endParaRPr lang="en-US" sz="1800" kern="1200"/>
        </a:p>
      </dsp:txBody>
      <dsp:txXfrm>
        <a:off x="1118728" y="1986569"/>
        <a:ext cx="2837340" cy="1702404"/>
      </dsp:txXfrm>
    </dsp:sp>
    <dsp:sp modelId="{70CC6E01-23A5-2841-AEFE-43DE95F45F8E}">
      <dsp:nvSpPr>
        <dsp:cNvPr id="0" name=""/>
        <dsp:cNvSpPr/>
      </dsp:nvSpPr>
      <dsp:spPr>
        <a:xfrm>
          <a:off x="4239802" y="1986569"/>
          <a:ext cx="2837340" cy="17024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/>
            <a:t>cuando se establecen límites de edad para realizar algún trabajo remunerado</a:t>
          </a:r>
          <a:endParaRPr lang="en-US" sz="1800" kern="1200"/>
        </a:p>
      </dsp:txBody>
      <dsp:txXfrm>
        <a:off x="4239802" y="1986569"/>
        <a:ext cx="2837340" cy="17024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3D33A-E1E2-F34D-B0AD-64E6CA9FD2BA}">
      <dsp:nvSpPr>
        <dsp:cNvPr id="0" name=""/>
        <dsp:cNvSpPr/>
      </dsp:nvSpPr>
      <dsp:spPr>
        <a:xfrm>
          <a:off x="0" y="3291729"/>
          <a:ext cx="5000124" cy="2159731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</a:rPr>
            <a:t>Exige a los Estados  implementar acciones afirmativas para garantizar la no discriminación </a:t>
          </a:r>
          <a:r>
            <a:rPr lang="es-MX" sz="2500" kern="1200" dirty="0">
              <a:solidFill>
                <a:schemeClr val="tx1"/>
              </a:solidFill>
            </a:rPr>
            <a:t>.. 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0" y="3291729"/>
        <a:ext cx="5000124" cy="2159731"/>
      </dsp:txXfrm>
    </dsp:sp>
    <dsp:sp modelId="{FCF15FFD-BCD1-2546-A8EA-B61BFD21F6D2}">
      <dsp:nvSpPr>
        <dsp:cNvPr id="0" name=""/>
        <dsp:cNvSpPr/>
      </dsp:nvSpPr>
      <dsp:spPr>
        <a:xfrm rot="10800000">
          <a:off x="0" y="2459"/>
          <a:ext cx="5000124" cy="332166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b="1" kern="1200" dirty="0">
              <a:solidFill>
                <a:schemeClr val="tx1"/>
              </a:solidFill>
            </a:rPr>
            <a:t>El principio de igualdad de igualdad establecido en la Convención para la eliminar todas las formas DE DISCRIMINACIÓN CONTRA LAS MUJERES</a:t>
          </a:r>
          <a:endParaRPr lang="en-US" sz="2500" kern="1200" dirty="0">
            <a:solidFill>
              <a:schemeClr val="tx1"/>
            </a:solidFill>
          </a:endParaRPr>
        </a:p>
      </dsp:txBody>
      <dsp:txXfrm rot="10800000">
        <a:off x="0" y="2459"/>
        <a:ext cx="5000124" cy="21583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8FCE2-5CBB-4E45-945E-F918FA4B210C}">
      <dsp:nvSpPr>
        <dsp:cNvPr id="0" name=""/>
        <dsp:cNvSpPr/>
      </dsp:nvSpPr>
      <dsp:spPr>
        <a:xfrm rot="7886711">
          <a:off x="319078" y="1575262"/>
          <a:ext cx="3105158" cy="289743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AC5354-32CB-E944-A974-4AAE3D2470D2}">
      <dsp:nvSpPr>
        <dsp:cNvPr id="0" name=""/>
        <dsp:cNvSpPr/>
      </dsp:nvSpPr>
      <dsp:spPr>
        <a:xfrm>
          <a:off x="2248091" y="74833"/>
          <a:ext cx="3219375" cy="193162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/>
            <a:t>Institucionalización</a:t>
          </a:r>
          <a:r>
            <a:rPr lang="es-MX" sz="1600" kern="1200" dirty="0"/>
            <a:t> </a:t>
          </a:r>
          <a:endParaRPr lang="en-US" sz="1600" kern="1200" dirty="0"/>
        </a:p>
      </dsp:txBody>
      <dsp:txXfrm>
        <a:off x="2304666" y="131408"/>
        <a:ext cx="3106225" cy="1818475"/>
      </dsp:txXfrm>
    </dsp:sp>
    <dsp:sp modelId="{A0B9FF0E-D493-B644-8634-B8EF2C800327}">
      <dsp:nvSpPr>
        <dsp:cNvPr id="0" name=""/>
        <dsp:cNvSpPr/>
      </dsp:nvSpPr>
      <dsp:spPr>
        <a:xfrm>
          <a:off x="851347" y="2746407"/>
          <a:ext cx="4267074" cy="289743"/>
        </a:xfrm>
        <a:prstGeom prst="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E9E674-553E-3E4E-970D-A27CBDD71CA8}">
      <dsp:nvSpPr>
        <dsp:cNvPr id="0" name=""/>
        <dsp:cNvSpPr/>
      </dsp:nvSpPr>
      <dsp:spPr>
        <a:xfrm>
          <a:off x="192777" y="2417122"/>
          <a:ext cx="3219375" cy="1931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I</a:t>
          </a:r>
          <a:r>
            <a:rPr lang="es-MX" sz="1600" b="1" kern="1200"/>
            <a:t>ntegración sistemática del principio de igualdad sustantiva entr</a:t>
          </a:r>
          <a:r>
            <a:rPr lang="es-MX" sz="1600" kern="1200"/>
            <a:t>e mujeres y hombres en las rutinas del quehacer de la institución.</a:t>
          </a:r>
          <a:endParaRPr lang="en-US" sz="1600" kern="1200"/>
        </a:p>
      </dsp:txBody>
      <dsp:txXfrm>
        <a:off x="249352" y="2473697"/>
        <a:ext cx="3106225" cy="1818475"/>
      </dsp:txXfrm>
    </dsp:sp>
    <dsp:sp modelId="{4501A586-2132-8A46-98EC-FA9B7BD131EC}">
      <dsp:nvSpPr>
        <dsp:cNvPr id="0" name=""/>
        <dsp:cNvSpPr/>
      </dsp:nvSpPr>
      <dsp:spPr>
        <a:xfrm>
          <a:off x="4474546" y="2417122"/>
          <a:ext cx="3219375" cy="1931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Conlleva la creación de mecanismos para el adelanto de las mujeres con recursos presupuestales ciertas atribuciones normativas y articulación a la planeación de la política nacional para la igualdad entre mujeres y hombres. </a:t>
          </a:r>
          <a:endParaRPr lang="en-US" sz="1600" kern="1200" dirty="0"/>
        </a:p>
      </dsp:txBody>
      <dsp:txXfrm>
        <a:off x="4531121" y="2473697"/>
        <a:ext cx="3106225" cy="18184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A23EC-3C94-406F-A6B3-DDD771152673}">
      <dsp:nvSpPr>
        <dsp:cNvPr id="0" name=""/>
        <dsp:cNvSpPr/>
      </dsp:nvSpPr>
      <dsp:spPr>
        <a:xfrm>
          <a:off x="0" y="262375"/>
          <a:ext cx="8229600" cy="15099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0CD7C-5D9C-4D4B-9B38-E94DCB954632}">
      <dsp:nvSpPr>
        <dsp:cNvPr id="0" name=""/>
        <dsp:cNvSpPr/>
      </dsp:nvSpPr>
      <dsp:spPr>
        <a:xfrm>
          <a:off x="456773" y="344157"/>
          <a:ext cx="831309" cy="83049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058BA-E581-4D29-B83D-D291B7A17274}">
      <dsp:nvSpPr>
        <dsp:cNvPr id="0" name=""/>
        <dsp:cNvSpPr/>
      </dsp:nvSpPr>
      <dsp:spPr>
        <a:xfrm>
          <a:off x="1744857" y="4407"/>
          <a:ext cx="6393083" cy="1511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4" tIns="159964" rIns="159964" bIns="15996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i="1" kern="1200" dirty="0"/>
            <a:t>Transversalidad.   ¿Qué es?</a:t>
          </a:r>
          <a:endParaRPr lang="en-US" sz="2400" kern="1200" dirty="0"/>
        </a:p>
      </dsp:txBody>
      <dsp:txXfrm>
        <a:off x="1744857" y="4407"/>
        <a:ext cx="6393083" cy="1511472"/>
      </dsp:txXfrm>
    </dsp:sp>
    <dsp:sp modelId="{AD985EDB-B059-4A5D-9395-6CC4CE457C38}">
      <dsp:nvSpPr>
        <dsp:cNvPr id="0" name=""/>
        <dsp:cNvSpPr/>
      </dsp:nvSpPr>
      <dsp:spPr>
        <a:xfrm>
          <a:off x="0" y="1871521"/>
          <a:ext cx="8229600" cy="15099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A562F-5B53-47A0-AD20-2686483E37DD}">
      <dsp:nvSpPr>
        <dsp:cNvPr id="0" name=""/>
        <dsp:cNvSpPr/>
      </dsp:nvSpPr>
      <dsp:spPr>
        <a:xfrm>
          <a:off x="456773" y="2211270"/>
          <a:ext cx="831309" cy="83049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D09B78-E473-419D-ABBD-E9505E573995}">
      <dsp:nvSpPr>
        <dsp:cNvPr id="0" name=""/>
        <dsp:cNvSpPr/>
      </dsp:nvSpPr>
      <dsp:spPr>
        <a:xfrm>
          <a:off x="1744857" y="1871521"/>
          <a:ext cx="6393083" cy="1511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4" tIns="159964" rIns="159964" bIns="15996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</a:t>
          </a:r>
          <a:r>
            <a:rPr lang="es-MX" sz="1400" kern="1200" dirty="0"/>
            <a:t>roceso que permite garantizar la incorporación de la pg con el objetivo de valorar las implicaciones para mujeres y hombres, cualquier acción  que se programe , tratándose  de legislación, políticas públicas, actividades administrativas y económicas y culturales en las instituciones públicas y privadas.</a:t>
          </a:r>
          <a:endParaRPr lang="en-US" sz="1400" kern="1200" dirty="0"/>
        </a:p>
      </dsp:txBody>
      <dsp:txXfrm>
        <a:off x="1744857" y="1871521"/>
        <a:ext cx="6393083" cy="1511472"/>
      </dsp:txXfrm>
    </dsp:sp>
    <dsp:sp modelId="{43246B91-1719-421C-93CC-A4E77173E8B6}">
      <dsp:nvSpPr>
        <dsp:cNvPr id="0" name=""/>
        <dsp:cNvSpPr/>
      </dsp:nvSpPr>
      <dsp:spPr>
        <a:xfrm>
          <a:off x="0" y="3738634"/>
          <a:ext cx="8229600" cy="15099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E41A24-7BF4-4561-9AD7-CF1ADD274960}">
      <dsp:nvSpPr>
        <dsp:cNvPr id="0" name=""/>
        <dsp:cNvSpPr/>
      </dsp:nvSpPr>
      <dsp:spPr>
        <a:xfrm>
          <a:off x="457220" y="4078383"/>
          <a:ext cx="831309" cy="83049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AE86B-B91F-4F43-B014-51C00EF1F941}">
      <dsp:nvSpPr>
        <dsp:cNvPr id="0" name=""/>
        <dsp:cNvSpPr/>
      </dsp:nvSpPr>
      <dsp:spPr>
        <a:xfrm>
          <a:off x="1745750" y="3738634"/>
          <a:ext cx="6393083" cy="1511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64" tIns="159964" rIns="159964" bIns="15996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Su éxito requiere de condiciones de voluntad política de las autoridades el diagnóstico de las relaciones de género, estadísticas desagregadas por sexo e indicadores de género, conocimiento de la formulación ejercida y evaluación de las políticas públicas y presupuestos suficientes, recursos humanos enlaszados y capacitados en género, y el acceso de las mujeres a puestos y procesos de toma de decisiones. </a:t>
          </a:r>
          <a:endParaRPr lang="en-US" sz="1400" kern="1200" dirty="0"/>
        </a:p>
      </dsp:txBody>
      <dsp:txXfrm>
        <a:off x="1745750" y="3738634"/>
        <a:ext cx="6393083" cy="15114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57E23-2175-1F42-993D-72CD1B5DB705}">
      <dsp:nvSpPr>
        <dsp:cNvPr id="0" name=""/>
        <dsp:cNvSpPr/>
      </dsp:nvSpPr>
      <dsp:spPr>
        <a:xfrm>
          <a:off x="962" y="731626"/>
          <a:ext cx="3379189" cy="2145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925AD-757E-9149-A7EC-3BCDA86846E8}">
      <dsp:nvSpPr>
        <dsp:cNvPr id="0" name=""/>
        <dsp:cNvSpPr/>
      </dsp:nvSpPr>
      <dsp:spPr>
        <a:xfrm>
          <a:off x="376428" y="1088318"/>
          <a:ext cx="3379189" cy="2145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El objeto de la ley General de acceso de las mujeres a una vida libre de violencia</a:t>
          </a:r>
          <a:endParaRPr lang="en-US" sz="1900" kern="1200"/>
        </a:p>
      </dsp:txBody>
      <dsp:txXfrm>
        <a:off x="439276" y="1151166"/>
        <a:ext cx="3253493" cy="2020089"/>
      </dsp:txXfrm>
    </dsp:sp>
    <dsp:sp modelId="{E1A0F63A-1A15-2C40-BDEB-EA73A491A8A1}">
      <dsp:nvSpPr>
        <dsp:cNvPr id="0" name=""/>
        <dsp:cNvSpPr/>
      </dsp:nvSpPr>
      <dsp:spPr>
        <a:xfrm>
          <a:off x="4131082" y="731626"/>
          <a:ext cx="3379189" cy="2145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D18C6-CB53-344D-958B-FF111C41E968}">
      <dsp:nvSpPr>
        <dsp:cNvPr id="0" name=""/>
        <dsp:cNvSpPr/>
      </dsp:nvSpPr>
      <dsp:spPr>
        <a:xfrm>
          <a:off x="4506548" y="1088318"/>
          <a:ext cx="3379189" cy="2145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Establece  la coordinación entre la federación , las entidades federativas, el distrito federal y sus municipios para prevenir, sancionar y erradicar la violencia contra las mujeres. </a:t>
          </a:r>
          <a:endParaRPr lang="en-US" sz="1900" kern="1200"/>
        </a:p>
      </dsp:txBody>
      <dsp:txXfrm>
        <a:off x="4569396" y="1151166"/>
        <a:ext cx="3253493" cy="20200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57E23-2175-1F42-993D-72CD1B5DB705}">
      <dsp:nvSpPr>
        <dsp:cNvPr id="0" name=""/>
        <dsp:cNvSpPr/>
      </dsp:nvSpPr>
      <dsp:spPr>
        <a:xfrm>
          <a:off x="962" y="731626"/>
          <a:ext cx="3379189" cy="2145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925AD-757E-9149-A7EC-3BCDA86846E8}">
      <dsp:nvSpPr>
        <dsp:cNvPr id="0" name=""/>
        <dsp:cNvSpPr/>
      </dsp:nvSpPr>
      <dsp:spPr>
        <a:xfrm>
          <a:off x="376428" y="1088318"/>
          <a:ext cx="3379189" cy="2145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El objeto de la ley General de acceso de las mujeres a una vida libre de violencia</a:t>
          </a:r>
          <a:endParaRPr lang="en-US" sz="1900" kern="1200"/>
        </a:p>
      </dsp:txBody>
      <dsp:txXfrm>
        <a:off x="439276" y="1151166"/>
        <a:ext cx="3253493" cy="2020089"/>
      </dsp:txXfrm>
    </dsp:sp>
    <dsp:sp modelId="{E1A0F63A-1A15-2C40-BDEB-EA73A491A8A1}">
      <dsp:nvSpPr>
        <dsp:cNvPr id="0" name=""/>
        <dsp:cNvSpPr/>
      </dsp:nvSpPr>
      <dsp:spPr>
        <a:xfrm>
          <a:off x="4131082" y="731626"/>
          <a:ext cx="3379189" cy="21457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D18C6-CB53-344D-958B-FF111C41E968}">
      <dsp:nvSpPr>
        <dsp:cNvPr id="0" name=""/>
        <dsp:cNvSpPr/>
      </dsp:nvSpPr>
      <dsp:spPr>
        <a:xfrm>
          <a:off x="4506548" y="1088318"/>
          <a:ext cx="3379189" cy="2145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Establece  la coordinación entre la federación , las entidades federativas, el distrito federal y sus municipios para prevenir, sancionar y erradicar la violencia contra las mujeres. </a:t>
          </a:r>
          <a:endParaRPr lang="en-US" sz="1900" kern="1200"/>
        </a:p>
      </dsp:txBody>
      <dsp:txXfrm>
        <a:off x="4569396" y="1151166"/>
        <a:ext cx="3253493" cy="20200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E0BEF-EF98-2D4B-A08F-9F2CE8EBA5C0}">
      <dsp:nvSpPr>
        <dsp:cNvPr id="0" name=""/>
        <dsp:cNvSpPr/>
      </dsp:nvSpPr>
      <dsp:spPr>
        <a:xfrm>
          <a:off x="0" y="1161539"/>
          <a:ext cx="2218134" cy="1408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F3401-C02B-AC4C-BBE5-0947553798C6}">
      <dsp:nvSpPr>
        <dsp:cNvPr id="0" name=""/>
        <dsp:cNvSpPr/>
      </dsp:nvSpPr>
      <dsp:spPr>
        <a:xfrm>
          <a:off x="246459" y="1395675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/>
            <a:t>PROIGUALDAD</a:t>
          </a:r>
          <a:endParaRPr lang="en-US" sz="1400" kern="1200"/>
        </a:p>
      </dsp:txBody>
      <dsp:txXfrm>
        <a:off x="287713" y="1436929"/>
        <a:ext cx="2135626" cy="1326007"/>
      </dsp:txXfrm>
    </dsp:sp>
    <dsp:sp modelId="{6EF1D499-09EB-C046-BA07-AB29F105214F}">
      <dsp:nvSpPr>
        <dsp:cNvPr id="0" name=""/>
        <dsp:cNvSpPr/>
      </dsp:nvSpPr>
      <dsp:spPr>
        <a:xfrm>
          <a:off x="2711053" y="1161539"/>
          <a:ext cx="2218134" cy="1408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8C77F-8461-7D4C-8635-3742ACA95A00}">
      <dsp:nvSpPr>
        <dsp:cNvPr id="0" name=""/>
        <dsp:cNvSpPr/>
      </dsp:nvSpPr>
      <dsp:spPr>
        <a:xfrm>
          <a:off x="2957512" y="1395675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/>
            <a:t>ES PROPUESTO POR EL INMUJERES</a:t>
          </a:r>
          <a:endParaRPr lang="en-US" sz="1400" kern="1200"/>
        </a:p>
      </dsp:txBody>
      <dsp:txXfrm>
        <a:off x="2998766" y="1436929"/>
        <a:ext cx="2135626" cy="1326007"/>
      </dsp:txXfrm>
    </dsp:sp>
    <dsp:sp modelId="{CCCB8517-8D23-2F4D-9393-87EEB04AA893}">
      <dsp:nvSpPr>
        <dsp:cNvPr id="0" name=""/>
        <dsp:cNvSpPr/>
      </dsp:nvSpPr>
      <dsp:spPr>
        <a:xfrm>
          <a:off x="5422106" y="1161539"/>
          <a:ext cx="2218134" cy="1408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C2CDA-1770-164C-80D1-2C42319ACEEE}">
      <dsp:nvSpPr>
        <dsp:cNvPr id="0" name=""/>
        <dsp:cNvSpPr/>
      </dsp:nvSpPr>
      <dsp:spPr>
        <a:xfrm>
          <a:off x="5668565" y="1395675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CONTIENE LINEAMIENTOS QUE DEBEN INTEGRARSE A LOS PROGRAMAS SECTORIALES, INSTITUCIONALES Y ESPECIALES.</a:t>
          </a:r>
          <a:endParaRPr lang="en-US" sz="1400" kern="1200" dirty="0"/>
        </a:p>
      </dsp:txBody>
      <dsp:txXfrm>
        <a:off x="5709819" y="1436929"/>
        <a:ext cx="2135626" cy="13260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DE3CB-9E0A-1243-921A-60ED7FAED655}">
      <dsp:nvSpPr>
        <dsp:cNvPr id="0" name=""/>
        <dsp:cNvSpPr/>
      </dsp:nvSpPr>
      <dsp:spPr>
        <a:xfrm>
          <a:off x="0" y="180378"/>
          <a:ext cx="5175384" cy="517538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193DE-EA9D-1A4D-9CB7-30D3A2C34F2F}">
      <dsp:nvSpPr>
        <dsp:cNvPr id="0" name=""/>
        <dsp:cNvSpPr/>
      </dsp:nvSpPr>
      <dsp:spPr>
        <a:xfrm>
          <a:off x="491661" y="672039"/>
          <a:ext cx="2018399" cy="20183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Evaluación diagnóstica </a:t>
          </a:r>
          <a:r>
            <a:rPr lang="es-MX" sz="1500" kern="1200" dirty="0"/>
            <a:t>indaga conocimientos previos, para orientar la impartición considerando caracteristicas  de las y los participantes </a:t>
          </a:r>
          <a:endParaRPr lang="en-US" sz="1500" kern="1200" dirty="0"/>
        </a:p>
      </dsp:txBody>
      <dsp:txXfrm>
        <a:off x="590191" y="770569"/>
        <a:ext cx="1821339" cy="1821339"/>
      </dsp:txXfrm>
    </dsp:sp>
    <dsp:sp modelId="{970C1EFA-46AD-3F44-A4DE-3167A56AE945}">
      <dsp:nvSpPr>
        <dsp:cNvPr id="0" name=""/>
        <dsp:cNvSpPr/>
      </dsp:nvSpPr>
      <dsp:spPr>
        <a:xfrm>
          <a:off x="2665322" y="672039"/>
          <a:ext cx="2018399" cy="20183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Evaluación formativa  valoran sistematicamente los </a:t>
          </a:r>
          <a:r>
            <a:rPr lang="es-MX" sz="1500" kern="1200" dirty="0"/>
            <a:t>logros parciales de aprendizaje y adecuar contenidos</a:t>
          </a:r>
          <a:endParaRPr lang="en-US" sz="1500" kern="1200" dirty="0"/>
        </a:p>
      </dsp:txBody>
      <dsp:txXfrm>
        <a:off x="2763852" y="770569"/>
        <a:ext cx="1821339" cy="1821339"/>
      </dsp:txXfrm>
    </dsp:sp>
    <dsp:sp modelId="{3DC8F91C-3B36-5E49-A677-A340DA93936C}">
      <dsp:nvSpPr>
        <dsp:cNvPr id="0" name=""/>
        <dsp:cNvSpPr/>
      </dsp:nvSpPr>
      <dsp:spPr>
        <a:xfrm>
          <a:off x="491661" y="2845701"/>
          <a:ext cx="2018399" cy="20183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Evaluación final </a:t>
          </a:r>
          <a:r>
            <a:rPr lang="es-MX" sz="1500" kern="1200" dirty="0"/>
            <a:t>procedimientos para recopilar evidencias con el cual se valora el logro de objetivos </a:t>
          </a:r>
          <a:endParaRPr lang="en-US" sz="1500" kern="1200" dirty="0"/>
        </a:p>
      </dsp:txBody>
      <dsp:txXfrm>
        <a:off x="590191" y="2944231"/>
        <a:ext cx="1821339" cy="1821339"/>
      </dsp:txXfrm>
    </dsp:sp>
    <dsp:sp modelId="{FA0F98B9-889E-C045-A4F3-631135DAE0CE}">
      <dsp:nvSpPr>
        <dsp:cNvPr id="0" name=""/>
        <dsp:cNvSpPr/>
      </dsp:nvSpPr>
      <dsp:spPr>
        <a:xfrm>
          <a:off x="2665322" y="3785407"/>
          <a:ext cx="2018399" cy="1389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4753C-C538-BE48-ACFA-32BC1B03E11B}">
      <dsp:nvSpPr>
        <dsp:cNvPr id="0" name=""/>
        <dsp:cNvSpPr/>
      </dsp:nvSpPr>
      <dsp:spPr>
        <a:xfrm>
          <a:off x="1161858" y="4658"/>
          <a:ext cx="2664723" cy="15988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/>
            <a:t>Principios para elaborar reactivos</a:t>
          </a:r>
          <a:endParaRPr lang="en-US" sz="3200" kern="1200"/>
        </a:p>
      </dsp:txBody>
      <dsp:txXfrm>
        <a:off x="1161858" y="4658"/>
        <a:ext cx="2664723" cy="1598833"/>
      </dsp:txXfrm>
    </dsp:sp>
    <dsp:sp modelId="{65171825-8BEC-FA4C-BC23-D33AA4F3A6F7}">
      <dsp:nvSpPr>
        <dsp:cNvPr id="0" name=""/>
        <dsp:cNvSpPr/>
      </dsp:nvSpPr>
      <dsp:spPr>
        <a:xfrm>
          <a:off x="1161858" y="1869965"/>
          <a:ext cx="2664723" cy="15988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Redactar clara y sencilla los enunciados </a:t>
          </a:r>
          <a:endParaRPr lang="en-US" sz="3200" kern="1200"/>
        </a:p>
      </dsp:txBody>
      <dsp:txXfrm>
        <a:off x="1161858" y="1869965"/>
        <a:ext cx="2664723" cy="1598833"/>
      </dsp:txXfrm>
    </dsp:sp>
    <dsp:sp modelId="{10DCA178-BC00-3B43-8608-3F773FBB217F}">
      <dsp:nvSpPr>
        <dsp:cNvPr id="0" name=""/>
        <dsp:cNvSpPr/>
      </dsp:nvSpPr>
      <dsp:spPr>
        <a:xfrm>
          <a:off x="1161858" y="3735271"/>
          <a:ext cx="2664723" cy="15988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kern="1200"/>
            <a:t>Evaluar una sola car</a:t>
          </a:r>
          <a:r>
            <a:rPr lang="cs-CZ" sz="3200" kern="1200"/>
            <a:t>á</a:t>
          </a:r>
          <a:r>
            <a:rPr lang="es-MX" sz="3200" kern="1200"/>
            <a:t>cterística</a:t>
          </a:r>
          <a:endParaRPr lang="en-US" sz="3200" kern="1200"/>
        </a:p>
      </dsp:txBody>
      <dsp:txXfrm>
        <a:off x="1161858" y="3735271"/>
        <a:ext cx="2664723" cy="15988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8049D-974D-D04B-9A21-A3A213843F20}">
      <dsp:nvSpPr>
        <dsp:cNvPr id="0" name=""/>
        <dsp:cNvSpPr/>
      </dsp:nvSpPr>
      <dsp:spPr>
        <a:xfrm>
          <a:off x="0" y="88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G</a:t>
          </a:r>
          <a:r>
            <a:rPr lang="es-MX" sz="2400" kern="1200"/>
            <a:t>enerar conflictos cognitivos para el avance hacia nuevos aprendizajes sobre lo que significa ser mujer u hombre</a:t>
          </a:r>
          <a:endParaRPr lang="en-US" sz="2400" kern="1200"/>
        </a:p>
      </dsp:txBody>
      <dsp:txXfrm>
        <a:off x="83616" y="172136"/>
        <a:ext cx="4832892" cy="1545648"/>
      </dsp:txXfrm>
    </dsp:sp>
    <dsp:sp modelId="{929E0103-EA6C-654A-9CCD-9804E435A1D2}">
      <dsp:nvSpPr>
        <dsp:cNvPr id="0" name=""/>
        <dsp:cNvSpPr/>
      </dsp:nvSpPr>
      <dsp:spPr>
        <a:xfrm>
          <a:off x="0" y="1870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F</a:t>
          </a:r>
          <a:r>
            <a:rPr lang="es-MX" sz="2400" kern="1200"/>
            <a:t>acilitar la reflexión sobre los mandatos de género</a:t>
          </a:r>
          <a:endParaRPr lang="en-US" sz="2400" kern="1200"/>
        </a:p>
      </dsp:txBody>
      <dsp:txXfrm>
        <a:off x="83616" y="1954136"/>
        <a:ext cx="4832892" cy="1545648"/>
      </dsp:txXfrm>
    </dsp:sp>
    <dsp:sp modelId="{C68A6F1D-74EF-4B4C-B40D-D2C1B6CE4441}">
      <dsp:nvSpPr>
        <dsp:cNvPr id="0" name=""/>
        <dsp:cNvSpPr/>
      </dsp:nvSpPr>
      <dsp:spPr>
        <a:xfrm>
          <a:off x="0" y="3652520"/>
          <a:ext cx="5000124" cy="171288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C</a:t>
          </a:r>
          <a:r>
            <a:rPr lang="es-MX" sz="2400" kern="1200"/>
            <a:t>onstruir conceptos de forma individual y o colectiva a partir de las actividades de enseñanza aprendizaje. </a:t>
          </a:r>
          <a:endParaRPr lang="en-US" sz="2400" kern="1200"/>
        </a:p>
      </dsp:txBody>
      <dsp:txXfrm>
        <a:off x="83616" y="3736136"/>
        <a:ext cx="4832892" cy="154564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D4BC0-BDDD-4A27-A93B-8032884188B9}">
      <dsp:nvSpPr>
        <dsp:cNvPr id="0" name=""/>
        <dsp:cNvSpPr/>
      </dsp:nvSpPr>
      <dsp:spPr>
        <a:xfrm>
          <a:off x="884935" y="93902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D6944-0ADC-4902-BD93-14AE66FBD184}">
      <dsp:nvSpPr>
        <dsp:cNvPr id="0" name=""/>
        <dsp:cNvSpPr/>
      </dsp:nvSpPr>
      <dsp:spPr>
        <a:xfrm>
          <a:off x="1352935" y="56190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26FD86-B8A3-41AD-9745-CA03407FC6DE}">
      <dsp:nvSpPr>
        <dsp:cNvPr id="0" name=""/>
        <dsp:cNvSpPr/>
      </dsp:nvSpPr>
      <dsp:spPr>
        <a:xfrm>
          <a:off x="182935" y="2973902"/>
          <a:ext cx="36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2000" kern="1200" dirty="0"/>
            <a:t>P</a:t>
          </a:r>
          <a:r>
            <a:rPr lang="es-MX" sz="2000" kern="1200" dirty="0"/>
            <a:t>ermite retomar la experiencia de vida de las personas, facilita el aprendizaje significativo</a:t>
          </a:r>
          <a:endParaRPr lang="en-US" sz="2000" kern="1200" dirty="0"/>
        </a:p>
      </dsp:txBody>
      <dsp:txXfrm>
        <a:off x="182935" y="2973902"/>
        <a:ext cx="3600000" cy="1125000"/>
      </dsp:txXfrm>
    </dsp:sp>
    <dsp:sp modelId="{CD4A3536-CC40-471A-8605-BF807B467D09}">
      <dsp:nvSpPr>
        <dsp:cNvPr id="0" name=""/>
        <dsp:cNvSpPr/>
      </dsp:nvSpPr>
      <dsp:spPr>
        <a:xfrm>
          <a:off x="5114935" y="93902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C13F4-AAC6-454B-9622-8F971CA4C861}">
      <dsp:nvSpPr>
        <dsp:cNvPr id="0" name=""/>
        <dsp:cNvSpPr/>
      </dsp:nvSpPr>
      <dsp:spPr>
        <a:xfrm>
          <a:off x="5582935" y="56190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EEBC4-9150-4885-9D80-2694C5193FFD}">
      <dsp:nvSpPr>
        <dsp:cNvPr id="0" name=""/>
        <dsp:cNvSpPr/>
      </dsp:nvSpPr>
      <dsp:spPr>
        <a:xfrm>
          <a:off x="4412935" y="2973902"/>
          <a:ext cx="360000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600" kern="1200" dirty="0"/>
            <a:t>R</a:t>
          </a:r>
          <a:r>
            <a:rPr lang="es-MX" sz="1600" kern="1200" dirty="0"/>
            <a:t>econoce a las personas como sujetos activos con la oportunidad de transformar sus aprendizajes de género de acuerdo a sus elecciones y cambios contextuales. </a:t>
          </a:r>
          <a:endParaRPr lang="en-US" sz="1600" kern="1200" dirty="0"/>
        </a:p>
      </dsp:txBody>
      <dsp:txXfrm>
        <a:off x="4412935" y="2973902"/>
        <a:ext cx="3600000" cy="1125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B330EA-3D2C-4FE8-A386-266AC8261A02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9E899-5F78-4CCA-B30B-329C74F7B919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48E08-DDE1-4CE0-8EB1-0C69F967FE9A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Dinámica de grupos, manejo de subjetividad y las  emociones en el grupo</a:t>
          </a:r>
          <a:endParaRPr lang="en-US" sz="1900" kern="1200"/>
        </a:p>
      </dsp:txBody>
      <dsp:txXfrm>
        <a:off x="1939533" y="717"/>
        <a:ext cx="2786667" cy="1679249"/>
      </dsp:txXfrm>
    </dsp:sp>
    <dsp:sp modelId="{9F070FA4-23C3-497E-97B8-87091CC56D1C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FF69E-8B6D-49BA-884C-2D5B5ED83EA9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56C5C0-2EAB-4A74-9923-20572B25DD3B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Comprender la comunicación  e interacciones grupales en torno al aprendizaje </a:t>
          </a:r>
          <a:endParaRPr lang="en-US" sz="1900" kern="1200"/>
        </a:p>
      </dsp:txBody>
      <dsp:txXfrm>
        <a:off x="1939533" y="2099779"/>
        <a:ext cx="2786667" cy="1679249"/>
      </dsp:txXfrm>
    </dsp:sp>
    <dsp:sp modelId="{67800AD0-E3BA-4DE7-812B-DD014CC41B1D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48707-8C49-4004-883B-BE1587C7A8BA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35655-1C28-4C29-BFA1-DC6FE5435F37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Favorecer la aplicación de técnicas instruccionales y grupales.</a:t>
          </a:r>
          <a:endParaRPr lang="en-US" sz="1900" kern="1200"/>
        </a:p>
      </dsp:txBody>
      <dsp:txXfrm>
        <a:off x="1939533" y="4198841"/>
        <a:ext cx="2786667" cy="16792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52EF7-79FC-9642-A6F7-737A8CDE6BAE}">
      <dsp:nvSpPr>
        <dsp:cNvPr id="0" name=""/>
        <dsp:cNvSpPr/>
      </dsp:nvSpPr>
      <dsp:spPr>
        <a:xfrm>
          <a:off x="0" y="39446"/>
          <a:ext cx="4941945" cy="8248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Convención sobre la eliminación de todas las formas de discriminación contra la mujer (CEDAW por sus siglas en Ingles) </a:t>
          </a:r>
          <a:endParaRPr lang="en-US" sz="1500" kern="1200"/>
        </a:p>
      </dsp:txBody>
      <dsp:txXfrm>
        <a:off x="40266" y="79712"/>
        <a:ext cx="4861413" cy="744318"/>
      </dsp:txXfrm>
    </dsp:sp>
    <dsp:sp modelId="{9345F3DB-4AA9-8040-A955-0C2CED48FEC0}">
      <dsp:nvSpPr>
        <dsp:cNvPr id="0" name=""/>
        <dsp:cNvSpPr/>
      </dsp:nvSpPr>
      <dsp:spPr>
        <a:xfrm>
          <a:off x="0" y="907496"/>
          <a:ext cx="4941945" cy="824850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Convención Interamericana para Prevenir, Sancionar y Erradicar la Violencia Contra la Mujer "Convención Belem Do Para" </a:t>
          </a:r>
          <a:endParaRPr lang="en-US" sz="1500" kern="1200"/>
        </a:p>
      </dsp:txBody>
      <dsp:txXfrm>
        <a:off x="40266" y="947762"/>
        <a:ext cx="4861413" cy="744318"/>
      </dsp:txXfrm>
    </dsp:sp>
    <dsp:sp modelId="{0C91D681-F726-1C4C-9286-85EAD69DC575}">
      <dsp:nvSpPr>
        <dsp:cNvPr id="0" name=""/>
        <dsp:cNvSpPr/>
      </dsp:nvSpPr>
      <dsp:spPr>
        <a:xfrm>
          <a:off x="0" y="1775546"/>
          <a:ext cx="4941945" cy="82485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Ley General para Igualdad entre mujeres y hombres </a:t>
          </a:r>
          <a:endParaRPr lang="en-US" sz="1500" kern="1200"/>
        </a:p>
      </dsp:txBody>
      <dsp:txXfrm>
        <a:off x="40266" y="1815812"/>
        <a:ext cx="4861413" cy="744318"/>
      </dsp:txXfrm>
    </dsp:sp>
    <dsp:sp modelId="{C2BF8926-A9D3-2F49-8C4B-980852E2457B}">
      <dsp:nvSpPr>
        <dsp:cNvPr id="0" name=""/>
        <dsp:cNvSpPr/>
      </dsp:nvSpPr>
      <dsp:spPr>
        <a:xfrm>
          <a:off x="0" y="2643596"/>
          <a:ext cx="4941945" cy="82485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Diez recomendaciones para el uso de lenguaje no sexista </a:t>
          </a:r>
          <a:endParaRPr lang="en-US" sz="1500" kern="1200"/>
        </a:p>
      </dsp:txBody>
      <dsp:txXfrm>
        <a:off x="40266" y="2683862"/>
        <a:ext cx="4861413" cy="744318"/>
      </dsp:txXfrm>
    </dsp:sp>
    <dsp:sp modelId="{8CE48EB6-DBB0-4448-8207-322ED761FC15}">
      <dsp:nvSpPr>
        <dsp:cNvPr id="0" name=""/>
        <dsp:cNvSpPr/>
      </dsp:nvSpPr>
      <dsp:spPr>
        <a:xfrm>
          <a:off x="0" y="3511646"/>
          <a:ext cx="4941945" cy="824850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Lenguaje ciudadano: un manual para quien escribe en la Administración Pública Federal </a:t>
          </a:r>
          <a:endParaRPr lang="en-US" sz="1500" kern="1200"/>
        </a:p>
      </dsp:txBody>
      <dsp:txXfrm>
        <a:off x="40266" y="3551912"/>
        <a:ext cx="4861413" cy="744318"/>
      </dsp:txXfrm>
    </dsp:sp>
    <dsp:sp modelId="{F429F53A-65A6-4649-BE31-7C9732ECA505}">
      <dsp:nvSpPr>
        <dsp:cNvPr id="0" name=""/>
        <dsp:cNvSpPr/>
      </dsp:nvSpPr>
      <dsp:spPr>
        <a:xfrm>
          <a:off x="0" y="4379696"/>
          <a:ext cx="4941945" cy="82485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ABC de Género. Publicado por Instituto Nacional de las Mujeres </a:t>
          </a:r>
          <a:endParaRPr lang="en-US" sz="1500" kern="1200"/>
        </a:p>
      </dsp:txBody>
      <dsp:txXfrm>
        <a:off x="40266" y="4419962"/>
        <a:ext cx="4861413" cy="744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566148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748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408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400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715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504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782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34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5175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737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9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3057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013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204118" TargetMode="External"/><Relationship Id="rId2" Type="http://schemas.openxmlformats.org/officeDocument/2006/relationships/image" Target="../media/image3.jpg!d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c.aulavirtualpucv.cl/pluginfile.php/108841/mod_resource/content/1/estereotipos_de_gnero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spercan-asociacion-asperger-canarias.blogspot.com/2012/01/aspergirls-tea-y-genero-rudy-simone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tra-educacion.blogspot.com/2013/12/catedra-presidencial-sobre-ideologia-d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c.aulavirtualpucv.cl/pluginfile.php/108850/mod_resource/content/1/divisin_sexual_del_trabajo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c.aulavirtualpucv.cl/pluginfile.php/108850/mod_resource/content/1/cuando_hablamos_de_divisin_sexual_del_trabajo_aludimos_a__el_reparto_de_tareas_en_funcin_del_sexo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antosbancarios.com.br/artigo/desigualdade-entre-homens-e-mulheres-aumenta-no-mundo" TargetMode="External"/><Relationship Id="rId2" Type="http://schemas.openxmlformats.org/officeDocument/2006/relationships/image" Target="../media/image9.php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ual.es/como-los-datos-aceleran-el-progreso-hacia-la-igualdad-y-reducen-la-brecha-de-genero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aventanaciudadana.cl/las-mujeres-en-pandemia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outreach.org/articles/gendered-digital-divides-enhancing-inclusivity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uaulapt.blogspot.com/p/plan-de-igualdad-entre-hombres-y-mujeres.html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ineditviable.blogspot.com/2015/05/educacion-para-la-igualdad-de-genero-un.html" TargetMode="Externa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magisterioelrecreo.blogspot.com/2020/05/educacion-inclusiva.html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riminacionsocialntic88.blogspot.com/2017/03/discriminacion-social-la-discriminacion.html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cidh/26224633391/in/album-72157666766429921/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mizitacuaro.com/noticias/politica/necesario-aplicar-los-lineamientos-de-paridad-en-2021-consejera-adriana-favela/167445/" TargetMode="Externa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vimientosdegenero.com/articulos/que-es-elempoderamiento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ldiariofeminista.info/2020/06/18/tareas-domesticas-y-masculinidades-la-contribucion-superadora-de-las-nuevas-masculinidades-alternativas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begocris.wordpress.com/2017/02/16/" TargetMode="Externa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4395" y="2818504"/>
            <a:ext cx="6368527" cy="3596928"/>
          </a:xfrm>
        </p:spPr>
        <p:txBody>
          <a:bodyPr vert="horz" lIns="68580" tIns="34290" rIns="68580" bIns="34290" rtlCol="0" anchor="b">
            <a:noAutofit/>
          </a:bodyPr>
          <a:lstStyle/>
          <a:p>
            <a:r>
              <a:rPr lang="en-US" sz="2800" i="1" dirty="0" err="1">
                <a:latin typeface="+mn-lt"/>
              </a:rPr>
              <a:t>Curso</a:t>
            </a:r>
            <a:r>
              <a:rPr lang="en-US" sz="2800" i="1" dirty="0">
                <a:latin typeface="+mn-lt"/>
              </a:rPr>
              <a:t> de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Alineación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Estandar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de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competencia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es-MX" sz="2400" dirty="0">
                <a:effectLst/>
                <a:latin typeface="+mn-lt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EC0308.</a:t>
            </a:r>
            <a:b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000" dirty="0">
                <a:effectLst/>
                <a:latin typeface="ArialMT"/>
              </a:rPr>
              <a:t>Capacitación presencial a servidoras y servidores públicos en y desde el enfoque de Igualdad entre mujeres y hombres. Nivel básico.</a:t>
            </a:r>
            <a:br>
              <a:rPr lang="es-MX" sz="2000" dirty="0"/>
            </a:br>
            <a:br>
              <a:rPr lang="en-US" sz="2400" b="1" dirty="0"/>
            </a:br>
            <a:endParaRPr lang="en-US" sz="2400" dirty="0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B85E241B-9748-4507-B5C1-68A236436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864" y="1225738"/>
            <a:ext cx="1921053" cy="1937009"/>
          </a:xfrm>
          <a:prstGeom prst="rect">
            <a:avLst/>
          </a:prstGeom>
        </p:spPr>
      </p:pic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CD8D7FC-61C3-4623-BE75-9A22565CC4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58" r="31403"/>
          <a:stretch/>
        </p:blipFill>
        <p:spPr>
          <a:xfrm>
            <a:off x="6400800" y="2248348"/>
            <a:ext cx="2102579" cy="29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s-MX" sz="3300"/>
              <a:t>Revisión de temática para el proceso de evaluación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300" b="1" dirty="0"/>
              <a:t>Elemento 1 de 3 </a:t>
            </a:r>
          </a:p>
          <a:p>
            <a:pPr marL="0" indent="0">
              <a:buNone/>
            </a:pPr>
            <a:r>
              <a:rPr lang="es-MX" sz="1300" b="1" dirty="0"/>
              <a:t>Conocimientos: nivel comprensión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¿Cómo se construyen las identidades de género?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Desigualdad y relaciones de poder entre hombres y mujeres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La transformación de las desigualdades de género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El papel del estado en logro de la igualdad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La elaboración de instrumentos de evaluación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300" dirty="0"/>
              <a:t>Diseño d capacitación presencial 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4FD2E0-6C27-424B-FDDF-A5ECB3277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5530" r="15227" b="-2"/>
          <a:stretch/>
        </p:blipFill>
        <p:spPr>
          <a:xfrm>
            <a:off x="5311896" y="10"/>
            <a:ext cx="383096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4876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350" y="258266"/>
            <a:ext cx="5012772" cy="1333209"/>
          </a:xfrm>
        </p:spPr>
        <p:txBody>
          <a:bodyPr anchor="ctr">
            <a:normAutofit/>
          </a:bodyPr>
          <a:lstStyle/>
          <a:p>
            <a:r>
              <a:rPr lang="es-MX" sz="3500" dirty="0"/>
              <a:t>Construcción de identidades de género.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571350" y="1696178"/>
            <a:ext cx="4733566" cy="454390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s-MX" sz="2000" b="1" dirty="0">
                <a:solidFill>
                  <a:srgbClr val="002060"/>
                </a:solidFill>
              </a:rPr>
              <a:t>Sexo</a:t>
            </a:r>
            <a:r>
              <a:rPr lang="es-MX" sz="2000" dirty="0"/>
              <a:t> se refiere al </a:t>
            </a:r>
            <a:r>
              <a:rPr lang="es-MX" sz="2000" b="1" dirty="0"/>
              <a:t>conjunto</a:t>
            </a:r>
            <a:r>
              <a:rPr lang="es-MX" sz="2000" dirty="0"/>
              <a:t> de características biológicas, anatómico , fisiológicas que se consideran propias de mujeres y hombres. 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b="1" dirty="0">
                <a:solidFill>
                  <a:srgbClr val="002060"/>
                </a:solidFill>
              </a:rPr>
              <a:t>Género. </a:t>
            </a:r>
            <a:r>
              <a:rPr lang="es-MX" sz="2000" b="1" dirty="0"/>
              <a:t>Categoría</a:t>
            </a:r>
            <a:r>
              <a:rPr lang="es-MX" sz="2000" dirty="0"/>
              <a:t> que analiza cómo se representa la feminidad y masculinidad, los desequilibrios de poder entre mujeres y hombres y la división sexual del trabajo </a:t>
            </a: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MX" sz="2000" b="1" dirty="0">
                <a:solidFill>
                  <a:srgbClr val="000000"/>
                </a:solidFill>
              </a:rPr>
              <a:t>Estereotipos de género</a:t>
            </a:r>
            <a:r>
              <a:rPr lang="es-MX" sz="2000" dirty="0"/>
              <a:t>. </a:t>
            </a:r>
            <a:r>
              <a:rPr lang="es-MX" sz="2000" b="1" dirty="0"/>
              <a:t>son creencias </a:t>
            </a:r>
            <a:r>
              <a:rPr lang="es-MX" sz="2000" dirty="0"/>
              <a:t>sobre roles, actividades, rasgos que caracterizan y distinguen a mujeres y hombres, se trasmiten por medio de instituciones que socializan el género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AED51A-126B-4D82-B9C8-B518B8F2C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95510" y="485298"/>
            <a:ext cx="3832105" cy="529003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94F76BD-38BE-9AB2-44B8-9F38DC90D350}"/>
              </a:ext>
            </a:extLst>
          </p:cNvPr>
          <p:cNvSpPr txBox="1"/>
          <p:nvPr/>
        </p:nvSpPr>
        <p:spPr>
          <a:xfrm>
            <a:off x="5095510" y="5029200"/>
            <a:ext cx="38321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>
                <a:hlinkClick r:id="rId3" tooltip="https://fc.aulavirtualpucv.cl/pluginfile.php/108841/mod_resource/content/1/estereotipos_de_gnero.html"/>
              </a:rPr>
              <a:t>Esta foto</a:t>
            </a:r>
            <a:r>
              <a:rPr lang="es-MX" sz="900"/>
              <a:t> de Autor desconocido está bajo licencia </a:t>
            </a:r>
            <a:r>
              <a:rPr lang="es-MX" sz="900">
                <a:hlinkClick r:id="rId4" tooltip="https://creativecommons.org/licenses/by-sa/3.0/"/>
              </a:rPr>
              <a:t>CC BY-SA</a:t>
            </a:r>
            <a:endParaRPr lang="es-MX" sz="900"/>
          </a:p>
        </p:txBody>
      </p:sp>
    </p:spTree>
    <p:extLst>
      <p:ext uri="{BB962C8B-B14F-4D97-AF65-F5344CB8AC3E}">
        <p14:creationId xmlns:p14="http://schemas.microsoft.com/office/powerpoint/2010/main" val="373942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s-MX" sz="3500">
                <a:solidFill>
                  <a:srgbClr val="FFFFFF"/>
                </a:solidFill>
              </a:rPr>
              <a:t>Construcción de identidades de género.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BCCD7FE6-6F78-3597-0792-FA48764021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294083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917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3202" y="640823"/>
            <a:ext cx="2564892" cy="5583148"/>
          </a:xfrm>
        </p:spPr>
        <p:txBody>
          <a:bodyPr anchor="ctr">
            <a:normAutofit/>
          </a:bodyPr>
          <a:lstStyle/>
          <a:p>
            <a:r>
              <a:rPr lang="es-MX" sz="3300" dirty="0"/>
              <a:t>Construcción de identidades en relación con la sexualidad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00400" y="630936"/>
            <a:ext cx="13716" cy="5590381"/>
          </a:xfrm>
          <a:custGeom>
            <a:avLst/>
            <a:gdLst>
              <a:gd name="connsiteX0" fmla="*/ 0 w 13716"/>
              <a:gd name="connsiteY0" fmla="*/ 0 h 5590381"/>
              <a:gd name="connsiteX1" fmla="*/ 13716 w 13716"/>
              <a:gd name="connsiteY1" fmla="*/ 0 h 5590381"/>
              <a:gd name="connsiteX2" fmla="*/ 13716 w 13716"/>
              <a:gd name="connsiteY2" fmla="*/ 754701 h 5590381"/>
              <a:gd name="connsiteX3" fmla="*/ 13716 w 13716"/>
              <a:gd name="connsiteY3" fmla="*/ 1565307 h 5590381"/>
              <a:gd name="connsiteX4" fmla="*/ 13716 w 13716"/>
              <a:gd name="connsiteY4" fmla="*/ 2152297 h 5590381"/>
              <a:gd name="connsiteX5" fmla="*/ 13716 w 13716"/>
              <a:gd name="connsiteY5" fmla="*/ 2906998 h 5590381"/>
              <a:gd name="connsiteX6" fmla="*/ 13716 w 13716"/>
              <a:gd name="connsiteY6" fmla="*/ 3549892 h 5590381"/>
              <a:gd name="connsiteX7" fmla="*/ 13716 w 13716"/>
              <a:gd name="connsiteY7" fmla="*/ 4080978 h 5590381"/>
              <a:gd name="connsiteX8" fmla="*/ 13716 w 13716"/>
              <a:gd name="connsiteY8" fmla="*/ 4835680 h 5590381"/>
              <a:gd name="connsiteX9" fmla="*/ 13716 w 13716"/>
              <a:gd name="connsiteY9" fmla="*/ 5590381 h 5590381"/>
              <a:gd name="connsiteX10" fmla="*/ 0 w 13716"/>
              <a:gd name="connsiteY10" fmla="*/ 5590381 h 5590381"/>
              <a:gd name="connsiteX11" fmla="*/ 0 w 13716"/>
              <a:gd name="connsiteY11" fmla="*/ 4835680 h 5590381"/>
              <a:gd name="connsiteX12" fmla="*/ 0 w 13716"/>
              <a:gd name="connsiteY12" fmla="*/ 4304593 h 5590381"/>
              <a:gd name="connsiteX13" fmla="*/ 0 w 13716"/>
              <a:gd name="connsiteY13" fmla="*/ 3773507 h 5590381"/>
              <a:gd name="connsiteX14" fmla="*/ 0 w 13716"/>
              <a:gd name="connsiteY14" fmla="*/ 3186517 h 5590381"/>
              <a:gd name="connsiteX15" fmla="*/ 0 w 13716"/>
              <a:gd name="connsiteY15" fmla="*/ 2487720 h 5590381"/>
              <a:gd name="connsiteX16" fmla="*/ 0 w 13716"/>
              <a:gd name="connsiteY16" fmla="*/ 1956633 h 5590381"/>
              <a:gd name="connsiteX17" fmla="*/ 0 w 13716"/>
              <a:gd name="connsiteY17" fmla="*/ 1425547 h 5590381"/>
              <a:gd name="connsiteX18" fmla="*/ 0 w 13716"/>
              <a:gd name="connsiteY18" fmla="*/ 614942 h 5590381"/>
              <a:gd name="connsiteX19" fmla="*/ 0 w 13716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716" h="5590381" fill="none" extrusionOk="0">
                <a:moveTo>
                  <a:pt x="0" y="0"/>
                </a:moveTo>
                <a:cubicBezTo>
                  <a:pt x="6519" y="-664"/>
                  <a:pt x="8288" y="665"/>
                  <a:pt x="13716" y="0"/>
                </a:cubicBezTo>
                <a:cubicBezTo>
                  <a:pt x="-9798" y="225076"/>
                  <a:pt x="41703" y="562283"/>
                  <a:pt x="13716" y="754701"/>
                </a:cubicBezTo>
                <a:cubicBezTo>
                  <a:pt x="-14271" y="947119"/>
                  <a:pt x="25509" y="1239251"/>
                  <a:pt x="13716" y="1565307"/>
                </a:cubicBezTo>
                <a:cubicBezTo>
                  <a:pt x="1923" y="1891363"/>
                  <a:pt x="2588" y="1999140"/>
                  <a:pt x="13716" y="2152297"/>
                </a:cubicBezTo>
                <a:cubicBezTo>
                  <a:pt x="24845" y="2305454"/>
                  <a:pt x="24133" y="2598333"/>
                  <a:pt x="13716" y="2906998"/>
                </a:cubicBezTo>
                <a:cubicBezTo>
                  <a:pt x="3299" y="3215663"/>
                  <a:pt x="30691" y="3327412"/>
                  <a:pt x="13716" y="3549892"/>
                </a:cubicBezTo>
                <a:cubicBezTo>
                  <a:pt x="-3259" y="3772372"/>
                  <a:pt x="33989" y="3843836"/>
                  <a:pt x="13716" y="4080978"/>
                </a:cubicBezTo>
                <a:cubicBezTo>
                  <a:pt x="-6557" y="4318120"/>
                  <a:pt x="-8378" y="4511166"/>
                  <a:pt x="13716" y="4835680"/>
                </a:cubicBezTo>
                <a:cubicBezTo>
                  <a:pt x="35810" y="5160194"/>
                  <a:pt x="-17642" y="5401748"/>
                  <a:pt x="13716" y="5590381"/>
                </a:cubicBezTo>
                <a:cubicBezTo>
                  <a:pt x="8599" y="5590092"/>
                  <a:pt x="6708" y="5590668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3716" h="5590381" stroke="0" extrusionOk="0">
                <a:moveTo>
                  <a:pt x="0" y="0"/>
                </a:moveTo>
                <a:cubicBezTo>
                  <a:pt x="4626" y="620"/>
                  <a:pt x="7856" y="-428"/>
                  <a:pt x="13716" y="0"/>
                </a:cubicBezTo>
                <a:cubicBezTo>
                  <a:pt x="36569" y="165299"/>
                  <a:pt x="-959" y="427555"/>
                  <a:pt x="13716" y="698798"/>
                </a:cubicBezTo>
                <a:cubicBezTo>
                  <a:pt x="28391" y="970041"/>
                  <a:pt x="15108" y="1226199"/>
                  <a:pt x="13716" y="1397595"/>
                </a:cubicBezTo>
                <a:cubicBezTo>
                  <a:pt x="12324" y="1568991"/>
                  <a:pt x="34226" y="1794517"/>
                  <a:pt x="13716" y="2152297"/>
                </a:cubicBezTo>
                <a:cubicBezTo>
                  <a:pt x="-6794" y="2510077"/>
                  <a:pt x="36274" y="2594424"/>
                  <a:pt x="13716" y="2739287"/>
                </a:cubicBezTo>
                <a:cubicBezTo>
                  <a:pt x="-8842" y="2884150"/>
                  <a:pt x="22545" y="3129706"/>
                  <a:pt x="13716" y="3493988"/>
                </a:cubicBezTo>
                <a:cubicBezTo>
                  <a:pt x="4887" y="3858270"/>
                  <a:pt x="49629" y="4041447"/>
                  <a:pt x="13716" y="4304593"/>
                </a:cubicBezTo>
                <a:cubicBezTo>
                  <a:pt x="-22197" y="4567740"/>
                  <a:pt x="45055" y="5149125"/>
                  <a:pt x="13716" y="5590381"/>
                </a:cubicBezTo>
                <a:cubicBezTo>
                  <a:pt x="9649" y="5590058"/>
                  <a:pt x="6483" y="5589928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82E7D4-D6BC-9A2B-3740-0AAAEAA52F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634" b="24260"/>
          <a:stretch/>
        </p:blipFill>
        <p:spPr>
          <a:xfrm>
            <a:off x="3490722" y="516532"/>
            <a:ext cx="5170932" cy="2610576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490722" y="3643641"/>
            <a:ext cx="5262878" cy="2583424"/>
          </a:xfrm>
        </p:spPr>
        <p:txBody>
          <a:bodyPr anchor="t">
            <a:noAutofit/>
          </a:bodyPr>
          <a:lstStyle/>
          <a:p>
            <a:r>
              <a:rPr lang="es-MX" sz="2000" b="1" dirty="0"/>
              <a:t>Identidad sexo-genérica. </a:t>
            </a:r>
          </a:p>
          <a:p>
            <a:pPr marL="0" indent="0">
              <a:buNone/>
            </a:pPr>
            <a:r>
              <a:rPr lang="es-MX" sz="2000" dirty="0"/>
              <a:t>Construcción de identidades en relación a  la sexualidad y al proceso único e individual que  permite a la persona construir su personalidad y sentirse parte de la comunidad en que viven, que abarca aspectos biológicos, de identidad y expresión en relación con el género, de orientación sexual de manera de expresar el deseo y prácticas para realizarlo.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7397B19-44CC-485B-08F1-4CEBCA663DC5}"/>
              </a:ext>
            </a:extLst>
          </p:cNvPr>
          <p:cNvSpPr txBox="1"/>
          <p:nvPr/>
        </p:nvSpPr>
        <p:spPr>
          <a:xfrm>
            <a:off x="6175076" y="3436866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aspercan-asociacion-asperger-canarias.blogspot.com/2012/01/aspergirls-tea-y-genero-rudy-simon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6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050" y="1128094"/>
            <a:ext cx="2924681" cy="1415270"/>
          </a:xfrm>
        </p:spPr>
        <p:txBody>
          <a:bodyPr anchor="t">
            <a:normAutofit/>
          </a:bodyPr>
          <a:lstStyle/>
          <a:p>
            <a:r>
              <a:rPr lang="es-MX" sz="2400" dirty="0"/>
              <a:t>La diversidad sexual desde la perspectiva de género (pg) ejemplos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3C086A1-920B-DDFE-9298-990179824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722" r="21972" b="1"/>
          <a:stretch/>
        </p:blipFill>
        <p:spPr>
          <a:xfrm>
            <a:off x="104269" y="10"/>
            <a:ext cx="4746937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5172294" y="2543364"/>
            <a:ext cx="3867438" cy="3599019"/>
          </a:xfrm>
        </p:spPr>
        <p:txBody>
          <a:bodyPr>
            <a:normAutofit/>
          </a:bodyPr>
          <a:lstStyle/>
          <a:p>
            <a:r>
              <a:rPr lang="es-MX" sz="2400" dirty="0"/>
              <a:t>Heterosexualidad</a:t>
            </a:r>
          </a:p>
          <a:p>
            <a:r>
              <a:rPr lang="es-MX" sz="2400" dirty="0"/>
              <a:t>Homosexualidad</a:t>
            </a:r>
          </a:p>
          <a:p>
            <a:r>
              <a:rPr lang="es-MX" sz="2400" dirty="0"/>
              <a:t>Lesbianismo</a:t>
            </a:r>
          </a:p>
          <a:p>
            <a:r>
              <a:rPr lang="es-MX" sz="2400" dirty="0"/>
              <a:t>Transgénero</a:t>
            </a:r>
          </a:p>
          <a:p>
            <a:r>
              <a:rPr lang="es-MX" sz="2400" dirty="0"/>
              <a:t>Transexual </a:t>
            </a:r>
          </a:p>
          <a:p>
            <a:r>
              <a:rPr lang="es-MX" sz="2400" dirty="0"/>
              <a:t>Travesti</a:t>
            </a:r>
            <a:r>
              <a:rPr lang="es-MX" sz="1700" dirty="0"/>
              <a:t> ……..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3B5AA1C-E943-6501-41A5-73C9F3385677}"/>
              </a:ext>
            </a:extLst>
          </p:cNvPr>
          <p:cNvSpPr txBox="1"/>
          <p:nvPr/>
        </p:nvSpPr>
        <p:spPr>
          <a:xfrm>
            <a:off x="3449430" y="6657935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otra-educacion.blogspot.com/2013/12/catedra-presidencial-sobre-ideologia-d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16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050" y="1128094"/>
            <a:ext cx="2575635" cy="1415270"/>
          </a:xfrm>
        </p:spPr>
        <p:txBody>
          <a:bodyPr anchor="t">
            <a:normAutofit/>
          </a:bodyPr>
          <a:lstStyle/>
          <a:p>
            <a:r>
              <a:rPr lang="es-MX" sz="2800"/>
              <a:t>División sexual del trabajo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D7575E-88D2-B771-681D-46A7E554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82342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CD0220-9843-DC07-099E-C4420255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3315" y="1535633"/>
            <a:ext cx="4666421" cy="338890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5682342" y="2543364"/>
            <a:ext cx="3280174" cy="3599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700" dirty="0"/>
              <a:t>Refiere a la forma de organización impuesta a partir del criterio de la pertenencia a</a:t>
            </a:r>
            <a:br>
              <a:rPr lang="es-MX" sz="1700" dirty="0"/>
            </a:br>
            <a:r>
              <a:rPr lang="es-MX" sz="1700" dirty="0"/>
              <a:t>uno u otro sexo y al tipo de rol de las mujeres y los hombres en las familias y en el</a:t>
            </a:r>
            <a:br>
              <a:rPr lang="es-MX" sz="1700" dirty="0"/>
            </a:br>
            <a:r>
              <a:rPr lang="es-MX" sz="1700" dirty="0"/>
              <a:t>mercado laboral. </a:t>
            </a:r>
            <a:br>
              <a:rPr lang="es-MX" sz="1700" dirty="0"/>
            </a:br>
            <a:endParaRPr lang="es-MX" sz="17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85233F-9E79-C1A3-48B9-45357E482675}"/>
              </a:ext>
            </a:extLst>
          </p:cNvPr>
          <p:cNvSpPr txBox="1"/>
          <p:nvPr/>
        </p:nvSpPr>
        <p:spPr>
          <a:xfrm>
            <a:off x="2785444" y="4724483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fc.aulavirtualpucv.cl/pluginfile.php/108850/mod_resource/content/1/divisin_sexual_del_trabaj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42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s-MX" sz="3500">
                <a:solidFill>
                  <a:srgbClr val="FFFFFF"/>
                </a:solidFill>
              </a:rPr>
              <a:t>DIVISION SEXUAL DEL TRABAJO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436295" y="649480"/>
            <a:ext cx="226897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s-MX" sz="1700" kern="1200"/>
          </a:p>
          <a:p>
            <a:pPr marL="0" indent="0">
              <a:buNone/>
            </a:pPr>
            <a:r>
              <a:rPr lang="es-MX" sz="1700" kern="1200"/>
              <a:t>Categoría analítica que capta la inserción diferenciada de mujeres y hombres en cuanto a responsabilidades y obligaciones productivas y reproductivas en el reparto</a:t>
            </a:r>
            <a:r>
              <a:rPr lang="es-MX" sz="1700" b="1" kern="1200"/>
              <a:t>. </a:t>
            </a:r>
          </a:p>
          <a:p>
            <a:pPr marL="0" indent="0">
              <a:buNone/>
            </a:pPr>
            <a:r>
              <a:rPr lang="es-MX" sz="1700" b="1" kern="1200"/>
              <a:t>TAREAS</a:t>
            </a:r>
          </a:p>
          <a:p>
            <a:pPr marL="0" indent="0">
              <a:buNone/>
            </a:pPr>
            <a:r>
              <a:rPr lang="es-MX" sz="1700" b="1" kern="1200"/>
              <a:t>ROLES </a:t>
            </a:r>
          </a:p>
          <a:p>
            <a:pPr marL="0" indent="0">
              <a:buNone/>
            </a:pPr>
            <a:r>
              <a:rPr lang="es-MX" sz="1700" b="1" kern="1200"/>
              <a:t>RESPONSABILIDADES </a:t>
            </a:r>
            <a:endParaRPr lang="es-MX" sz="170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7464228-F947-362C-ACBC-69A9A1BA6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82125" y="349009"/>
            <a:ext cx="2929251" cy="51229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15C637A-B958-5313-9155-FB6B352CA0CE}"/>
              </a:ext>
            </a:extLst>
          </p:cNvPr>
          <p:cNvSpPr txBox="1"/>
          <p:nvPr/>
        </p:nvSpPr>
        <p:spPr>
          <a:xfrm>
            <a:off x="6742827" y="5300273"/>
            <a:ext cx="2051130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 dirty="0">
                <a:solidFill>
                  <a:srgbClr val="FFFFFF"/>
                </a:solidFill>
                <a:hlinkClick r:id="rId3" tooltip="https://fc.aulavirtualpucv.cl/pluginfile.php/108850/mod_resource/content/1/cuando_hablamos_de_divisin_sexual_del_trabajo_aludimos_a__el_reparto_de_tareas_en_funcin_del_sex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 dirty="0">
                <a:solidFill>
                  <a:srgbClr val="FFFFFF"/>
                </a:solidFill>
              </a:rPr>
              <a:t> de Autor desconocido está bajo licencia </a:t>
            </a:r>
            <a:r>
              <a:rPr lang="es-MX" sz="700" dirty="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MX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3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27" y="-1"/>
            <a:ext cx="9143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774" y="670559"/>
            <a:ext cx="3512491" cy="2148841"/>
          </a:xfrm>
        </p:spPr>
        <p:txBody>
          <a:bodyPr anchor="t">
            <a:normAutofit/>
          </a:bodyPr>
          <a:lstStyle/>
          <a:p>
            <a:r>
              <a:rPr lang="es-MX" dirty="0"/>
              <a:t>DIVISION SEXUAL DEL TRABAJO.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04BE9B1-50B6-1B81-8E89-45A77CC681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889" r="9620" b="-2"/>
          <a:stretch/>
        </p:blipFill>
        <p:spPr>
          <a:xfrm>
            <a:off x="230345" y="2233649"/>
            <a:ext cx="4683682" cy="4624352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5097753" y="670559"/>
            <a:ext cx="3416836" cy="544507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MX" sz="1700"/>
              <a:t>Categorías que articuladas con el género  que profundizan las </a:t>
            </a:r>
            <a:r>
              <a:rPr lang="es-MX" sz="1700" b="1"/>
              <a:t>desigualdades.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1700"/>
              <a:t>Clase social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1700"/>
              <a:t>Orientación sexual,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MX" sz="1700"/>
              <a:t>edad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4ABF77-065D-0C09-2B1E-ECEBF8A57FAE}"/>
              </a:ext>
            </a:extLst>
          </p:cNvPr>
          <p:cNvSpPr txBox="1"/>
          <p:nvPr/>
        </p:nvSpPr>
        <p:spPr>
          <a:xfrm>
            <a:off x="6908663" y="6657945"/>
            <a:ext cx="2273049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santosbancarios.com.br/artigo/desigualdade-entre-homens-e-mulheres-aumenta-no-mun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4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0" name="Rectangle 11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2072" cy="1938076"/>
          </a:xfrm>
        </p:spPr>
        <p:txBody>
          <a:bodyPr>
            <a:normAutofit/>
          </a:bodyPr>
          <a:lstStyle/>
          <a:p>
            <a:r>
              <a:rPr lang="es-MX" dirty="0"/>
              <a:t>DIVISION SEXUAL DEL TRABAJO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174504" y="2482589"/>
            <a:ext cx="3950766" cy="3694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700" b="1" i="1" dirty="0">
                <a:solidFill>
                  <a:srgbClr val="C00000"/>
                </a:solidFill>
              </a:rPr>
              <a:t>Importancia de incorporar la perspectiva de género en el quehacer institucional.</a:t>
            </a:r>
          </a:p>
          <a:p>
            <a:pPr>
              <a:buFont typeface="Wingdings" charset="2"/>
              <a:buChar char="ü"/>
            </a:pPr>
            <a:r>
              <a:rPr lang="es-MX" sz="1700" dirty="0"/>
              <a:t>Desnaturaliza las explicaciones sobre diferencias sociales entre mujeres y hombres basadas en aspectos biológicos.</a:t>
            </a:r>
          </a:p>
          <a:p>
            <a:pPr>
              <a:buFont typeface="Wingdings" charset="2"/>
              <a:buChar char="ü"/>
            </a:pPr>
            <a:r>
              <a:rPr lang="es-ES" sz="1700" dirty="0"/>
              <a:t>I</a:t>
            </a:r>
            <a:r>
              <a:rPr lang="es-MX" sz="1700" dirty="0"/>
              <a:t>dentifica alternativas para modificar la desigualdad de género y promueve la igualdad entre hombres y mujeres.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13A537-6764-93CF-8C6F-DD4699EED0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44" r="3" b="3"/>
          <a:stretch/>
        </p:blipFill>
        <p:spPr>
          <a:xfrm>
            <a:off x="3678237" y="-1"/>
            <a:ext cx="5465763" cy="6310059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99A9A4-269C-B1F2-FEEA-6D2AF8710EAB}"/>
              </a:ext>
            </a:extLst>
          </p:cNvPr>
          <p:cNvSpPr txBox="1"/>
          <p:nvPr/>
        </p:nvSpPr>
        <p:spPr>
          <a:xfrm>
            <a:off x="6796884" y="6657945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www.cde.ual.es/como-los-datos-aceleran-el-progreso-hacia-la-igualdad-y-reducen-la-brecha-de-gener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47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D6B8DC2-7477-D967-73E7-4EC6EDED33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162" r="-2" b="6989"/>
          <a:stretch/>
        </p:blipFill>
        <p:spPr>
          <a:xfrm>
            <a:off x="3662268" y="10"/>
            <a:ext cx="5481732" cy="608551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s-MX" sz="2600"/>
              <a:t>Desigualdad y relaciones de poder entre hombres y    mujeres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36041" y="2512611"/>
            <a:ext cx="4229457" cy="3664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400" dirty="0"/>
              <a:t>Desigualdad  de género  es una distancia o asimetría social entre mujeres y hombres. </a:t>
            </a:r>
          </a:p>
          <a:p>
            <a:pPr marL="0" indent="0">
              <a:buNone/>
            </a:pPr>
            <a:r>
              <a:rPr lang="es-MX" sz="1400" dirty="0"/>
              <a:t>Se relaciona con factores económicos , sociales, políticos y culturales se evidencia por medio de las brechas de género. </a:t>
            </a:r>
          </a:p>
          <a:p>
            <a:pPr marL="0" indent="0">
              <a:buNone/>
            </a:pPr>
            <a:r>
              <a:rPr lang="es-MX" sz="1400" dirty="0"/>
              <a:t>Relaciones de poder.  Es una característica inherente de las relaciones sociales que tienen lugar en la sociedad. Se dan en la escuela, hogar… </a:t>
            </a:r>
          </a:p>
          <a:p>
            <a:pPr marL="0" indent="0">
              <a:buNone/>
            </a:pPr>
            <a:endParaRPr lang="es-MX" sz="1400" dirty="0"/>
          </a:p>
          <a:p>
            <a:pPr marL="0" indent="0">
              <a:buNone/>
            </a:pPr>
            <a:r>
              <a:rPr lang="es-MX" sz="1400" dirty="0"/>
              <a:t>Ejemplo distribución de las tareas domésticas en la pareja.</a:t>
            </a:r>
          </a:p>
          <a:p>
            <a:pPr marL="0" indent="0">
              <a:buNone/>
            </a:pPr>
            <a:r>
              <a:rPr lang="es-MX" sz="1400" dirty="0"/>
              <a:t>Se manifiesta </a:t>
            </a:r>
            <a:r>
              <a:rPr lang="es-MX" sz="1400" b="1" dirty="0"/>
              <a:t>en las brechas </a:t>
            </a:r>
            <a:r>
              <a:rPr lang="es-MX" sz="1400" dirty="0"/>
              <a:t>entre mujeres y hombres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D363D0D-41D6-FCFC-A61E-20AD05D38D00}"/>
              </a:ext>
            </a:extLst>
          </p:cNvPr>
          <p:cNvSpPr txBox="1"/>
          <p:nvPr/>
        </p:nvSpPr>
        <p:spPr>
          <a:xfrm>
            <a:off x="4430654" y="6870700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laventanaciudadana.cl/las-mujeres-en-pandemi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03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upa resalta un rendimiento económico decreciente">
            <a:extLst>
              <a:ext uri="{FF2B5EF4-FFF2-40B4-BE49-F238E27FC236}">
                <a16:creationId xmlns:a16="http://schemas.microsoft.com/office/drawing/2014/main" id="{911CA96C-6390-D8A0-4062-9A7356DD6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720" b="-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8320" y="1161288"/>
            <a:ext cx="2578608" cy="1124712"/>
          </a:xfrm>
        </p:spPr>
        <p:txBody>
          <a:bodyPr anchor="b">
            <a:normAutofit/>
          </a:bodyPr>
          <a:lstStyle/>
          <a:p>
            <a:r>
              <a:rPr lang="es-MX" sz="2400" dirty="0"/>
              <a:t>Indicadores de brechas de género.</a:t>
            </a:r>
            <a:br>
              <a:rPr lang="es-MX" sz="2400" dirty="0"/>
            </a:br>
            <a:r>
              <a:rPr lang="es-MX" sz="2400" dirty="0"/>
              <a:t>Ejemplo: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278320" y="2718054"/>
            <a:ext cx="3325940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MX" sz="1500" dirty="0"/>
              <a:t> La Encuesta Nacional de Ocupación y Empleo 2011, </a:t>
            </a:r>
          </a:p>
          <a:p>
            <a:pPr marL="0" indent="0">
              <a:buNone/>
            </a:pPr>
            <a:r>
              <a:rPr lang="es-MX" sz="1500" dirty="0"/>
              <a:t>al segundo trimestre de dicho año, </a:t>
            </a:r>
          </a:p>
          <a:p>
            <a:pPr marL="0" indent="0">
              <a:buNone/>
            </a:pPr>
            <a:r>
              <a:rPr lang="es-MX" sz="1500" dirty="0"/>
              <a:t>la tasa de analfabetismo de la población de 60 años y más, corresponde</a:t>
            </a:r>
            <a:br>
              <a:rPr lang="es-MX" sz="1500" dirty="0"/>
            </a:br>
            <a:r>
              <a:rPr lang="es-MX" sz="1500" dirty="0"/>
              <a:t>a un 16.7 % de hombres y a un 24.8 % de mujeres.</a:t>
            </a:r>
          </a:p>
          <a:p>
            <a:pPr marL="0" indent="0">
              <a:buNone/>
            </a:pPr>
            <a:endParaRPr lang="es-MX" sz="1500" dirty="0"/>
          </a:p>
          <a:p>
            <a:pPr marL="0" indent="0">
              <a:buNone/>
            </a:pPr>
            <a:r>
              <a:rPr lang="es-MX" sz="1500" b="1" dirty="0"/>
              <a:t>¿Dónde se encuentra la brecha?</a:t>
            </a:r>
            <a:br>
              <a:rPr lang="es-MX" sz="1500" b="1" dirty="0"/>
            </a:br>
            <a:endParaRPr lang="es-MX" sz="1500" b="1" dirty="0"/>
          </a:p>
        </p:txBody>
      </p:sp>
    </p:spTree>
    <p:extLst>
      <p:ext uri="{BB962C8B-B14F-4D97-AF65-F5344CB8AC3E}">
        <p14:creationId xmlns:p14="http://schemas.microsoft.com/office/powerpoint/2010/main" val="4146119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b="1" dirty="0">
                <a:solidFill>
                  <a:srgbClr val="C00000"/>
                </a:solidFill>
              </a:rPr>
              <a:t>IGUALDAD</a:t>
            </a:r>
            <a:r>
              <a:rPr lang="es-MX" sz="4400" dirty="0"/>
              <a:t> </a:t>
            </a:r>
            <a:br>
              <a:rPr lang="es-MX" sz="4400" dirty="0"/>
            </a:b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s-MX" dirty="0"/>
            </a:br>
            <a:endParaRPr lang="es-MX" dirty="0">
              <a:solidFill>
                <a:schemeClr val="accent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85216" y="2690336"/>
            <a:ext cx="4335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Implica la eliminación de toda forma de discriminación en cualquiera de los ámbitos de la vida que se genere por</a:t>
            </a:r>
          </a:p>
          <a:p>
            <a:r>
              <a:rPr lang="es-MX" sz="2400" dirty="0"/>
              <a:t> pertenecer a cualquier sexo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93E4F4C-4140-34D0-C087-B54E006CC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27841" y="365126"/>
            <a:ext cx="4411456" cy="581183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77B9E47-1353-FDD0-FC02-688A626ED3E3}"/>
              </a:ext>
            </a:extLst>
          </p:cNvPr>
          <p:cNvSpPr txBox="1"/>
          <p:nvPr/>
        </p:nvSpPr>
        <p:spPr>
          <a:xfrm>
            <a:off x="914400" y="6324600"/>
            <a:ext cx="7315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>
                <a:hlinkClick r:id="rId3" tooltip="https://researchoutreach.org/articles/gendered-digital-divides-enhancing-inclusivity/"/>
              </a:rPr>
              <a:t>Esta foto</a:t>
            </a:r>
            <a:r>
              <a:rPr lang="es-MX" sz="900"/>
              <a:t> de Autor desconocido está bajo licencia </a:t>
            </a:r>
            <a:r>
              <a:rPr lang="es-MX" sz="900">
                <a:hlinkClick r:id="rId4" tooltip="https://creativecommons.org/licenses/by-nc-nd/3.0/"/>
              </a:rPr>
              <a:t>CC BY-NC-ND</a:t>
            </a:r>
            <a:endParaRPr lang="es-MX" sz="900"/>
          </a:p>
        </p:txBody>
      </p:sp>
    </p:spTree>
    <p:extLst>
      <p:ext uri="{BB962C8B-B14F-4D97-AF65-F5344CB8AC3E}">
        <p14:creationId xmlns:p14="http://schemas.microsoft.com/office/powerpoint/2010/main" val="372836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45810"/>
            <a:ext cx="3840421" cy="1325563"/>
          </a:xfrm>
        </p:spPr>
        <p:txBody>
          <a:bodyPr>
            <a:normAutofit/>
          </a:bodyPr>
          <a:lstStyle/>
          <a:p>
            <a:r>
              <a:rPr lang="es-MX" dirty="0">
                <a:latin typeface="Abadi MT Condensed Light" panose="020B0306030101010103" pitchFamily="34" charset="77"/>
              </a:rPr>
              <a:t>Es un principio de igualdad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628650" y="1825625"/>
            <a:ext cx="3819146" cy="4351338"/>
          </a:xfrm>
        </p:spPr>
        <p:txBody>
          <a:bodyPr>
            <a:normAutofit lnSpcReduction="10000"/>
          </a:bodyPr>
          <a:lstStyle/>
          <a:p>
            <a:r>
              <a:rPr lang="es-MX" dirty="0">
                <a:latin typeface="Annai MN" pitchFamily="2" charset="77"/>
                <a:ea typeface="Annai MN" pitchFamily="2" charset="77"/>
                <a:cs typeface="Annai MN" pitchFamily="2" charset="77"/>
              </a:rPr>
              <a:t>Que los estados implementen acciones específicas y concretas  para eliminar la discriminación. </a:t>
            </a:r>
          </a:p>
          <a:p>
            <a:endParaRPr lang="es-MX" dirty="0"/>
          </a:p>
          <a:p>
            <a:r>
              <a:rPr lang="es-MX" dirty="0">
                <a:latin typeface="Abadi MT Condensed Light" panose="020B0306030101010103" pitchFamily="34" charset="77"/>
              </a:rPr>
              <a:t>Las políticas públicas han de dirigirse a  tratar a los hombres  y mujeres atendiendo a sus diferencias. 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489A86E-F2D6-4E3C-0F5E-47C3D50FA5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976" r="27120" b="-1"/>
          <a:stretch/>
        </p:blipFill>
        <p:spPr>
          <a:xfrm>
            <a:off x="5925944" y="2727729"/>
            <a:ext cx="3218056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38" name="Arc 3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32C6B5B-E5C9-E058-AD91-DE5FB014F4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9374" r="2" b="2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FA63944-A3DE-98AD-9AD6-184BC3F007D2}"/>
              </a:ext>
            </a:extLst>
          </p:cNvPr>
          <p:cNvSpPr txBox="1"/>
          <p:nvPr/>
        </p:nvSpPr>
        <p:spPr>
          <a:xfrm>
            <a:off x="6796884" y="687070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5" tooltip="https://ineditviable.blogspot.com/2015/05/educacion-para-la-igualdad-de-genero-u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MX" sz="700">
              <a:solidFill>
                <a:srgbClr val="FFFFFF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00605FD-BDF6-A721-F633-99DFBCD220AA}"/>
              </a:ext>
            </a:extLst>
          </p:cNvPr>
          <p:cNvSpPr txBox="1"/>
          <p:nvPr/>
        </p:nvSpPr>
        <p:spPr>
          <a:xfrm>
            <a:off x="4297606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tuaulapt.blogspot.com/p/plan-de-igualdad-entre-hombres-y-mujere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67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758" y="3752849"/>
            <a:ext cx="2807227" cy="2452687"/>
          </a:xfrm>
        </p:spPr>
        <p:txBody>
          <a:bodyPr anchor="ctr">
            <a:normAutofit/>
          </a:bodyPr>
          <a:lstStyle/>
          <a:p>
            <a:r>
              <a:rPr lang="es-ES" sz="2900" i="1" dirty="0">
                <a:latin typeface="Abadi MT Condensed Light" panose="020B0306030101010103" pitchFamily="34" charset="77"/>
              </a:rPr>
              <a:t>T</a:t>
            </a:r>
            <a:r>
              <a:rPr lang="es-MX" sz="2900" i="1" dirty="0">
                <a:latin typeface="Abadi MT Condensed Light" panose="020B0306030101010103" pitchFamily="34" charset="77"/>
              </a:rPr>
              <a:t>ransformación de desigualdades de género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94AB269-8866-0C46-4E60-406C2F3A3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8713" b="3992"/>
          <a:stretch/>
        </p:blipFill>
        <p:spPr>
          <a:xfrm>
            <a:off x="0" y="-62819"/>
            <a:ext cx="9144000" cy="3710611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167986" y="3752850"/>
            <a:ext cx="5861714" cy="2452687"/>
          </a:xfrm>
        </p:spPr>
        <p:txBody>
          <a:bodyPr anchor="ctr">
            <a:normAutofit/>
          </a:bodyPr>
          <a:lstStyle/>
          <a:p>
            <a:pPr marL="0" indent="0" fontAlgn="t">
              <a:spcBef>
                <a:spcPts val="0"/>
              </a:spcBef>
              <a:buNone/>
            </a:pPr>
            <a:endParaRPr lang="es-MX" sz="1600" dirty="0"/>
          </a:p>
          <a:p>
            <a:pPr marL="0" indent="0">
              <a:buNone/>
            </a:pPr>
            <a:r>
              <a:rPr lang="es-MX" sz="1600" b="1" dirty="0">
                <a:latin typeface="Annai MN" pitchFamily="2" charset="77"/>
                <a:ea typeface="Annai MN" pitchFamily="2" charset="77"/>
                <a:cs typeface="Annai MN" pitchFamily="2" charset="77"/>
              </a:rPr>
              <a:t>EQUIDAD </a:t>
            </a:r>
            <a:r>
              <a:rPr lang="es-MX" sz="1600" dirty="0">
                <a:latin typeface="Annai MN" pitchFamily="2" charset="77"/>
                <a:ea typeface="Annai MN" pitchFamily="2" charset="77"/>
                <a:cs typeface="Annai MN" pitchFamily="2" charset="77"/>
              </a:rPr>
              <a:t>ES UN PRINCIPIO DE JUSTICIA RELACIONADO  CON LA  IGUALDAD SUSTANTIVA Y EL RECONOCIMIENTO DE LAS DIFERENCIAS SOCIALES.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AFE57-54DF-2970-F4E6-BF62B9795391}"/>
              </a:ext>
            </a:extLst>
          </p:cNvPr>
          <p:cNvSpPr txBox="1"/>
          <p:nvPr/>
        </p:nvSpPr>
        <p:spPr>
          <a:xfrm>
            <a:off x="6676653" y="6628617"/>
            <a:ext cx="2467347" cy="20005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revistamagisterioelrecreo.blogspot.com/2020/05/educacion-inclusiv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17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s-MX" sz="2900" i="1">
                <a:latin typeface="Abadi MT Condensed Light" panose="020B0306030101010103" pitchFamily="34" charset="77"/>
              </a:rPr>
              <a:t>Desigualdad y relaciones de poder entre hombres y    mujeres.</a:t>
            </a:r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0" y="2872899"/>
            <a:ext cx="4572000" cy="3785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800" dirty="0">
                <a:latin typeface="Annai MN" pitchFamily="2" charset="77"/>
                <a:ea typeface="Annai MN" pitchFamily="2" charset="77"/>
                <a:cs typeface="Annai MN" pitchFamily="2" charset="77"/>
              </a:rPr>
              <a:t>Discriminación</a:t>
            </a:r>
          </a:p>
          <a:p>
            <a:pPr marL="0" indent="0">
              <a:buNone/>
            </a:pPr>
            <a:r>
              <a:rPr lang="es-MX" sz="1800" dirty="0"/>
              <a:t> </a:t>
            </a:r>
            <a:r>
              <a:rPr lang="es-MX" sz="2000" dirty="0">
                <a:latin typeface="Annai MN" pitchFamily="2" charset="77"/>
                <a:ea typeface="Annai MN" pitchFamily="2" charset="77"/>
                <a:cs typeface="Annai MN" pitchFamily="2" charset="77"/>
              </a:rPr>
              <a:t>“Es toda distinción, exclusión o restricción basada en el origen étnico nacional, sexo, edad, discapacidad, condición social o económica…... A efecto de impedir o anular el reconocimiento o el ejercicio de derechos y la igualdad Art. 4º. De la Ley Federal para prevenir y Eliminar la Discriminación.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131EB22-C519-026D-7CCE-C608724FA2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255" r="9518"/>
          <a:stretch/>
        </p:blipFill>
        <p:spPr>
          <a:xfrm>
            <a:off x="5010912" y="10"/>
            <a:ext cx="413194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B40B5CE-A7C1-4448-4E6B-43B81921C0CB}"/>
              </a:ext>
            </a:extLst>
          </p:cNvPr>
          <p:cNvSpPr txBox="1"/>
          <p:nvPr/>
        </p:nvSpPr>
        <p:spPr>
          <a:xfrm>
            <a:off x="6929932" y="6657945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discriminacionsocialntic88.blogspot.com/2017/03/discriminacion-social-la-discriminacio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19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s-MX" sz="2800"/>
              <a:t>Desigualdad y relaciones de poder entre hombres y    mujeres</a:t>
            </a:r>
          </a:p>
        </p:txBody>
      </p:sp>
      <p:pic>
        <p:nvPicPr>
          <p:cNvPr id="13" name="Picture 4" descr="Piezas metálicas de tres en raya">
            <a:extLst>
              <a:ext uri="{FF2B5EF4-FFF2-40B4-BE49-F238E27FC236}">
                <a16:creationId xmlns:a16="http://schemas.microsoft.com/office/drawing/2014/main" id="{6013BA74-3BE8-A3AC-13E4-4AB00AEA02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07" r="35643"/>
          <a:stretch/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401417" y="2551176"/>
            <a:ext cx="4083287" cy="3591207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s-MX" sz="1700" b="1" dirty="0"/>
            </a:br>
            <a:r>
              <a:rPr lang="es-MX" sz="1700" b="1" dirty="0"/>
              <a:t> Discriminación indirecta</a:t>
            </a:r>
            <a:r>
              <a:rPr lang="es-MX" sz="1700" dirty="0"/>
              <a:t>. </a:t>
            </a:r>
          </a:p>
          <a:p>
            <a:pPr marL="0" indent="0">
              <a:buNone/>
            </a:pPr>
            <a:r>
              <a:rPr lang="es-MX" sz="1700" dirty="0"/>
              <a:t> Consiste en la imposición u observancia de normas, reglas, que en primera instancia parecen inofensivas en esta materia pero que en la práctica no lo son ni mucho menos, y aún más, disponen de consecuencias nefastas y negativas afectando los derechos de aquellas personas que alcanzan  </a:t>
            </a:r>
            <a:br>
              <a:rPr lang="es-MX" sz="1700" dirty="0"/>
            </a:br>
            <a:br>
              <a:rPr lang="es-MX" sz="1700" dirty="0"/>
            </a:br>
            <a:endParaRPr lang="es-MX" sz="1700" dirty="0"/>
          </a:p>
        </p:txBody>
      </p:sp>
    </p:spTree>
    <p:extLst>
      <p:ext uri="{BB962C8B-B14F-4D97-AF65-F5344CB8AC3E}">
        <p14:creationId xmlns:p14="http://schemas.microsoft.com/office/powerpoint/2010/main" val="3113366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s-MX" sz="3500">
                <a:solidFill>
                  <a:srgbClr val="FFFFFF"/>
                </a:solidFill>
              </a:rPr>
              <a:t>Desigualdad y relaciones de poder entre hombres y    mujeres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AFBA9427-58DE-C95F-7F29-AF2B2F471D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822431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4899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F9AF80-405C-3548-3CEF-7B59F40B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s-MX" sz="2800">
                <a:solidFill>
                  <a:srgbClr val="FFFFFF"/>
                </a:solidFill>
              </a:rPr>
              <a:t>No es un caso de discriminación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304AFF-F68A-B53C-F5FB-4D3D34042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s-MX" sz="2600" dirty="0"/>
              <a:t>El personal del departamento de</a:t>
            </a:r>
          </a:p>
          <a:p>
            <a:r>
              <a:rPr lang="es-MX" sz="2600" dirty="0"/>
              <a:t>compras piensa que Lucia, su jefa es lesbiana porque tiene más de 40 años y aún no se ha casado ni se le</a:t>
            </a:r>
          </a:p>
          <a:p>
            <a:r>
              <a:rPr lang="es-MX" sz="2600" dirty="0"/>
              <a:t>conoce pareja alguna. </a:t>
            </a:r>
          </a:p>
          <a:p>
            <a:r>
              <a:rPr lang="es-MX" sz="2600" dirty="0"/>
              <a:t>Lucia por su parte, siente un</a:t>
            </a:r>
          </a:p>
          <a:p>
            <a:r>
              <a:rPr lang="es-MX" sz="2600" dirty="0"/>
              <a:t>clima de hostilidad y piensa que por ello, no es invitada a las reuniones y fiestas que el personal más joven de la oficina organiza a la salida del trabajo.</a:t>
            </a:r>
          </a:p>
          <a:p>
            <a:endParaRPr lang="es-MX" sz="2600" dirty="0"/>
          </a:p>
        </p:txBody>
      </p:sp>
    </p:spTree>
    <p:extLst>
      <p:ext uri="{BB962C8B-B14F-4D97-AF65-F5344CB8AC3E}">
        <p14:creationId xmlns:p14="http://schemas.microsoft.com/office/powerpoint/2010/main" val="3267177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46" y="554152"/>
            <a:ext cx="4306641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497CF0-C703-B2A8-A6EC-3B186E8A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04" y="1289765"/>
            <a:ext cx="2738325" cy="4270963"/>
          </a:xfrm>
        </p:spPr>
        <p:txBody>
          <a:bodyPr anchor="ctr">
            <a:normAutofit/>
          </a:bodyPr>
          <a:lstStyle/>
          <a:p>
            <a:pPr algn="ctr"/>
            <a:r>
              <a:rPr lang="es-MX" sz="3400" dirty="0">
                <a:solidFill>
                  <a:srgbClr val="FFFFFF"/>
                </a:solidFill>
              </a:rPr>
              <a:t>Discriminación indirecta</a:t>
            </a:r>
            <a:br>
              <a:rPr lang="es-MX" sz="3400" dirty="0">
                <a:solidFill>
                  <a:srgbClr val="FFFFFF"/>
                </a:solidFill>
              </a:rPr>
            </a:br>
            <a:r>
              <a:rPr lang="es-MX" sz="3400" dirty="0">
                <a:solidFill>
                  <a:srgbClr val="FFFFFF"/>
                </a:solidFill>
              </a:rPr>
              <a:t>ejemplo 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619" y="374394"/>
            <a:ext cx="128637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581" y="1084507"/>
            <a:ext cx="118159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EB157E-8B8E-4416-2244-010408EF3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2924" y="518400"/>
            <a:ext cx="3578706" cy="5837949"/>
          </a:xfrm>
        </p:spPr>
        <p:txBody>
          <a:bodyPr anchor="ctr">
            <a:normAutofit/>
          </a:bodyPr>
          <a:lstStyle/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 En una empresa de productos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plásticos que se identifica con valores incluyentes, la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persona encargada de recursos humanos da prioridad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a la contratación de personas con excelente apariencia personal, mujeres casadas y con hijos e hijas en edad escolar argumentando que ellas son: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más ordenadas, estables, y 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que la política de ventas de la empresa se basa en valores de competencia y</a:t>
            </a:r>
          </a:p>
          <a:p>
            <a:r>
              <a:rPr lang="es-MX" sz="1700" dirty="0">
                <a:solidFill>
                  <a:schemeClr val="tx1">
                    <a:alpha val="80000"/>
                  </a:schemeClr>
                </a:solidFill>
              </a:rPr>
              <a:t>elegancia que deben estar acordes a la imagen que proyecte el personal.</a:t>
            </a:r>
          </a:p>
          <a:p>
            <a:endParaRPr lang="es-MX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7410" y="5751820"/>
            <a:ext cx="84319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739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5072" y="386930"/>
            <a:ext cx="7338931" cy="1188950"/>
          </a:xfrm>
        </p:spPr>
        <p:txBody>
          <a:bodyPr anchor="b">
            <a:normAutofit fontScale="90000"/>
          </a:bodyPr>
          <a:lstStyle/>
          <a:p>
            <a:r>
              <a:rPr lang="es-MX" sz="4700" b="1" dirty="0"/>
              <a:t>Acciones afirmativas  </a:t>
            </a:r>
            <a:r>
              <a:rPr lang="es-MX" sz="4700" dirty="0"/>
              <a:t>¿qué son?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r>
              <a:rPr lang="es-MX" sz="2100">
                <a:latin typeface="Annai MN" pitchFamily="2" charset="77"/>
                <a:ea typeface="Annai MN" pitchFamily="2" charset="77"/>
                <a:cs typeface="Annai MN" pitchFamily="2" charset="77"/>
              </a:rPr>
              <a:t>Son una herramienta para combatir las desigualdades. </a:t>
            </a:r>
          </a:p>
          <a:p>
            <a:r>
              <a:rPr lang="es-MX" sz="2100">
                <a:latin typeface="Annai MN" pitchFamily="2" charset="77"/>
                <a:ea typeface="Annai MN" pitchFamily="2" charset="77"/>
                <a:cs typeface="Annai MN" pitchFamily="2" charset="77"/>
              </a:rPr>
              <a:t>Son medidas de carácter temporal que cesan cuando se hayan alcanzado los objetivos  de igualdad de oportunidades y trato</a:t>
            </a:r>
          </a:p>
          <a:p>
            <a:endParaRPr lang="es-MX" sz="2100">
              <a:latin typeface="Annai MN" pitchFamily="2" charset="77"/>
              <a:ea typeface="Annai MN" pitchFamily="2" charset="77"/>
              <a:cs typeface="Annai MN" pitchFamily="2" charset="77"/>
            </a:endParaRPr>
          </a:p>
          <a:p>
            <a:pPr marL="0" indent="0">
              <a:buNone/>
            </a:pPr>
            <a:r>
              <a:rPr lang="es-MX" sz="2100">
                <a:latin typeface="Annai MN" pitchFamily="2" charset="77"/>
                <a:ea typeface="Annai MN" pitchFamily="2" charset="77"/>
                <a:cs typeface="Annai MN" pitchFamily="2" charset="77"/>
              </a:rPr>
              <a:t> </a:t>
            </a:r>
          </a:p>
          <a:p>
            <a:r>
              <a:rPr lang="es-MX" sz="2100" b="1">
                <a:latin typeface="Annai MN" pitchFamily="2" charset="77"/>
                <a:ea typeface="Annai MN" pitchFamily="2" charset="77"/>
                <a:cs typeface="Annai MN" pitchFamily="2" charset="77"/>
              </a:rPr>
              <a:t> se les conoce como acciones de discriminación positiva</a:t>
            </a:r>
          </a:p>
        </p:txBody>
      </p:sp>
    </p:spTree>
    <p:extLst>
      <p:ext uri="{BB962C8B-B14F-4D97-AF65-F5344CB8AC3E}">
        <p14:creationId xmlns:p14="http://schemas.microsoft.com/office/powerpoint/2010/main" val="3670786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2170" y="856180"/>
            <a:ext cx="3959556" cy="1128068"/>
          </a:xfrm>
        </p:spPr>
        <p:txBody>
          <a:bodyPr anchor="ctr">
            <a:normAutofit/>
          </a:bodyPr>
          <a:lstStyle/>
          <a:p>
            <a:r>
              <a:rPr lang="es-MX" sz="3500"/>
              <a:t>Acciones afirmativas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266396" cy="673460"/>
            <a:chOff x="0" y="823811"/>
            <a:chExt cx="355196" cy="67346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813" y="2123821"/>
            <a:ext cx="373130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43039" y="2330505"/>
            <a:ext cx="46942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400" b="1" dirty="0"/>
              <a:t>Paridad </a:t>
            </a:r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r>
              <a:rPr lang="es-MX" sz="2400" dirty="0"/>
              <a:t>Estrategia política que tiene por objetivo garantizar una participación equilibrada entre mujeres y hombres  particularmente en toma de decisiones. 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265" y="357447"/>
            <a:ext cx="3634116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613FB1-0D5C-EFB7-B00F-BCB6BF6B2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2568" b="-1"/>
          <a:stretch/>
        </p:blipFill>
        <p:spPr>
          <a:xfrm>
            <a:off x="5312567" y="581892"/>
            <a:ext cx="3298075" cy="251875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7265" y="3505479"/>
            <a:ext cx="3634116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7A3177E-4A44-C488-2BA2-7DA2636985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4655" r="25229" b="2"/>
          <a:stretch/>
        </p:blipFill>
        <p:spPr>
          <a:xfrm>
            <a:off x="5312567" y="3707894"/>
            <a:ext cx="3296677" cy="25187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7308908-F5D8-779C-BE8B-1938A6D5A5ED}"/>
              </a:ext>
            </a:extLst>
          </p:cNvPr>
          <p:cNvSpPr txBox="1"/>
          <p:nvPr/>
        </p:nvSpPr>
        <p:spPr>
          <a:xfrm>
            <a:off x="6396574" y="2900593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www.flickr.com/photos/cidh/26224633391/in/album-72157666766429921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MX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16C7B47-88E6-3094-BDAD-0A6B52EA0211}"/>
              </a:ext>
            </a:extLst>
          </p:cNvPr>
          <p:cNvSpPr txBox="1"/>
          <p:nvPr/>
        </p:nvSpPr>
        <p:spPr>
          <a:xfrm>
            <a:off x="6141902" y="602659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5" tooltip="https://www.mizitacuaro.com/noticias/politica/necesario-aplicar-los-lineamientos-de-paridad-en-2021-consejera-adriana-favela/167445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7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572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798" y="525982"/>
            <a:ext cx="3212237" cy="1200361"/>
          </a:xfrm>
        </p:spPr>
        <p:txBody>
          <a:bodyPr anchor="b">
            <a:normAutofit/>
          </a:bodyPr>
          <a:lstStyle/>
          <a:p>
            <a:r>
              <a:rPr lang="es-ES" sz="2600"/>
              <a:t>Proceso de E</a:t>
            </a:r>
            <a:r>
              <a:rPr lang="es-MX" sz="2600"/>
              <a:t>mpoderamiento de las mujeres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83798" y="2031101"/>
            <a:ext cx="3807497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r>
              <a:rPr lang="es-ES" sz="2000" dirty="0"/>
              <a:t>Aquellas mujeres que transitan de un estado de desigualdad hacia un estadio de conciencia y autonomía que se manifiesta en el ejercicio de sus derechos.  </a:t>
            </a:r>
            <a:endParaRPr lang="es-MX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2594" y="354959"/>
            <a:ext cx="4638730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37CA82-39EB-4811-BF3F-A92228E34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0803" y="354959"/>
            <a:ext cx="4221014" cy="50681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F562D96-A0C5-E1AA-EACA-7AEA0268986E}"/>
              </a:ext>
            </a:extLst>
          </p:cNvPr>
          <p:cNvSpPr txBox="1"/>
          <p:nvPr/>
        </p:nvSpPr>
        <p:spPr>
          <a:xfrm>
            <a:off x="6497749" y="5223017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www.movimientosdegenero.com/articulos/que-es-elempoderamient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19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EB3D90-86DB-F4AC-3CF6-B62634E3E2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3" r="5490" b="-1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75AAB4-A4E0-6464-13BA-B9E7A91A37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36796" b="18094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s-ES" sz="3000"/>
              <a:t>Nuevas M</a:t>
            </a:r>
            <a:r>
              <a:rPr lang="es-MX" sz="3000"/>
              <a:t>asculinidades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-146304" y="2648384"/>
            <a:ext cx="4304448" cy="3664351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s-ES" sz="2000" dirty="0"/>
              <a:t>R</a:t>
            </a:r>
            <a:r>
              <a:rPr lang="es-MX" sz="2000" dirty="0"/>
              <a:t>esponsabilidad de la realización de tareas domèsticas y del cuidado de su salud</a:t>
            </a:r>
          </a:p>
          <a:p>
            <a:pPr>
              <a:buFont typeface="Wingdings" charset="2"/>
              <a:buChar char="ü"/>
            </a:pPr>
            <a:r>
              <a:rPr lang="es-MX" sz="2000" dirty="0"/>
              <a:t>responsabilidad del cuidado de personas en el hogar </a:t>
            </a:r>
          </a:p>
          <a:p>
            <a:pPr>
              <a:buFont typeface="Wingdings" charset="2"/>
              <a:buChar char="ü"/>
            </a:pPr>
            <a:r>
              <a:rPr lang="es-ES" sz="2000" dirty="0"/>
              <a:t>p</a:t>
            </a:r>
            <a:r>
              <a:rPr lang="es-MX" sz="2000" dirty="0"/>
              <a:t>romueven el respeto a la diversidad sexual y se oponen a expresiones sexistas y homofónicas</a:t>
            </a:r>
            <a:r>
              <a:rPr lang="es-MX" sz="1700" dirty="0"/>
              <a:t>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DFFC68E-4A21-C9AB-B57F-B96C27427FE5}"/>
              </a:ext>
            </a:extLst>
          </p:cNvPr>
          <p:cNvSpPr txBox="1"/>
          <p:nvPr/>
        </p:nvSpPr>
        <p:spPr>
          <a:xfrm>
            <a:off x="6657422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5" tooltip="https://begocris.wordpress.com/2017/02/16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MX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01B926-5D85-3782-049D-EFF66122B566}"/>
              </a:ext>
            </a:extLst>
          </p:cNvPr>
          <p:cNvSpPr txBox="1"/>
          <p:nvPr/>
        </p:nvSpPr>
        <p:spPr>
          <a:xfrm>
            <a:off x="4158144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MX" sz="700">
                <a:solidFill>
                  <a:srgbClr val="FFFFFF"/>
                </a:solidFill>
                <a:hlinkClick r:id="rId3" tooltip="https://eldiariofeminista.info/2020/06/18/tareas-domesticas-y-masculinidades-la-contribucion-superadora-de-las-nuevas-masculinidades-alternativ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MX" sz="700">
                <a:solidFill>
                  <a:srgbClr val="FFFFFF"/>
                </a:solidFill>
              </a:rPr>
              <a:t> de Autor desconocido está bajo licencia </a:t>
            </a:r>
            <a:r>
              <a:rPr lang="es-MX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MX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2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s-MX" sz="3200">
                <a:solidFill>
                  <a:srgbClr val="FFFFFF"/>
                </a:solidFill>
              </a:rPr>
              <a:t>El papel del Estado en el logro de igualdad</a:t>
            </a:r>
            <a:br>
              <a:rPr lang="es-MX" sz="3200">
                <a:solidFill>
                  <a:srgbClr val="FFFFFF"/>
                </a:solidFill>
              </a:rPr>
            </a:br>
            <a:endParaRPr lang="es-MX" sz="3200">
              <a:solidFill>
                <a:srgbClr val="FFFFFF"/>
              </a:solidFill>
            </a:endParaRP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7BAF916B-8C1F-B1ED-DEBE-0EB5BC73A8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353022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3791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A91839-507E-9ED6-7A8B-0502097801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br>
              <a:rPr lang="es-MX" sz="3400" dirty="0"/>
            </a:br>
            <a:endParaRPr lang="es-MX" sz="3400" dirty="0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5B0712A0-3319-8DA2-4F96-620F508E84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06352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4D87268F-E81C-633F-A3C2-30A68F64DCE3}"/>
              </a:ext>
            </a:extLst>
          </p:cNvPr>
          <p:cNvSpPr/>
          <p:nvPr/>
        </p:nvSpPr>
        <p:spPr>
          <a:xfrm>
            <a:off x="725647" y="574900"/>
            <a:ext cx="7692705" cy="9060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i="1" dirty="0"/>
              <a:t>El papel del Estado en el logro de igualdad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233131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075"/>
          </a:xfrm>
        </p:spPr>
        <p:txBody>
          <a:bodyPr>
            <a:normAutofit fontScale="90000"/>
          </a:bodyPr>
          <a:lstStyle/>
          <a:p>
            <a:br>
              <a:rPr lang="es-MX" dirty="0"/>
            </a:br>
            <a:endParaRPr lang="es-MX" dirty="0"/>
          </a:p>
        </p:txBody>
      </p:sp>
      <p:graphicFrame>
        <p:nvGraphicFramePr>
          <p:cNvPr id="6" name="Marcador de texto 2">
            <a:extLst>
              <a:ext uri="{FF2B5EF4-FFF2-40B4-BE49-F238E27FC236}">
                <a16:creationId xmlns:a16="http://schemas.microsoft.com/office/drawing/2014/main" id="{71793088-A1DA-84B5-0EFB-458E50BCA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76380"/>
              </p:ext>
            </p:extLst>
          </p:nvPr>
        </p:nvGraphicFramePr>
        <p:xfrm>
          <a:off x="457200" y="871648"/>
          <a:ext cx="8229600" cy="5254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A647F85D-0BEA-E227-64DA-5020277E42C6}"/>
              </a:ext>
            </a:extLst>
          </p:cNvPr>
          <p:cNvSpPr/>
          <p:nvPr/>
        </p:nvSpPr>
        <p:spPr>
          <a:xfrm>
            <a:off x="616590" y="120138"/>
            <a:ext cx="7692705" cy="9060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i="1" dirty="0"/>
              <a:t>El papel del Estado en el logro de igualdad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233131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s-MX" sz="4000"/>
              <a:t>El papel del Estado en el logro de igualdad</a:t>
            </a:r>
            <a:br>
              <a:rPr lang="es-MX" sz="4000"/>
            </a:br>
            <a:endParaRPr lang="es-MX" sz="4000"/>
          </a:p>
        </p:txBody>
      </p:sp>
      <p:pic>
        <p:nvPicPr>
          <p:cNvPr id="12" name="Picture 4" descr="Jaque mate en una partida de ajedrez">
            <a:extLst>
              <a:ext uri="{FF2B5EF4-FFF2-40B4-BE49-F238E27FC236}">
                <a16:creationId xmlns:a16="http://schemas.microsoft.com/office/drawing/2014/main" id="{F966C439-FBF8-3DD4-EDB3-6E8D0A2BCA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53" r="31966" b="2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600"/>
              <a:t>CEDAW POR SU SIGLAS EN INGLÉS</a:t>
            </a:r>
          </a:p>
          <a:p>
            <a:pPr marL="0" indent="0">
              <a:buNone/>
            </a:pPr>
            <a:r>
              <a:rPr lang="es-MX" sz="1600"/>
              <a:t>SE RIGE POR TRES PRINCIPIOS BASICOS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1600"/>
              <a:t>NO </a:t>
            </a:r>
            <a:r>
              <a:rPr lang="es-MX" sz="1600" b="1"/>
              <a:t>DISCRIMINACIÓN</a:t>
            </a:r>
            <a:r>
              <a:rPr lang="es-MX" sz="1600"/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1600"/>
              <a:t>IGUALDAD SUSTANTIVA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1600"/>
              <a:t>RESPONSABILIDAD DEL ESTADO</a:t>
            </a:r>
          </a:p>
          <a:p>
            <a:r>
              <a:rPr lang="es-MX" sz="1600"/>
              <a:t>DESCRIBE LA NATURALEZA DE LAS OBLIGACIONES DEL ESTADO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600"/>
              <a:t>INTEGRA PARA SU SEGUIMIENTO A 23 EXPERTAS EN EL TEMA </a:t>
            </a:r>
          </a:p>
          <a:p>
            <a:pPr marL="0" indent="0">
              <a:buNone/>
            </a:pPr>
            <a:r>
              <a:rPr lang="es-MX" sz="1600"/>
              <a:t>LA DEFINICIÓN DE IGUALDAD EXIGE LA ELIMINACIÓN DE LA DISCRIMINACIÓN. </a:t>
            </a:r>
          </a:p>
        </p:txBody>
      </p:sp>
    </p:spTree>
    <p:extLst>
      <p:ext uri="{BB962C8B-B14F-4D97-AF65-F5344CB8AC3E}">
        <p14:creationId xmlns:p14="http://schemas.microsoft.com/office/powerpoint/2010/main" val="1654346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s-MX" sz="3100"/>
              <a:t>El papel del Estado en el logro de igualdad</a:t>
            </a:r>
            <a:br>
              <a:rPr lang="es-MX" sz="3100"/>
            </a:br>
            <a:endParaRPr lang="es-MX" sz="3100"/>
          </a:p>
        </p:txBody>
      </p:sp>
      <p:pic>
        <p:nvPicPr>
          <p:cNvPr id="5" name="Picture 4" descr="Figuras talladas de seres humanos coloridas">
            <a:extLst>
              <a:ext uri="{FF2B5EF4-FFF2-40B4-BE49-F238E27FC236}">
                <a16:creationId xmlns:a16="http://schemas.microsoft.com/office/drawing/2014/main" id="{3ADD7A28-E290-BD34-680B-EE282E585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27" b="5019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br>
              <a:rPr lang="es-MX" sz="1400" dirty="0"/>
            </a:br>
            <a:r>
              <a:rPr lang="es-MX" sz="1400" b="1" dirty="0"/>
              <a:t>Ley General deIgualdad entre Mujeres y Hombres </a:t>
            </a:r>
          </a:p>
          <a:p>
            <a:pPr marL="0" indent="0">
              <a:buNone/>
            </a:pPr>
            <a:r>
              <a:rPr lang="es-MX" sz="1400" b="1" dirty="0"/>
              <a:t>POLITICA  NACIONAL </a:t>
            </a:r>
          </a:p>
          <a:p>
            <a:pPr marL="0" indent="0">
              <a:buNone/>
            </a:pPr>
            <a:r>
              <a:rPr lang="es-MX" sz="1400" dirty="0"/>
              <a:t>Establece para el funcionamiento   sus siguientes instrumentos: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/>
              <a:t>SISTEMA NACIONAL PARA LA IGUALDAD ENTRE MUJERES Y HOMBRES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/>
              <a:t>PROGRAMA NACIONAL PARA LA IGUALDAD ENTRE MUJERES Y HOMBRES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400" dirty="0"/>
              <a:t>OBSERVANCIA EN MATERIA DE IGUALDAD ENTRE MUJERES Y HOMBRES. </a:t>
            </a:r>
          </a:p>
        </p:txBody>
      </p:sp>
    </p:spTree>
    <p:extLst>
      <p:ext uri="{BB962C8B-B14F-4D97-AF65-F5344CB8AC3E}">
        <p14:creationId xmlns:p14="http://schemas.microsoft.com/office/powerpoint/2010/main" val="575974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mplio grupo de paracaidistas en el aire">
            <a:extLst>
              <a:ext uri="{FF2B5EF4-FFF2-40B4-BE49-F238E27FC236}">
                <a16:creationId xmlns:a16="http://schemas.microsoft.com/office/drawing/2014/main" id="{E001483E-8AD3-A266-729A-4B2CAE019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11" r="29743"/>
          <a:stretch/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s-MX" sz="3500"/>
              <a:t>El papel del Estado en el logro de igualdad</a:t>
            </a:r>
            <a:br>
              <a:rPr lang="es-MX" sz="3500"/>
            </a:br>
            <a:endParaRPr lang="es-MX" sz="3500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586487" y="2285999"/>
            <a:ext cx="3935505" cy="3954079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br>
              <a:rPr lang="es-MX" sz="1700" dirty="0"/>
            </a:br>
            <a:r>
              <a:rPr lang="es-MX" sz="1700" b="1" dirty="0"/>
              <a:t>El objeto de la ley General de igualdad entre mujeres y hombres es: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sz="1700" dirty="0"/>
              <a:t>Es regular y garantizar la igualdad de oportunidades y de trato entre mujeres y hombres, proponer los lineamientos y mecanismos institucionales que orienten a la nación hacia el cumplimiento de la igualdad sustantiva en los ámbitos público y privado.</a:t>
            </a:r>
          </a:p>
        </p:txBody>
      </p:sp>
    </p:spTree>
    <p:extLst>
      <p:ext uri="{BB962C8B-B14F-4D97-AF65-F5344CB8AC3E}">
        <p14:creationId xmlns:p14="http://schemas.microsoft.com/office/powerpoint/2010/main" val="4176272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00580"/>
            <a:ext cx="7372350" cy="1089529"/>
          </a:xfrm>
        </p:spPr>
        <p:txBody>
          <a:bodyPr>
            <a:normAutofit/>
          </a:bodyPr>
          <a:lstStyle/>
          <a:p>
            <a:r>
              <a:rPr lang="es-MX" sz="3100">
                <a:solidFill>
                  <a:srgbClr val="FFFFFF"/>
                </a:solidFill>
              </a:rPr>
              <a:t>El papel del Estado en el logro de igualdad</a:t>
            </a:r>
            <a:br>
              <a:rPr lang="es-MX" sz="3100">
                <a:solidFill>
                  <a:srgbClr val="FFFFFF"/>
                </a:solidFill>
              </a:rPr>
            </a:br>
            <a:endParaRPr lang="es-MX" sz="3100">
              <a:solidFill>
                <a:srgbClr val="FFFFFF"/>
              </a:solidFill>
            </a:endParaRP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7911" y="591829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46996" y="821124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256" y="1336268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C3746568-6272-14DB-093C-0B7535A93C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179931"/>
              </p:ext>
            </p:extLst>
          </p:nvPr>
        </p:nvGraphicFramePr>
        <p:xfrm>
          <a:off x="628650" y="2211233"/>
          <a:ext cx="78867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2257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1F1D5-2BD0-91DF-EF59-563CA1A7C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8DE01-1A67-63A4-5A20-3A1B6DCDC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0580"/>
            <a:ext cx="7372350" cy="1089529"/>
          </a:xfrm>
        </p:spPr>
        <p:txBody>
          <a:bodyPr>
            <a:normAutofit/>
          </a:bodyPr>
          <a:lstStyle/>
          <a:p>
            <a:r>
              <a:rPr lang="es-MX" sz="3100" b="1" dirty="0">
                <a:solidFill>
                  <a:srgbClr val="FFFFFF"/>
                </a:solidFill>
              </a:rPr>
              <a:t>El papel del Estado en el logro de</a:t>
            </a:r>
            <a:endParaRPr lang="es-MX" sz="3100" dirty="0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F8D7018E-5CAE-3F74-EF4C-2A14B04839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2211233"/>
          <a:ext cx="78867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5494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00580"/>
            <a:ext cx="7372350" cy="1089529"/>
          </a:xfrm>
        </p:spPr>
        <p:txBody>
          <a:bodyPr>
            <a:normAutofit/>
          </a:bodyPr>
          <a:lstStyle/>
          <a:p>
            <a:r>
              <a:rPr lang="es-MX" sz="3100">
                <a:solidFill>
                  <a:srgbClr val="FFFFFF"/>
                </a:solidFill>
              </a:rPr>
              <a:t>El papel del Estado en el logro de igualdad</a:t>
            </a:r>
            <a:br>
              <a:rPr lang="es-MX" sz="3100">
                <a:solidFill>
                  <a:srgbClr val="FFFFFF"/>
                </a:solidFill>
              </a:rPr>
            </a:br>
            <a:endParaRPr lang="es-MX" sz="3100">
              <a:solidFill>
                <a:srgbClr val="FFFFFF"/>
              </a:solidFill>
            </a:endParaRP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7911" y="591829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46996" y="821124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256" y="1336268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8B169FC0-2596-1CB4-F54B-6CB479EE4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426146"/>
              </p:ext>
            </p:extLst>
          </p:nvPr>
        </p:nvGraphicFramePr>
        <p:xfrm>
          <a:off x="628650" y="2211233"/>
          <a:ext cx="78867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6933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s-MX" sz="3600" dirty="0"/>
              <a:t>Procedimientos  para la evaluación del curso.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C230B5D0-A7CC-7564-69F8-69A1016B32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98832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6193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926" y="1371600"/>
            <a:ext cx="3396984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s-ES" sz="3400"/>
              <a:t>E</a:t>
            </a:r>
            <a:r>
              <a:rPr lang="es-MX" sz="3400"/>
              <a:t>laboración de instrumentos de evaluación 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AB1E097B-0909-44E7-3525-4DA971255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540227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88303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s-MX" sz="4300"/>
              <a:t>Diseño de capacitación presencial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s-MX" sz="1900" dirty="0"/>
              <a:t>Niveles de conocimiento de acuerdo a  la taxonomía de Bloom </a:t>
            </a:r>
          </a:p>
          <a:p>
            <a:r>
              <a:rPr lang="es-MX" sz="1900" dirty="0"/>
              <a:t>Son seis </a:t>
            </a:r>
          </a:p>
          <a:p>
            <a:r>
              <a:rPr lang="es-MX" sz="1900" dirty="0"/>
              <a:t>Van de lo sencillo a lo complejo</a:t>
            </a:r>
          </a:p>
          <a:p>
            <a:pPr marL="0" indent="0">
              <a:buNone/>
            </a:pPr>
            <a:endParaRPr lang="es-MX" sz="1900" dirty="0"/>
          </a:p>
        </p:txBody>
      </p:sp>
      <p:pic>
        <p:nvPicPr>
          <p:cNvPr id="5" name="Picture 4" descr="Bombilla en fondo amarillo con rayos de luz y cable pintados">
            <a:extLst>
              <a:ext uri="{FF2B5EF4-FFF2-40B4-BE49-F238E27FC236}">
                <a16:creationId xmlns:a16="http://schemas.microsoft.com/office/drawing/2014/main" id="{020A1520-123C-DD26-49FC-5E43165795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97" r="4739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16703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afas encima de un libro">
            <a:extLst>
              <a:ext uri="{FF2B5EF4-FFF2-40B4-BE49-F238E27FC236}">
                <a16:creationId xmlns:a16="http://schemas.microsoft.com/office/drawing/2014/main" id="{1FB085AC-356D-9B61-4F56-4DA02B5022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35" r="43067" b="-1"/>
          <a:stretch/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s-MX" sz="3500"/>
              <a:t>Diseño de capacitación presencial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586487" y="2743200"/>
            <a:ext cx="3935505" cy="34968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700" b="1" i="1"/>
              <a:t>P</a:t>
            </a:r>
            <a:r>
              <a:rPr lang="es-MX" sz="1700" b="1" i="1"/>
              <a:t>rincipios de la teoria constructivista para elaborar objetivos. </a:t>
            </a:r>
          </a:p>
          <a:p>
            <a:pPr>
              <a:buFont typeface="Wingdings" charset="2"/>
              <a:buChar char="Ø"/>
            </a:pPr>
            <a:r>
              <a:rPr lang="es-MX" sz="1700"/>
              <a:t>Especificar con base en los temas el alcance y tipo de contenidos, competencias que las personas deberan demostrar al concluir el proceso de capacitación </a:t>
            </a:r>
          </a:p>
          <a:p>
            <a:pPr>
              <a:buFont typeface="Wingdings" charset="2"/>
              <a:buChar char="Ø"/>
            </a:pPr>
            <a:r>
              <a:rPr lang="es-ES" sz="1700"/>
              <a:t>i</a:t>
            </a:r>
            <a:r>
              <a:rPr lang="es-MX" sz="1700"/>
              <a:t>ndicar el nivel de aprendizaje</a:t>
            </a:r>
          </a:p>
          <a:p>
            <a:pPr>
              <a:buFont typeface="Wingdings" charset="2"/>
              <a:buChar char="Ø"/>
            </a:pPr>
            <a:r>
              <a:rPr lang="es-ES" sz="1700"/>
              <a:t>e</a:t>
            </a:r>
            <a:r>
              <a:rPr lang="es-MX" sz="1700"/>
              <a:t>specificar quién o quiénes alcanzarán en el aprendizaje al concluir el proceso de capacitación </a:t>
            </a:r>
          </a:p>
        </p:txBody>
      </p:sp>
    </p:spTree>
    <p:extLst>
      <p:ext uri="{BB962C8B-B14F-4D97-AF65-F5344CB8AC3E}">
        <p14:creationId xmlns:p14="http://schemas.microsoft.com/office/powerpoint/2010/main" val="97755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s-ES" sz="2700">
                <a:solidFill>
                  <a:srgbClr val="FFFFFF"/>
                </a:solidFill>
              </a:rPr>
              <a:t>F</a:t>
            </a:r>
            <a:r>
              <a:rPr lang="es-MX" sz="2700">
                <a:solidFill>
                  <a:srgbClr val="FFFFFF"/>
                </a:solidFill>
              </a:rPr>
              <a:t>undamentos de la teoria constructivista 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0CB2A250-72FD-3060-98E7-70BD6A1EF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45886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276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s-ES" sz="3500">
                <a:solidFill>
                  <a:srgbClr val="FFFFFF"/>
                </a:solidFill>
              </a:rPr>
              <a:t>V</a:t>
            </a:r>
            <a:r>
              <a:rPr lang="es-MX" sz="3500">
                <a:solidFill>
                  <a:srgbClr val="FFFFFF"/>
                </a:solidFill>
              </a:rPr>
              <a:t>entajas de la teoria constructivista 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CBB856C8-8A67-1BD2-D0C3-3ED26F5FA7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54453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0094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s-MX" sz="3400">
                <a:solidFill>
                  <a:schemeClr val="bg1"/>
                </a:solidFill>
              </a:rPr>
              <a:t>Diseño de capacitación presencial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C30040C5-1FD8-0636-E5FC-C429F20ABB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013196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33010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0578" y="1257300"/>
            <a:ext cx="3988849" cy="1381125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000000"/>
                </a:solidFill>
              </a:rPr>
              <a:t>Caso 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Graphic 6" descr="Preguntas">
            <a:extLst>
              <a:ext uri="{FF2B5EF4-FFF2-40B4-BE49-F238E27FC236}">
                <a16:creationId xmlns:a16="http://schemas.microsoft.com/office/drawing/2014/main" id="{592D263F-A82B-325E-EC22-EC24A5C3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490" y="2079067"/>
            <a:ext cx="3026740" cy="3026740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570579" y="2947260"/>
            <a:ext cx="4003614" cy="29271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500">
                <a:solidFill>
                  <a:srgbClr val="000000"/>
                </a:solidFill>
              </a:rPr>
              <a:t>En la capacitación 2 participantes discuten por tener opiniones diferentes respecto del tema </a:t>
            </a:r>
          </a:p>
          <a:p>
            <a:pPr marL="0" indent="0">
              <a:buNone/>
            </a:pPr>
            <a:r>
              <a:rPr lang="es-MX" sz="1500" b="1">
                <a:solidFill>
                  <a:srgbClr val="000000"/>
                </a:solidFill>
              </a:rPr>
              <a:t>                                     Se descalifican, se insultan</a:t>
            </a:r>
            <a:r>
              <a:rPr lang="es-MX" sz="150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es-MX" sz="1500">
                <a:solidFill>
                  <a:srgbClr val="000000"/>
                </a:solidFill>
              </a:rPr>
              <a:t>¿Qué hacer???</a:t>
            </a:r>
          </a:p>
          <a:p>
            <a:pPr>
              <a:buFont typeface="Wingdings" charset="2"/>
              <a:buChar char="²"/>
            </a:pPr>
            <a:r>
              <a:rPr lang="es-MX" sz="1500">
                <a:solidFill>
                  <a:srgbClr val="000000"/>
                </a:solidFill>
              </a:rPr>
              <a:t>Retomas el encuadre </a:t>
            </a:r>
          </a:p>
          <a:p>
            <a:pPr>
              <a:buFont typeface="Wingdings" charset="2"/>
              <a:buChar char="²"/>
            </a:pPr>
            <a:r>
              <a:rPr lang="es-MX" sz="1500">
                <a:solidFill>
                  <a:srgbClr val="000000"/>
                </a:solidFill>
              </a:rPr>
              <a:t>Invitas a escuchas los diferentes puntos de vista</a:t>
            </a:r>
          </a:p>
          <a:p>
            <a:pPr>
              <a:buFont typeface="Wingdings" charset="2"/>
              <a:buChar char="²"/>
            </a:pPr>
            <a:r>
              <a:rPr lang="es-MX" sz="1500">
                <a:solidFill>
                  <a:srgbClr val="000000"/>
                </a:solidFill>
              </a:rPr>
              <a:t>Preguntas al gpo que opina</a:t>
            </a:r>
          </a:p>
          <a:p>
            <a:pPr>
              <a:buFont typeface="Wingdings" charset="2"/>
              <a:buChar char="²"/>
            </a:pPr>
            <a:r>
              <a:rPr lang="es-MX" sz="1500">
                <a:solidFill>
                  <a:srgbClr val="000000"/>
                </a:solidFill>
              </a:rPr>
              <a:t>Aclarar y explicar conceptos que ayuden a consensar. </a:t>
            </a:r>
          </a:p>
        </p:txBody>
      </p:sp>
    </p:spTree>
    <p:extLst>
      <p:ext uri="{BB962C8B-B14F-4D97-AF65-F5344CB8AC3E}">
        <p14:creationId xmlns:p14="http://schemas.microsoft.com/office/powerpoint/2010/main" val="3704234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01417" y="1138036"/>
            <a:ext cx="4083287" cy="1402470"/>
          </a:xfrm>
        </p:spPr>
        <p:txBody>
          <a:bodyPr anchor="t">
            <a:normAutofit/>
          </a:bodyPr>
          <a:lstStyle/>
          <a:p>
            <a:r>
              <a:rPr lang="es-MX" sz="2800"/>
              <a:t>Caso 2 </a:t>
            </a:r>
          </a:p>
        </p:txBody>
      </p:sp>
      <p:pic>
        <p:nvPicPr>
          <p:cNvPr id="7" name="Picture 4" descr="Trayecto en solitario">
            <a:extLst>
              <a:ext uri="{FF2B5EF4-FFF2-40B4-BE49-F238E27FC236}">
                <a16:creationId xmlns:a16="http://schemas.microsoft.com/office/drawing/2014/main" id="{DAA28E90-8B56-E72F-BA01-292F4FAF62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91" r="24459"/>
          <a:stretch/>
        </p:blipFill>
        <p:spPr>
          <a:xfrm>
            <a:off x="20" y="10"/>
            <a:ext cx="3863363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871146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idx="1"/>
          </p:nvPr>
        </p:nvSpPr>
        <p:spPr>
          <a:xfrm>
            <a:off x="4401417" y="2551176"/>
            <a:ext cx="4083287" cy="35912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1700" b="1" i="1"/>
              <a:t>Una de las participantes rompe en llanto </a:t>
            </a:r>
          </a:p>
          <a:p>
            <a:pPr marL="0" indent="0">
              <a:buNone/>
            </a:pPr>
            <a:r>
              <a:rPr lang="es-MX" sz="1700"/>
              <a:t>¿Qué hacer?</a:t>
            </a:r>
          </a:p>
          <a:p>
            <a:pPr>
              <a:buFont typeface="Wingdings" charset="2"/>
              <a:buChar char="²"/>
            </a:pPr>
            <a:r>
              <a:rPr lang="es-MX" sz="1700"/>
              <a:t>Estableces contacto con la persona que llora </a:t>
            </a:r>
          </a:p>
          <a:p>
            <a:pPr>
              <a:buFont typeface="Wingdings" charset="2"/>
              <a:buChar char="²"/>
            </a:pPr>
            <a:r>
              <a:rPr lang="es-MX" sz="1700"/>
              <a:t>Reconoces la emoción </a:t>
            </a:r>
          </a:p>
          <a:p>
            <a:pPr>
              <a:buFont typeface="Wingdings" charset="2"/>
              <a:buChar char="²"/>
            </a:pPr>
            <a:r>
              <a:rPr lang="es-MX" sz="1700"/>
              <a:t>Retomas la experiencia de la persona que llora en el contexto del aprendizaje. </a:t>
            </a:r>
          </a:p>
        </p:txBody>
      </p:sp>
    </p:spTree>
    <p:extLst>
      <p:ext uri="{BB962C8B-B14F-4D97-AF65-F5344CB8AC3E}">
        <p14:creationId xmlns:p14="http://schemas.microsoft.com/office/powerpoint/2010/main" val="801741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43" y="709375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084243" y="1789005"/>
            <a:ext cx="5413238" cy="324475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17E28-7E24-EB4F-66A6-706D5371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5" y="675564"/>
            <a:ext cx="2707375" cy="5204085"/>
          </a:xfrm>
        </p:spPr>
        <p:txBody>
          <a:bodyPr>
            <a:normAutofit/>
          </a:bodyPr>
          <a:lstStyle/>
          <a:p>
            <a:r>
              <a:rPr lang="es-MX" sz="3400" b="1">
                <a:effectLst/>
                <a:latin typeface="Arial" panose="020B0604020202020204" pitchFamily="34" charset="0"/>
              </a:rPr>
              <a:t>Referencias de Información </a:t>
            </a:r>
            <a:br>
              <a:rPr lang="es-MX" sz="3400"/>
            </a:br>
            <a:endParaRPr lang="es-MX" sz="3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24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6741700-4CD8-E1B9-74D6-9823B6C09A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977998"/>
              </p:ext>
            </p:extLst>
          </p:nvPr>
        </p:nvGraphicFramePr>
        <p:xfrm>
          <a:off x="3582547" y="819369"/>
          <a:ext cx="4941945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8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4458</TotalTime>
  <Words>2410</Words>
  <Application>Microsoft Office PowerPoint</Application>
  <PresentationFormat>Presentación en pantalla (4:3)</PresentationFormat>
  <Paragraphs>221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1" baseType="lpstr">
      <vt:lpstr>Abadi MT Condensed Light</vt:lpstr>
      <vt:lpstr>Annai MN</vt:lpstr>
      <vt:lpstr>Arial</vt:lpstr>
      <vt:lpstr>ArialMT</vt:lpstr>
      <vt:lpstr>Calibri</vt:lpstr>
      <vt:lpstr>Calibri Light</vt:lpstr>
      <vt:lpstr>Wingdings</vt:lpstr>
      <vt:lpstr>Office 2013 - Tema de 2022</vt:lpstr>
      <vt:lpstr>Curso de Alineación Estandar de competencia.  EC0308.   Capacitación presencial a servidoras y servidores públicos en y desde el enfoque de Igualdad entre mujeres y hombres. Nivel básico.  </vt:lpstr>
      <vt:lpstr>Revisión de temática para el proceso de evaluación</vt:lpstr>
      <vt:lpstr>Construcción de identidades de género.</vt:lpstr>
      <vt:lpstr>Construcción de identidades de género.</vt:lpstr>
      <vt:lpstr>Construcción de identidades en relación con la sexualidad</vt:lpstr>
      <vt:lpstr>La diversidad sexual desde la perspectiva de género (pg) ejemplos</vt:lpstr>
      <vt:lpstr>División sexual del trabajo </vt:lpstr>
      <vt:lpstr>DIVISION SEXUAL DEL TRABAJO</vt:lpstr>
      <vt:lpstr>DIVISION SEXUAL DEL TRABAJO.</vt:lpstr>
      <vt:lpstr>DIVISION SEXUAL DEL TRABAJO</vt:lpstr>
      <vt:lpstr>Desigualdad y relaciones de poder entre hombres y    mujeres</vt:lpstr>
      <vt:lpstr>Indicadores de brechas de género. Ejemplo: </vt:lpstr>
      <vt:lpstr>IGUALDAD  </vt:lpstr>
      <vt:lpstr>Es un principio de igualdad</vt:lpstr>
      <vt:lpstr>Transformación de desigualdades de género</vt:lpstr>
      <vt:lpstr>Desigualdad y relaciones de poder entre hombres y    mujeres.</vt:lpstr>
      <vt:lpstr>Desigualdad y relaciones de poder entre hombres y    mujeres</vt:lpstr>
      <vt:lpstr>Desigualdad y relaciones de poder entre hombres y    mujeres</vt:lpstr>
      <vt:lpstr>No es un caso de discriminación </vt:lpstr>
      <vt:lpstr>Discriminación indirecta ejemplo </vt:lpstr>
      <vt:lpstr>Acciones afirmativas  ¿qué son?</vt:lpstr>
      <vt:lpstr>Acciones afirmativas</vt:lpstr>
      <vt:lpstr>Proceso de Empoderamiento de las mujeres </vt:lpstr>
      <vt:lpstr>Nuevas Masculinidades </vt:lpstr>
      <vt:lpstr>El papel del Estado en el logro de igualdad </vt:lpstr>
      <vt:lpstr> </vt:lpstr>
      <vt:lpstr> </vt:lpstr>
      <vt:lpstr>El papel del Estado en el logro de igualdad </vt:lpstr>
      <vt:lpstr>El papel del Estado en el logro de igualdad </vt:lpstr>
      <vt:lpstr>El papel del Estado en el logro de igualdad </vt:lpstr>
      <vt:lpstr>El papel del Estado en el logro de igualdad </vt:lpstr>
      <vt:lpstr>El papel del Estado en el logro de</vt:lpstr>
      <vt:lpstr>El papel del Estado en el logro de igualdad </vt:lpstr>
      <vt:lpstr>Procedimientos  para la evaluación del curso. </vt:lpstr>
      <vt:lpstr>Elaboración de instrumentos de evaluación </vt:lpstr>
      <vt:lpstr>Diseño de capacitación presencial</vt:lpstr>
      <vt:lpstr>Diseño de capacitación presencial</vt:lpstr>
      <vt:lpstr>Fundamentos de la teoria constructivista </vt:lpstr>
      <vt:lpstr>Ventajas de la teoria constructivista </vt:lpstr>
      <vt:lpstr>Diseño de capacitación presencial</vt:lpstr>
      <vt:lpstr>Caso </vt:lpstr>
      <vt:lpstr>Caso 2 </vt:lpstr>
      <vt:lpstr>Referencias de Información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Herenia</dc:creator>
  <cp:lastModifiedBy>IMM Mujeres con vulnerabilidad</cp:lastModifiedBy>
  <cp:revision>88</cp:revision>
  <dcterms:modified xsi:type="dcterms:W3CDTF">2025-10-08T16:31:27Z</dcterms:modified>
</cp:coreProperties>
</file>