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7010400" cy="9296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DM Serif Display" pitchFamily="2" charset="0"/>
      <p:regular r:id="rId16"/>
      <p:italic r:id="rId17"/>
    </p:embeddedFont>
    <p:embeddedFont>
      <p:font typeface="Helvetica Neue" panose="020B0604020202020204" charset="0"/>
      <p:regular r:id="rId18"/>
      <p:bold r:id="rId19"/>
      <p:italic r:id="rId20"/>
      <p:boldItalic r:id="rId21"/>
    </p:embeddedFont>
    <p:embeddedFont>
      <p:font typeface="Montserrat" panose="00000500000000000000" pitchFamily="2" charset="0"/>
      <p:regular r:id="rId22"/>
      <p:bold r:id="rId23"/>
      <p:italic r:id="rId24"/>
      <p:boldItalic r:id="rId25"/>
    </p:embeddedFont>
    <p:embeddedFont>
      <p:font typeface="Montserrat Light" panose="00000400000000000000" pitchFamily="2" charset="0"/>
      <p:regular r:id="rId26"/>
      <p:bold r:id="rId27"/>
      <p:italic r:id="rId28"/>
      <p:boldItalic r:id="rId29"/>
    </p:embeddedFont>
    <p:embeddedFont>
      <p:font typeface="Times" panose="02020603050405020304" pitchFamily="18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BBC5CA-9760-4315-9721-028F55B6F12E}">
  <a:tblStyle styleId="{F3BBC5CA-9760-4315-9721-028F55B6F12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9EFF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9EFF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8FA245C-70A2-4070-964C-C2F023B32926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CE7"/>
          </a:solidFill>
        </a:fill>
      </a:tcStyle>
    </a:wholeTbl>
    <a:band1H>
      <a:tcTxStyle/>
      <a:tcStyle>
        <a:tcBdr/>
        <a:fill>
          <a:solidFill>
            <a:srgbClr val="F8D6C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8D6CC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CECE7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FCECE7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B761901-37C6-48F2-BE86-3C9A38B5B173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tcBdr/>
        <a:fill>
          <a:solidFill>
            <a:srgbClr val="E0E0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0E0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0F0F0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21" Type="http://schemas.openxmlformats.org/officeDocument/2006/relationships/font" Target="fonts/font10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font" Target="fonts/font22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font" Target="fonts/font2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150" tIns="46075" rIns="92150" bIns="460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1a9f63ce62_0_1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1100" cy="418350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11a9f63ce6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:notes"/>
          <p:cNvSpPr txBox="1">
            <a:spLocks noGrp="1"/>
          </p:cNvSpPr>
          <p:nvPr>
            <p:ph type="body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spcFirstLastPara="1" wrap="square" lIns="92150" tIns="46075" rIns="92150" bIns="46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50" tIns="22850" rIns="22850" bIns="228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82"/>
              <a:buFont typeface="Helvetica Neue"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Helvetica Neue"/>
              <a:buNone/>
              <a:defRPr sz="58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Helvetica Neue"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5997574" y="6540614"/>
            <a:ext cx="190603" cy="187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Helvetica Neue"/>
              <a:buNone/>
              <a:defRPr sz="9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>
  <p:cSld name="Contenido con títul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>
  <p:cSld name="Encabezado de secció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>
  <p:cSld name="Dos objeto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>
  <p:cSld name="Comparació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>
  <p:cSld name="Solo el títul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>
  <p:cSld name="Imagen con título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M Serif Display"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DUiGLJ2YMsVHz33iX3Py9pgHzecKUGwMr6HpjPeFHyI/edit?usp=shar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_Ohn0Y3wJIciukjCkGdmfgWHk3NFDInp/edit#gid=34879868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1" descr="Imag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-3265038" y="3263651"/>
            <a:ext cx="6883401" cy="355601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1"/>
          <p:cNvSpPr txBox="1"/>
          <p:nvPr/>
        </p:nvSpPr>
        <p:spPr>
          <a:xfrm>
            <a:off x="857250" y="3268283"/>
            <a:ext cx="11334750" cy="2923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2800"/>
              <a:buFont typeface="Montserrat"/>
              <a:buNone/>
            </a:pPr>
            <a:r>
              <a:rPr lang="es-ES" sz="28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Comité de Validación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rgbClr val="005AAE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2800"/>
              <a:buFont typeface="Montserrat Light"/>
              <a:buNone/>
            </a:pPr>
            <a:r>
              <a:rPr lang="es-ES" sz="2800" b="0" i="0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Programa de Becas para la Atención, Cuidado y Desarrollo Integral de Niñas, Niños y Adolescentes de los Centros de Atención Infantil del Municipio de Chihuahua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2400"/>
              <a:buFont typeface="Montserrat"/>
              <a:buNone/>
            </a:pPr>
            <a:r>
              <a:rPr lang="es-ES" sz="24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Modalidad Centros de Bienestar Infantil</a:t>
            </a:r>
            <a:endParaRPr/>
          </a:p>
        </p:txBody>
      </p:sp>
      <p:sp>
        <p:nvSpPr>
          <p:cNvPr id="52" name="Google Shape;52;p11"/>
          <p:cNvSpPr txBox="1"/>
          <p:nvPr/>
        </p:nvSpPr>
        <p:spPr>
          <a:xfrm>
            <a:off x="6275378" y="6417801"/>
            <a:ext cx="5662863" cy="33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Montserrat Light"/>
              <a:buNone/>
            </a:pPr>
            <a:r>
              <a:rPr lang="es-ES" sz="1600" b="1" i="0" u="none" strike="noStrike" cap="none">
                <a:solidFill>
                  <a:srgbClr val="595959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Chihuahua, Chih., a 30 de marzo del 2022</a:t>
            </a:r>
            <a:endParaRPr sz="1600" b="1" i="0" u="none" strike="noStrike" cap="none">
              <a:solidFill>
                <a:srgbClr val="595959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title"/>
          </p:nvPr>
        </p:nvSpPr>
        <p:spPr>
          <a:xfrm>
            <a:off x="2887579" y="469337"/>
            <a:ext cx="8058180" cy="652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 i="0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Orden del Día</a:t>
            </a:r>
            <a:endParaRPr sz="3400" b="1" i="0" u="none" strike="noStrike" cap="none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8" name="Google Shape;58;p12"/>
          <p:cNvSpPr txBox="1"/>
          <p:nvPr/>
        </p:nvSpPr>
        <p:spPr>
          <a:xfrm>
            <a:off x="2516418" y="1993373"/>
            <a:ext cx="2880000" cy="1086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Bienvenida y declaratoria de Quórum Legal</a:t>
            </a:r>
            <a:endParaRPr/>
          </a:p>
        </p:txBody>
      </p:sp>
      <p:sp>
        <p:nvSpPr>
          <p:cNvPr id="59" name="Google Shape;59;p12"/>
          <p:cNvSpPr txBox="1"/>
          <p:nvPr/>
        </p:nvSpPr>
        <p:spPr>
          <a:xfrm>
            <a:off x="2516419" y="3384905"/>
            <a:ext cx="2880000" cy="769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Aprobación del orden del día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0" name="Google Shape;60;p12"/>
          <p:cNvSpPr/>
          <p:nvPr/>
        </p:nvSpPr>
        <p:spPr>
          <a:xfrm>
            <a:off x="2516418" y="4631278"/>
            <a:ext cx="2880000" cy="90945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18000" y="21600"/>
                  <a:pt x="14400" y="21600"/>
                  <a:pt x="10800" y="21600"/>
                </a:cubicBezTo>
                <a:cubicBezTo>
                  <a:pt x="7200" y="21600"/>
                  <a:pt x="3600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Presentación de </a:t>
            </a:r>
            <a:r>
              <a:rPr lang="es-ES" sz="2000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Centros de Bienestar</a:t>
            </a: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que presentaron documentación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1" name="Google Shape;61;p12"/>
          <p:cNvSpPr txBox="1"/>
          <p:nvPr/>
        </p:nvSpPr>
        <p:spPr>
          <a:xfrm>
            <a:off x="7034219" y="2171985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Presentación de usuarios solicitantes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2" name="Google Shape;62;p12"/>
          <p:cNvSpPr txBox="1"/>
          <p:nvPr/>
        </p:nvSpPr>
        <p:spPr>
          <a:xfrm>
            <a:off x="7034219" y="3411595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Propuesta de beneficiarios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3" name="Google Shape;63;p12"/>
          <p:cNvSpPr txBox="1"/>
          <p:nvPr/>
        </p:nvSpPr>
        <p:spPr>
          <a:xfrm>
            <a:off x="6204376" y="4561903"/>
            <a:ext cx="595801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DM Serif Display"/>
              <a:buNone/>
            </a:pP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4" name="Google Shape;64;p12"/>
          <p:cNvSpPr txBox="1"/>
          <p:nvPr/>
        </p:nvSpPr>
        <p:spPr>
          <a:xfrm>
            <a:off x="7012334" y="4729647"/>
            <a:ext cx="288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Asuntos generales</a:t>
            </a:r>
            <a:endParaRPr/>
          </a:p>
        </p:txBody>
      </p:sp>
      <p:sp>
        <p:nvSpPr>
          <p:cNvPr id="65" name="Google Shape;65;p12"/>
          <p:cNvSpPr/>
          <p:nvPr/>
        </p:nvSpPr>
        <p:spPr>
          <a:xfrm>
            <a:off x="1285434" y="2081985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00AFB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6" name="Google Shape;66;p12"/>
          <p:cNvSpPr/>
          <p:nvPr/>
        </p:nvSpPr>
        <p:spPr>
          <a:xfrm>
            <a:off x="1285434" y="3319773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BE56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7" name="Google Shape;67;p12"/>
          <p:cNvSpPr/>
          <p:nvPr/>
        </p:nvSpPr>
        <p:spPr>
          <a:xfrm>
            <a:off x="1285434" y="4636004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E77F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3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8" name="Google Shape;68;p12"/>
          <p:cNvSpPr/>
          <p:nvPr/>
        </p:nvSpPr>
        <p:spPr>
          <a:xfrm>
            <a:off x="5765318" y="2081985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B3C66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4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69" name="Google Shape;69;p12"/>
          <p:cNvSpPr/>
          <p:nvPr/>
        </p:nvSpPr>
        <p:spPr>
          <a:xfrm>
            <a:off x="5765318" y="3372374"/>
            <a:ext cx="900000" cy="794798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D64A8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5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0" name="Google Shape;70;p12"/>
          <p:cNvSpPr/>
          <p:nvPr/>
        </p:nvSpPr>
        <p:spPr>
          <a:xfrm>
            <a:off x="5754376" y="4631278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 cmpd="sng">
            <a:solidFill>
              <a:srgbClr val="6CB99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Montserrat Light"/>
              <a:buNone/>
            </a:pPr>
            <a:r>
              <a:rPr lang="es-ES" sz="2000" b="0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6</a:t>
            </a:r>
            <a:endParaRPr sz="2000" b="0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1886973" y="437471"/>
            <a:ext cx="8213558" cy="1059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Centros de Bienestar solicitantes </a:t>
            </a:r>
            <a:endParaRPr b="1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795130" y="1496778"/>
            <a:ext cx="62417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endParaRPr/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1167105" y="1900531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{F3BBC5CA-9760-4315-9721-028F55B6F12E}</a:tableStyleId>
              </a:tblPr>
              <a:tblGrid>
                <a:gridCol w="455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1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1. ARCOIRIS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12. ESPERANZA TOHUI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2. CARIÑITOS DE MAMÁ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13. FEDERICO FROEBEL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3. CASA BLANCA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14. MELINA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4. CASA DE LA ABUELA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15. MUNDO DE </a:t>
                      </a:r>
                      <a:r>
                        <a:rPr lang="es-ES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ALEGRÍA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5. CENTRO EDUCATIVO GAMA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16. NOGALES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6. CRECIENDO JUNTOS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17. RIBERAS DE SACRAMENTO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7. CREESER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18. SAN FELIPE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8. DIVERTILANDIA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19. VILLAS DEL REAL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9. EL DELFIN AZUL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20. VISIÓN KIDS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10. EL LORAX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21. ZOÉ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Montserrat Light"/>
                        <a:buNone/>
                      </a:pP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11. EL </a:t>
                      </a:r>
                      <a:r>
                        <a:rPr lang="es-ES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PARAÍSO</a:t>
                      </a:r>
                      <a:r>
                        <a:rPr lang="es-ES" sz="1400" b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DE LOS NIÑOS</a:t>
                      </a: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b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8" name="Google Shape;78;p13"/>
          <p:cNvSpPr txBox="1"/>
          <p:nvPr/>
        </p:nvSpPr>
        <p:spPr>
          <a:xfrm>
            <a:off x="1688934" y="5510392"/>
            <a:ext cx="8213558" cy="70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Montserrat Light"/>
              <a:buNone/>
            </a:pPr>
            <a:r>
              <a:rPr lang="es-ES" sz="2400" b="1" i="0" u="none" strike="noStrike" cap="non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21 de 26 Centros de Bienestar Infantil que cuentan con licencia de funcionamiento vigente </a:t>
            </a:r>
            <a:endParaRPr sz="2000" b="1" i="0" u="none" strike="noStrike" cap="non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2366341" y="565888"/>
            <a:ext cx="7459318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None/>
            </a:pPr>
            <a:r>
              <a:rPr lang="es-ES" sz="3600" b="1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Usuarios solicitantes</a:t>
            </a:r>
            <a:endParaRPr sz="3600" b="1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4" name="Google Shape;84;p1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40188"/>
            <a:ext cx="11887197" cy="4071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2821021" y="463266"/>
            <a:ext cx="7730919" cy="6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None/>
            </a:pPr>
            <a:r>
              <a:rPr lang="es-ES" sz="3600" b="1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Propuesta de beneficiarios</a:t>
            </a:r>
            <a:endParaRPr sz="3600" b="1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endParaRPr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90" name="Google Shape;90;p1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1575" y="1054125"/>
            <a:ext cx="5540325" cy="545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1925054" y="438447"/>
            <a:ext cx="7652084" cy="826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Font typeface="Montserrat Light"/>
              <a:buNone/>
            </a:pPr>
            <a:r>
              <a:rPr lang="es-ES" sz="3600" b="1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ASUNTOS GENERALES</a:t>
            </a:r>
            <a:endParaRPr sz="2800"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1227200" y="1511818"/>
            <a:ext cx="10062600" cy="48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Light"/>
              <a:buAutoNum type="arabicPeriod"/>
            </a:pPr>
            <a:r>
              <a:rPr lang="es-ES" sz="2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Planteamiento de </a:t>
            </a:r>
            <a:r>
              <a:rPr lang="es-ES" sz="28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aprobación de 18 solicitudes de la Estancia Infantil “Le petit”</a:t>
            </a:r>
            <a:endParaRPr sz="280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lt2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ontserrat Light"/>
              <a:buAutoNum type="arabicPeriod" startAt="2"/>
            </a:pPr>
            <a:r>
              <a:rPr lang="es-ES" sz="2800">
                <a:latin typeface="Montserrat Light"/>
                <a:ea typeface="Montserrat Light"/>
                <a:cs typeface="Montserrat Light"/>
                <a:sym typeface="Montserrat Light"/>
              </a:rPr>
              <a:t>Fecha para próxima Sesión Extraordinaria</a:t>
            </a: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Light"/>
              <a:buAutoNum type="arabicPeriod" startAt="2"/>
            </a:pPr>
            <a:r>
              <a:rPr lang="es-ES" sz="2800">
                <a:latin typeface="Montserrat Light"/>
                <a:ea typeface="Montserrat Light"/>
                <a:cs typeface="Montserrat Light"/>
                <a:sym typeface="Montserrat Light"/>
              </a:rPr>
              <a:t>Consideración de  10 asistencias en el mes de abril</a:t>
            </a: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ontserrat Light"/>
              <a:buAutoNum type="arabicPeriod" startAt="2"/>
            </a:pPr>
            <a:r>
              <a:rPr lang="es-ES" sz="2800">
                <a:latin typeface="Montserrat Light"/>
                <a:ea typeface="Montserrat Light"/>
                <a:cs typeface="Montserrat Light"/>
                <a:sym typeface="Montserrat Light"/>
              </a:rPr>
              <a:t>Criterios para consideración de casos extraordinarios</a:t>
            </a: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C0C0C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2430453" y="660792"/>
            <a:ext cx="7075500" cy="6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3600"/>
              <a:buNone/>
            </a:pPr>
            <a:r>
              <a:rPr lang="es-ES" sz="3600" b="1" u="none" strike="noStrike" cap="none">
                <a:solidFill>
                  <a:srgbClr val="005AAE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Resumen</a:t>
            </a:r>
            <a:endParaRPr>
              <a:solidFill>
                <a:srgbClr val="005AAE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102" name="Google Shape;102;p17"/>
          <p:cNvGraphicFramePr/>
          <p:nvPr/>
        </p:nvGraphicFramePr>
        <p:xfrm>
          <a:off x="2029446" y="190533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{D8FA245C-70A2-4070-964C-C2F023B32926}</a:tableStyleId>
              </a:tblPr>
              <a:tblGrid>
                <a:gridCol w="372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8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23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Becas disponibles a otorgar</a:t>
                      </a:r>
                      <a:endParaRPr sz="24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550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3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Monto de becas a otorgar </a:t>
                      </a:r>
                      <a:endParaRPr sz="24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rgbClr val="595959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$3, 630,000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2000"/>
                        <a:buFont typeface="Montserrat Light"/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595959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(Tres millones, seiscientos treinta mil pesos 00/100 M.N</a:t>
                      </a:r>
                      <a:r>
                        <a:rPr lang="es-ES" sz="20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)</a:t>
                      </a:r>
                      <a:endParaRPr sz="20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Ministraciones </a:t>
                      </a:r>
                      <a:endParaRPr sz="2400" b="0" u="none" strike="noStrike" cap="none">
                        <a:solidFill>
                          <a:schemeClr val="lt2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400"/>
                        <a:buFont typeface="Montserrat Light"/>
                        <a:buNone/>
                      </a:pPr>
                      <a:r>
                        <a:rPr lang="es-ES" sz="24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11 meses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2"/>
                        </a:buClr>
                        <a:buSzPts val="2000"/>
                        <a:buFont typeface="Montserrat Light"/>
                        <a:buNone/>
                      </a:pPr>
                      <a:r>
                        <a:rPr lang="es-ES" sz="2000" b="0" u="none" strike="noStrike" cap="none">
                          <a:solidFill>
                            <a:schemeClr val="lt2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(abril 2022 a febrero 2023)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2199861" y="665176"/>
            <a:ext cx="4930441" cy="652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Montserrat Light"/>
              <a:buNone/>
            </a:pPr>
            <a:r>
              <a:rPr lang="es-ES" sz="3600" b="1">
                <a:solidFill>
                  <a:srgbClr val="0070C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Acciones Pendientes</a:t>
            </a:r>
            <a:endParaRPr sz="3600" b="1">
              <a:solidFill>
                <a:srgbClr val="0070C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aphicFrame>
        <p:nvGraphicFramePr>
          <p:cNvPr id="108" name="Google Shape;108;p18"/>
          <p:cNvGraphicFramePr/>
          <p:nvPr/>
        </p:nvGraphicFramePr>
        <p:xfrm>
          <a:off x="1073426" y="1909874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{FB761901-37C6-48F2-BE86-3C9A38B5B173}</a:tableStyleId>
              </a:tblPr>
              <a:tblGrid>
                <a:gridCol w="3326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Fecha 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Acción 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30 de marzo del 2022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Validación de beneficiarios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03 de abril del 2022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Publicación de beneficiarios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2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>
                          <a:solidFill>
                            <a:srgbClr val="A5A5A5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31 de marzo </a:t>
                      </a:r>
                      <a:r>
                        <a:rPr lang="es-ES" sz="1800" b="0" i="0" u="none" strike="noStrike" cap="none">
                          <a:solidFill>
                            <a:srgbClr val="A5A5A5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del 2022</a:t>
                      </a:r>
                      <a:endParaRPr sz="1800" b="0" i="0" u="none" strike="noStrike" cap="none">
                        <a:solidFill>
                          <a:srgbClr val="A5A5A5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rgbClr val="A5A5A5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Entrega de listas de asistencia de prestadoras de servicio en la Coordinación de NNA y Cuidado Infantil</a:t>
                      </a:r>
                      <a:endParaRPr sz="1800" b="0" i="0" u="none" strike="noStrike" cap="none">
                        <a:solidFill>
                          <a:srgbClr val="A5A5A5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>
                          <a:solidFill>
                            <a:srgbClr val="A5A5A5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01 y 05 de abril </a:t>
                      </a:r>
                      <a:r>
                        <a:rPr lang="es-ES" sz="1800" b="0" i="0" u="none" strike="noStrike" cap="none">
                          <a:solidFill>
                            <a:srgbClr val="A5A5A5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del 2022 </a:t>
                      </a:r>
                      <a:endParaRPr sz="1800" b="0" i="0" u="none" strike="noStrike" cap="none">
                        <a:solidFill>
                          <a:srgbClr val="A5A5A5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A5A5A5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solidFill>
                            <a:srgbClr val="A5A5A5"/>
                          </a:solidFill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Envío de facturas por correo electrónico </a:t>
                      </a:r>
                      <a:endParaRPr sz="1800" b="0" i="0" u="none" strike="noStrike" cap="none">
                        <a:solidFill>
                          <a:srgbClr val="A5A5A5"/>
                        </a:solidFill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2</a:t>
                      </a:r>
                      <a:r>
                        <a:rPr lang="es-ES" sz="1800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8</a:t>
                      </a: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 </a:t>
                      </a:r>
                      <a:r>
                        <a:rPr lang="es-ES" sz="1800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abril del 2022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ontserrat Light"/>
                        <a:buNone/>
                      </a:pPr>
                      <a:r>
                        <a:rPr lang="es-ES" sz="1800" b="0" i="0" u="none" strike="noStrike" cap="none">
                          <a:latin typeface="Montserrat Light"/>
                          <a:ea typeface="Montserrat Light"/>
                          <a:cs typeface="Montserrat Light"/>
                          <a:sym typeface="Montserrat Light"/>
                        </a:rPr>
                        <a:t>Entrega de primera ministración </a:t>
                      </a:r>
                      <a:endParaRPr sz="1800" b="0" i="0" u="none" strike="noStrike" cap="none">
                        <a:latin typeface="Montserrat Light"/>
                        <a:ea typeface="Montserrat Light"/>
                        <a:cs typeface="Montserrat Light"/>
                        <a:sym typeface="Montserrat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9" descr="Imag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-3265038" y="3263651"/>
            <a:ext cx="6883401" cy="3556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257300" y="4630358"/>
            <a:ext cx="1093470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AAE"/>
              </a:buClr>
              <a:buSzPts val="8800"/>
              <a:buFont typeface="Montserrat"/>
              <a:buNone/>
            </a:pPr>
            <a:r>
              <a:rPr lang="es-ES" sz="88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¡</a:t>
            </a:r>
            <a:r>
              <a:rPr lang="es-ES" sz="80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Gracias</a:t>
            </a:r>
            <a:r>
              <a:rPr lang="es-ES" sz="7200" b="0" i="0" u="none" strike="noStrike" cap="none">
                <a:solidFill>
                  <a:srgbClr val="005AAE"/>
                </a:solidFill>
                <a:latin typeface="Montserrat"/>
                <a:ea typeface="Montserrat"/>
                <a:cs typeface="Montserrat"/>
                <a:sym typeface="Montserrat"/>
              </a:rPr>
              <a:t>!</a:t>
            </a:r>
            <a:endParaRPr sz="6600" b="0" i="0" u="none" strike="noStrike" cap="none">
              <a:solidFill>
                <a:srgbClr val="005AA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Office PowerPoint</Application>
  <PresentationFormat>Panorámica</PresentationFormat>
  <Paragraphs>77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Montserrat Light</vt:lpstr>
      <vt:lpstr>Montserrat</vt:lpstr>
      <vt:lpstr>Times</vt:lpstr>
      <vt:lpstr>DM Serif Display</vt:lpstr>
      <vt:lpstr>Helvetica Neue</vt:lpstr>
      <vt:lpstr>Arial</vt:lpstr>
      <vt:lpstr>Calibri</vt:lpstr>
      <vt:lpstr>Tema de Office</vt:lpstr>
      <vt:lpstr>Presentación de PowerPoint</vt:lpstr>
      <vt:lpstr>Orden del Día</vt:lpstr>
      <vt:lpstr>Centros de Bienestar solicitantes </vt:lpstr>
      <vt:lpstr>Presentación de PowerPoint</vt:lpstr>
      <vt:lpstr>Presentación de PowerPoint</vt:lpstr>
      <vt:lpstr>ASUNTOS GENERALES</vt:lpstr>
      <vt:lpstr>Presentación de PowerPoint</vt:lpstr>
      <vt:lpstr>Acciones Pendientes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Liliana Arras Bustamante</dc:creator>
  <cp:lastModifiedBy>LILIANA ARRAS</cp:lastModifiedBy>
  <cp:revision>1</cp:revision>
  <dcterms:modified xsi:type="dcterms:W3CDTF">2022-04-28T19:12:50Z</dcterms:modified>
</cp:coreProperties>
</file>