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7010400" cy="92964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DM Serif Display" panose="020B0604020202020204" pitchFamily="2" charset="0"/>
      <p:regular r:id="rId16"/>
      <p:italic r:id="rId17"/>
    </p:embeddedFont>
    <p:embeddedFont>
      <p:font typeface="Helvetica Neue" panose="020B0604020202020204" charset="0"/>
      <p:regular r:id="rId18"/>
      <p:bold r:id="rId19"/>
      <p:italic r:id="rId20"/>
      <p:boldItalic r:id="rId21"/>
    </p:embeddedFont>
    <p:embeddedFont>
      <p:font typeface="Montserrat" panose="00000500000000000000" pitchFamily="2" charset="0"/>
      <p:regular r:id="rId22"/>
      <p:bold r:id="rId23"/>
      <p:italic r:id="rId24"/>
      <p:boldItalic r:id="rId25"/>
    </p:embeddedFont>
    <p:embeddedFont>
      <p:font typeface="Montserrat Light" panose="00000400000000000000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Tl8TdBR7HYqWlc52brCilCbas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E2EF587-6593-4434-A4CD-C41A3E9DB646}">
  <a:tblStyle styleId="{9E2EF587-6593-4434-A4CD-C41A3E9DB64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A1034D3-0051-4480-9366-5F3A0E385918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CECE7"/>
          </a:solidFill>
        </a:fill>
      </a:tcStyle>
    </a:wholeTbl>
    <a:band1H>
      <a:tcTxStyle/>
      <a:tcStyle>
        <a:tcBdr/>
        <a:fill>
          <a:solidFill>
            <a:srgbClr val="F8D6CC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8D6CC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CECE7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FCECE7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12DC0CD-5C80-411C-A8C5-5BA23B8EEB92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0F0F0"/>
          </a:solidFill>
        </a:fill>
      </a:tcStyle>
    </a:wholeTbl>
    <a:band1H>
      <a:tcTxStyle/>
      <a:tcStyle>
        <a:tcBdr/>
        <a:fill>
          <a:solidFill>
            <a:srgbClr val="E0E0E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0E0E0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0F0F0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customschemas.google.com/relationships/presentationmetadata" Target="meta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150" tIns="46075" rIns="92150" bIns="460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spcFirstLastPara="1" wrap="square" lIns="92150" tIns="46075" rIns="92150" bIns="46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:notes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spcFirstLastPara="1" wrap="square" lIns="92150" tIns="46075" rIns="92150" bIns="46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:notes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spcFirstLastPara="1" wrap="square" lIns="92150" tIns="46075" rIns="92150" bIns="46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:notes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spcFirstLastPara="1" wrap="square" lIns="92150" tIns="46075" rIns="92150" bIns="46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spcFirstLastPara="1" wrap="square" lIns="92150" tIns="46075" rIns="92150" bIns="46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spcFirstLastPara="1" wrap="square" lIns="92150" tIns="46075" rIns="92150" bIns="46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spcFirstLastPara="1" wrap="square" lIns="92150" tIns="46075" rIns="92150" bIns="46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spcFirstLastPara="1" wrap="square" lIns="92150" tIns="46075" rIns="92150" bIns="46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:notes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spcFirstLastPara="1" wrap="square" lIns="92150" tIns="46075" rIns="92150" bIns="46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body" idx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50" tIns="22850" rIns="22850" bIns="2285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82"/>
              <a:buFont typeface="Helvetica Neue"/>
              <a:buNone/>
              <a:defRPr sz="1782" b="1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title"/>
          </p:nvPr>
        </p:nvSpPr>
        <p:spPr>
          <a:xfrm>
            <a:off x="603248" y="1287495"/>
            <a:ext cx="10985502" cy="232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Helvetica Neue"/>
              <a:buNone/>
              <a:defRPr sz="5800" b="1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body" idx="2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Helvetica Neue"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Helvetica Neue"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Helvetica Neue"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Helvetica Neue"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Helvetica Neue"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ldNum" idx="12"/>
          </p:nvPr>
        </p:nvSpPr>
        <p:spPr>
          <a:xfrm>
            <a:off x="5997574" y="6540614"/>
            <a:ext cx="190603" cy="187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  <a:defRPr sz="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  <a:defRPr sz="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  <a:defRPr sz="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  <a:defRPr sz="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  <a:defRPr sz="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  <a:defRPr sz="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  <a:defRPr sz="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  <a:defRPr sz="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  <a:defRPr sz="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>
  <p:cSld name="Contenido con título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2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marL="914400" lvl="1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2pPr>
            <a:lvl3pPr marL="1371600" lvl="2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3pPr>
            <a:lvl4pPr marL="1828800" lvl="3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4pPr>
            <a:lvl5pPr marL="2286000" lvl="4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>
  <p:cSld name="Encabezado de sección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>
  <p:cSld name="Dos objeto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>
  <p:cSld name="Comparació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body" idx="2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>
  <p:cSld name="Solo el título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>
  <p:cSld name="En blanco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8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>
  <p:cSld name="Imagen con título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9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19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T1jML9bPMVsh1yp9wbz_D9LuIVhsMwKM/edit?usp=sharing&amp;ouid=115922870090243210181&amp;rtpof=true&amp;sd=tru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Z4Cw-zCMM2-5DBbXKr-QRoyv9CDpyMV7/edit?usp=sharing&amp;ouid=115922870090243210181&amp;rtpof=true&amp;sd=tru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8jaMvD0eER0kTAQSVxWFpRDOPZpDPEcD/view?usp=sharin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" descr="Image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-3265038" y="3263651"/>
            <a:ext cx="6883401" cy="355601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"/>
          <p:cNvSpPr txBox="1"/>
          <p:nvPr/>
        </p:nvSpPr>
        <p:spPr>
          <a:xfrm>
            <a:off x="857250" y="3268283"/>
            <a:ext cx="11334750" cy="2923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2800"/>
              <a:buFont typeface="Montserrat"/>
              <a:buNone/>
            </a:pPr>
            <a:r>
              <a:rPr lang="es-ES" sz="2800" b="0" i="0" u="none" strike="noStrike" cap="none">
                <a:solidFill>
                  <a:srgbClr val="005AAE"/>
                </a:solidFill>
                <a:latin typeface="Montserrat"/>
                <a:ea typeface="Montserrat"/>
                <a:cs typeface="Montserrat"/>
                <a:sym typeface="Montserrat"/>
              </a:rPr>
              <a:t>Comité de Validación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endParaRPr sz="2800" b="0" i="0" u="none" strike="noStrike" cap="none">
              <a:solidFill>
                <a:srgbClr val="005AA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2800"/>
              <a:buFont typeface="Montserrat Light"/>
              <a:buNone/>
            </a:pPr>
            <a:r>
              <a:rPr lang="es-ES" sz="2800" b="0" i="0" u="none" strike="noStrike" cap="none">
                <a:solidFill>
                  <a:srgbClr val="005AAE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Programa de Becas para la Atención, Cuidado y Desarrollo Integral de Niñas, Niños y Adolescentes de los Centros de Atención Infantil del Municipio de Chihuahua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2400"/>
              <a:buFont typeface="Montserrat"/>
              <a:buNone/>
            </a:pPr>
            <a:r>
              <a:rPr lang="es-ES" sz="2400" b="0" i="0" u="none" strike="noStrike" cap="none">
                <a:solidFill>
                  <a:srgbClr val="005AAE"/>
                </a:solidFill>
                <a:latin typeface="Montserrat"/>
                <a:ea typeface="Montserrat"/>
                <a:cs typeface="Montserrat"/>
                <a:sym typeface="Montserrat"/>
              </a:rPr>
              <a:t>Modalidad Centros de Bienestar Infantil</a:t>
            </a:r>
            <a:endParaRPr/>
          </a:p>
        </p:txBody>
      </p:sp>
      <p:sp>
        <p:nvSpPr>
          <p:cNvPr id="52" name="Google Shape;52;p1"/>
          <p:cNvSpPr txBox="1"/>
          <p:nvPr/>
        </p:nvSpPr>
        <p:spPr>
          <a:xfrm>
            <a:off x="6275378" y="6417801"/>
            <a:ext cx="5662863" cy="338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Montserrat Light"/>
              <a:buNone/>
            </a:pPr>
            <a:r>
              <a:rPr lang="es-ES" sz="1600" b="1" i="0" u="none" strike="noStrike" cap="none">
                <a:solidFill>
                  <a:srgbClr val="59595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Chihuahua, Chih., a 09 de marzo del 2022</a:t>
            </a:r>
            <a:endParaRPr sz="1600" b="1" i="0" u="none" strike="noStrike" cap="none">
              <a:solidFill>
                <a:srgbClr val="595959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"/>
          <p:cNvSpPr txBox="1">
            <a:spLocks noGrp="1"/>
          </p:cNvSpPr>
          <p:nvPr>
            <p:ph type="title"/>
          </p:nvPr>
        </p:nvSpPr>
        <p:spPr>
          <a:xfrm>
            <a:off x="2887579" y="469337"/>
            <a:ext cx="8058180" cy="652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3600"/>
              <a:buFont typeface="Montserrat Light"/>
              <a:buNone/>
            </a:pPr>
            <a:r>
              <a:rPr lang="es-ES" sz="3600" b="1" i="0" u="none" strike="noStrike" cap="none">
                <a:solidFill>
                  <a:srgbClr val="005AAE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Orden del Día</a:t>
            </a:r>
            <a:endParaRPr sz="3400" b="1" i="0" u="none" strike="noStrike" cap="none">
              <a:solidFill>
                <a:srgbClr val="005AAE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8" name="Google Shape;58;p2"/>
          <p:cNvSpPr txBox="1"/>
          <p:nvPr/>
        </p:nvSpPr>
        <p:spPr>
          <a:xfrm>
            <a:off x="2315508" y="1501508"/>
            <a:ext cx="2880000" cy="1086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Bienvenida 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9" name="Google Shape;59;p2"/>
          <p:cNvSpPr txBox="1"/>
          <p:nvPr/>
        </p:nvSpPr>
        <p:spPr>
          <a:xfrm>
            <a:off x="2315508" y="2934905"/>
            <a:ext cx="2880000" cy="769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Declaratoria de Quórum Legal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0" name="Google Shape;60;p2"/>
          <p:cNvSpPr/>
          <p:nvPr/>
        </p:nvSpPr>
        <p:spPr>
          <a:xfrm>
            <a:off x="2315508" y="4170632"/>
            <a:ext cx="2790870" cy="87040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cubicBezTo>
                  <a:pt x="18000" y="21600"/>
                  <a:pt x="14400" y="21600"/>
                  <a:pt x="10800" y="21600"/>
                </a:cubicBezTo>
                <a:cubicBezTo>
                  <a:pt x="7200" y="21600"/>
                  <a:pt x="3600" y="21600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Aprobación del orden del día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1" name="Google Shape;61;p2"/>
          <p:cNvSpPr txBox="1"/>
          <p:nvPr/>
        </p:nvSpPr>
        <p:spPr>
          <a:xfrm>
            <a:off x="6916801" y="1800660"/>
            <a:ext cx="3153236" cy="971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Presentación de reglas de operación del Comité de Validación </a:t>
            </a:r>
            <a:endParaRPr/>
          </a:p>
        </p:txBody>
      </p:sp>
      <p:sp>
        <p:nvSpPr>
          <p:cNvPr id="62" name="Google Shape;62;p2"/>
          <p:cNvSpPr txBox="1"/>
          <p:nvPr/>
        </p:nvSpPr>
        <p:spPr>
          <a:xfrm>
            <a:off x="6916669" y="3132653"/>
            <a:ext cx="3248901" cy="84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DM Serif Display"/>
              <a:buNone/>
            </a:pP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3" name="Google Shape;63;p2"/>
          <p:cNvSpPr txBox="1"/>
          <p:nvPr/>
        </p:nvSpPr>
        <p:spPr>
          <a:xfrm>
            <a:off x="6204376" y="4561903"/>
            <a:ext cx="595801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DM Serif Display"/>
              <a:buNone/>
            </a:pP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" name="Google Shape;64;p2"/>
          <p:cNvSpPr txBox="1"/>
          <p:nvPr/>
        </p:nvSpPr>
        <p:spPr>
          <a:xfrm>
            <a:off x="6916669" y="3208089"/>
            <a:ext cx="2880000" cy="64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Asuntos generales</a:t>
            </a:r>
            <a:endParaRPr/>
          </a:p>
        </p:txBody>
      </p:sp>
      <p:sp>
        <p:nvSpPr>
          <p:cNvPr id="65" name="Google Shape;65;p2"/>
          <p:cNvSpPr/>
          <p:nvPr/>
        </p:nvSpPr>
        <p:spPr>
          <a:xfrm>
            <a:off x="1259003" y="1548981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 cmpd="sng">
            <a:solidFill>
              <a:srgbClr val="00AFB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1269806" y="2785735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 cmpd="sng">
            <a:solidFill>
              <a:srgbClr val="BE56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1259003" y="4111903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 cmpd="sng">
            <a:solidFill>
              <a:srgbClr val="E77F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3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5626525" y="2934905"/>
            <a:ext cx="921243" cy="794798"/>
          </a:xfrm>
          <a:prstGeom prst="flowChartDecision">
            <a:avLst/>
          </a:prstGeom>
          <a:solidFill>
            <a:srgbClr val="FFFFFF"/>
          </a:solidFill>
          <a:ln w="38100" cap="flat" cmpd="sng">
            <a:solidFill>
              <a:srgbClr val="6CB99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6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9" name="Google Shape;69;p2"/>
          <p:cNvSpPr txBox="1"/>
          <p:nvPr/>
        </p:nvSpPr>
        <p:spPr>
          <a:xfrm>
            <a:off x="6916669" y="4365921"/>
            <a:ext cx="288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Cierre de la sesión</a:t>
            </a:r>
            <a:endParaRPr/>
          </a:p>
        </p:txBody>
      </p:sp>
      <p:sp>
        <p:nvSpPr>
          <p:cNvPr id="70" name="Google Shape;70;p2"/>
          <p:cNvSpPr/>
          <p:nvPr/>
        </p:nvSpPr>
        <p:spPr>
          <a:xfrm>
            <a:off x="1258460" y="5420153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 cmpd="sng">
            <a:solidFill>
              <a:srgbClr val="B3C66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4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1" name="Google Shape;71;p2"/>
          <p:cNvSpPr txBox="1"/>
          <p:nvPr/>
        </p:nvSpPr>
        <p:spPr>
          <a:xfrm>
            <a:off x="2315508" y="5461903"/>
            <a:ext cx="288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Análisis de las bases de la convocatoria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2" name="Google Shape;72;p2"/>
          <p:cNvSpPr/>
          <p:nvPr/>
        </p:nvSpPr>
        <p:spPr>
          <a:xfrm>
            <a:off x="5648103" y="1730026"/>
            <a:ext cx="921243" cy="794798"/>
          </a:xfrm>
          <a:prstGeom prst="flowChartDecision">
            <a:avLst/>
          </a:prstGeom>
          <a:solidFill>
            <a:srgbClr val="FFFFFF"/>
          </a:solidFill>
          <a:ln w="381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5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5635378" y="4264905"/>
            <a:ext cx="921243" cy="794798"/>
          </a:xfrm>
          <a:prstGeom prst="flowChartDecision">
            <a:avLst/>
          </a:prstGeom>
          <a:solidFill>
            <a:srgbClr val="FFFFFF"/>
          </a:solidFill>
          <a:ln w="381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7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>
            <a:spLocks noGrp="1"/>
          </p:cNvSpPr>
          <p:nvPr>
            <p:ph type="title"/>
          </p:nvPr>
        </p:nvSpPr>
        <p:spPr>
          <a:xfrm>
            <a:off x="2771087" y="643839"/>
            <a:ext cx="8058180" cy="652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3600"/>
              <a:buFont typeface="Montserrat Light"/>
              <a:buNone/>
            </a:pPr>
            <a:r>
              <a:rPr lang="es-ES" sz="3600" b="1" i="0" u="none" strike="noStrike" cap="none">
                <a:solidFill>
                  <a:srgbClr val="005AAE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Historial del Programa de Becas</a:t>
            </a:r>
            <a:endParaRPr sz="3400" b="1" i="0" u="none" strike="noStrike" cap="none">
              <a:solidFill>
                <a:srgbClr val="005AAE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9" name="Google Shape;79;p3"/>
          <p:cNvSpPr txBox="1"/>
          <p:nvPr/>
        </p:nvSpPr>
        <p:spPr>
          <a:xfrm>
            <a:off x="6916669" y="3132653"/>
            <a:ext cx="3248901" cy="84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DM Serif Display"/>
              <a:buNone/>
            </a:pP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0" name="Google Shape;80;p3"/>
          <p:cNvSpPr txBox="1"/>
          <p:nvPr/>
        </p:nvSpPr>
        <p:spPr>
          <a:xfrm>
            <a:off x="6204376" y="4561903"/>
            <a:ext cx="595801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DM Serif Display"/>
              <a:buNone/>
            </a:pP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aphicFrame>
        <p:nvGraphicFramePr>
          <p:cNvPr id="81" name="Google Shape;81;p3"/>
          <p:cNvGraphicFramePr/>
          <p:nvPr/>
        </p:nvGraphicFramePr>
        <p:xfrm>
          <a:off x="1747275" y="1718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{9E2EF587-6593-4434-A4CD-C41A3E9DB646}</a:tableStyleId>
              </a:tblPr>
              <a:tblGrid>
                <a:gridCol w="264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3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1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9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900" b="1">
                          <a:solidFill>
                            <a:srgbClr val="E7E6E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Modalidad</a:t>
                      </a:r>
                      <a:endParaRPr sz="1900" b="1">
                        <a:solidFill>
                          <a:srgbClr val="E7E6E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900" b="1">
                          <a:solidFill>
                            <a:srgbClr val="E7E6E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Periodo</a:t>
                      </a:r>
                      <a:endParaRPr sz="1900" b="1">
                        <a:solidFill>
                          <a:srgbClr val="E7E6E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900" b="1">
                          <a:solidFill>
                            <a:srgbClr val="E7E6E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Beca mensual</a:t>
                      </a:r>
                      <a:endParaRPr sz="1900" b="1">
                        <a:solidFill>
                          <a:srgbClr val="E7E6E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900" b="1">
                          <a:solidFill>
                            <a:srgbClr val="E7E6E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Becas disponibles</a:t>
                      </a:r>
                      <a:endParaRPr sz="1900" b="1">
                        <a:solidFill>
                          <a:srgbClr val="E7E6E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>
                          <a:solidFill>
                            <a:srgbClr val="E7E6E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Monto</a:t>
                      </a:r>
                      <a:endParaRPr sz="2000" b="1">
                        <a:solidFill>
                          <a:srgbClr val="E7E6E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E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0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Estancias Infantiles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Noviembre 2021 a Enero 2022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$450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739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$996,650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90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Centros de Bienestar Infantil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Enero 2022 a Marzo 2022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$450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925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$1,250,000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90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Estancias Infantiles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Febrero 2022 a Febrero 2023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$600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833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$6,500,000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90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Centros de Bienestar Infantil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Abril 2022 a Febrero 2023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$600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550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$3,630,000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Casas de Cuidado Diario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 anchor="ctr">
                    <a:lnL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28575" marR="2857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"/>
          <p:cNvSpPr txBox="1">
            <a:spLocks noGrp="1"/>
          </p:cNvSpPr>
          <p:nvPr>
            <p:ph type="title"/>
          </p:nvPr>
        </p:nvSpPr>
        <p:spPr>
          <a:xfrm>
            <a:off x="1989221" y="311451"/>
            <a:ext cx="8213558" cy="1059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3600"/>
              <a:buFont typeface="Montserrat Light"/>
              <a:buNone/>
            </a:pPr>
            <a:r>
              <a:rPr lang="es-ES" sz="3600" b="1">
                <a:solidFill>
                  <a:srgbClr val="005AAE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Análisis de las bases de la convocatoria</a:t>
            </a:r>
            <a:endParaRPr sz="3600" b="1">
              <a:solidFill>
                <a:srgbClr val="005AAE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7" name="Google Shape;87;p4"/>
          <p:cNvSpPr txBox="1"/>
          <p:nvPr/>
        </p:nvSpPr>
        <p:spPr>
          <a:xfrm>
            <a:off x="795130" y="1496778"/>
            <a:ext cx="624177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s-E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	</a:t>
            </a:r>
            <a:endParaRPr/>
          </a:p>
        </p:txBody>
      </p:sp>
      <p:sp>
        <p:nvSpPr>
          <p:cNvPr id="88" name="Google Shape;88;p4"/>
          <p:cNvSpPr txBox="1"/>
          <p:nvPr/>
        </p:nvSpPr>
        <p:spPr>
          <a:xfrm>
            <a:off x="1688934" y="5510392"/>
            <a:ext cx="8213558" cy="70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endParaRPr sz="2000" b="1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9" name="Google Shape;89;p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45564" y="1370758"/>
            <a:ext cx="6868939" cy="5083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 txBox="1">
            <a:spLocks noGrp="1"/>
          </p:cNvSpPr>
          <p:nvPr>
            <p:ph type="title"/>
          </p:nvPr>
        </p:nvSpPr>
        <p:spPr>
          <a:xfrm>
            <a:off x="2132779" y="374141"/>
            <a:ext cx="8545053" cy="953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3600"/>
              <a:buFont typeface="Montserrat Light"/>
              <a:buNone/>
            </a:pPr>
            <a:r>
              <a:rPr lang="es-ES" sz="3600" b="1">
                <a:solidFill>
                  <a:srgbClr val="005AAE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Reglas de Operación del Comité de Validación</a:t>
            </a:r>
            <a:endParaRPr sz="3600" b="1">
              <a:solidFill>
                <a:srgbClr val="005AAE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5" name="Google Shape;95;p5"/>
          <p:cNvSpPr txBox="1"/>
          <p:nvPr/>
        </p:nvSpPr>
        <p:spPr>
          <a:xfrm>
            <a:off x="795130" y="1496778"/>
            <a:ext cx="624177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s-E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	</a:t>
            </a:r>
            <a:endParaRPr/>
          </a:p>
        </p:txBody>
      </p:sp>
      <p:sp>
        <p:nvSpPr>
          <p:cNvPr id="96" name="Google Shape;96;p5"/>
          <p:cNvSpPr txBox="1"/>
          <p:nvPr/>
        </p:nvSpPr>
        <p:spPr>
          <a:xfrm>
            <a:off x="1688934" y="5510392"/>
            <a:ext cx="8213558" cy="70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endParaRPr sz="2000" b="1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7" name="Google Shape;97;p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28837" y="1328082"/>
            <a:ext cx="7313282" cy="4994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"/>
          <p:cNvSpPr txBox="1">
            <a:spLocks noGrp="1"/>
          </p:cNvSpPr>
          <p:nvPr>
            <p:ph type="title"/>
          </p:nvPr>
        </p:nvSpPr>
        <p:spPr>
          <a:xfrm>
            <a:off x="2281084" y="452783"/>
            <a:ext cx="7652084" cy="826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3600"/>
              <a:buFont typeface="Montserrat Light"/>
              <a:buNone/>
            </a:pPr>
            <a:r>
              <a:rPr lang="es-ES" sz="3600" b="1">
                <a:solidFill>
                  <a:srgbClr val="005AAE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Asuntos Generales</a:t>
            </a:r>
            <a:endParaRPr sz="2800">
              <a:solidFill>
                <a:srgbClr val="005AAE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3" name="Google Shape;103;p6"/>
          <p:cNvSpPr txBox="1"/>
          <p:nvPr/>
        </p:nvSpPr>
        <p:spPr>
          <a:xfrm>
            <a:off x="872700" y="2028325"/>
            <a:ext cx="10446600" cy="30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5AAE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Montserrat Light"/>
              <a:buAutoNum type="arabicPeriod"/>
            </a:pPr>
            <a:r>
              <a:rPr lang="es-ES" sz="2400">
                <a:solidFill>
                  <a:schemeClr val="lt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Solicitud</a:t>
            </a:r>
            <a:r>
              <a:rPr lang="es-ES" sz="2400">
                <a:solidFill>
                  <a:schemeClr val="lt2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ingreso al programa de becas de la Estancia Infantil “Le Petit”</a:t>
            </a:r>
            <a:endParaRPr sz="2400" b="0" i="0" u="none" strike="noStrike" cap="non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0C0C0C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Montserrat Light"/>
              <a:buAutoNum type="arabicPeriod"/>
            </a:pPr>
            <a:r>
              <a:rPr lang="es-ES" sz="2400" b="0" i="0" u="none" strike="noStrike" cap="none">
                <a:solidFill>
                  <a:schemeClr val="lt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Determinar criterio de trámite de licencia de funcionamiento.</a:t>
            </a:r>
            <a:endParaRPr sz="2400">
              <a:solidFill>
                <a:schemeClr val="lt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Montserrat Light"/>
              <a:buAutoNum type="arabicPeriod"/>
            </a:pPr>
            <a:r>
              <a:rPr lang="es-ES" sz="2400" b="0" i="0" u="none" strike="noStrike" cap="none">
                <a:solidFill>
                  <a:schemeClr val="lt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Definir modalidad de sesiones futuras. (presencial o virtual)</a:t>
            </a:r>
            <a:endParaRPr sz="2400" b="0" i="0" u="none" strike="noStrike" cap="none">
              <a:solidFill>
                <a:schemeClr val="lt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"/>
          <p:cNvSpPr txBox="1">
            <a:spLocks noGrp="1"/>
          </p:cNvSpPr>
          <p:nvPr>
            <p:ph type="body" idx="1"/>
          </p:nvPr>
        </p:nvSpPr>
        <p:spPr>
          <a:xfrm>
            <a:off x="2430453" y="660792"/>
            <a:ext cx="7075454" cy="6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3600"/>
              <a:buNone/>
            </a:pPr>
            <a:r>
              <a:rPr lang="es-ES" sz="3600" b="1" u="none" strike="noStrike" cap="none">
                <a:solidFill>
                  <a:srgbClr val="005AAE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Resumen</a:t>
            </a:r>
            <a:endParaRPr>
              <a:solidFill>
                <a:srgbClr val="005AAE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aphicFrame>
        <p:nvGraphicFramePr>
          <p:cNvPr id="109" name="Google Shape;109;p7"/>
          <p:cNvGraphicFramePr/>
          <p:nvPr/>
        </p:nvGraphicFramePr>
        <p:xfrm>
          <a:off x="2029446" y="1905337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{FA1034D3-0051-4480-9366-5F3A0E385918}</a:tableStyleId>
              </a:tblPr>
              <a:tblGrid>
                <a:gridCol w="372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8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92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2400"/>
                        <a:buFont typeface="Montserrat Light"/>
                        <a:buNone/>
                      </a:pPr>
                      <a:r>
                        <a:rPr lang="es-ES" sz="2400" b="0" u="none" strike="noStrike" cap="none">
                          <a:solidFill>
                            <a:schemeClr val="lt2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Becas disponibles a otorgar</a:t>
                      </a:r>
                      <a:endParaRPr sz="2400" b="0" u="none" strike="noStrike" cap="none">
                        <a:solidFill>
                          <a:schemeClr val="lt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2400"/>
                        <a:buFont typeface="Montserrat Light"/>
                        <a:buNone/>
                      </a:pPr>
                      <a:r>
                        <a:rPr lang="es-ES" sz="2400" b="0" u="none" strike="noStrike" cap="none">
                          <a:solidFill>
                            <a:schemeClr val="lt2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550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3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2400"/>
                        <a:buFont typeface="Montserrat Light"/>
                        <a:buNone/>
                      </a:pPr>
                      <a:r>
                        <a:rPr lang="es-ES" sz="2400" b="0" u="none" strike="noStrike" cap="none">
                          <a:solidFill>
                            <a:schemeClr val="lt2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Monto de becas a otorgar </a:t>
                      </a:r>
                      <a:endParaRPr sz="2400" b="0" u="none" strike="noStrike" cap="none">
                        <a:solidFill>
                          <a:schemeClr val="lt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2400"/>
                        <a:buFont typeface="Montserrat Light"/>
                        <a:buNone/>
                      </a:pPr>
                      <a:r>
                        <a:rPr lang="es-ES" sz="2400" b="0" u="none" strike="noStrike" cap="none">
                          <a:solidFill>
                            <a:srgbClr val="595959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$3, 630,000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2000"/>
                        <a:buFont typeface="Montserrat Light"/>
                        <a:buNone/>
                      </a:pPr>
                      <a:r>
                        <a:rPr lang="es-ES" sz="2000" b="0" u="none" strike="noStrike" cap="none">
                          <a:solidFill>
                            <a:srgbClr val="595959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(Tres millones, seiscientos treinta mil pesos 00/100 M.N</a:t>
                      </a:r>
                      <a:r>
                        <a:rPr lang="es-ES" sz="2000" b="0" u="none" strike="noStrike" cap="none">
                          <a:solidFill>
                            <a:schemeClr val="lt2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)</a:t>
                      </a:r>
                      <a:endParaRPr sz="2000" b="0" u="none" strike="noStrike" cap="none">
                        <a:solidFill>
                          <a:schemeClr val="lt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2400"/>
                        <a:buFont typeface="Montserrat Light"/>
                        <a:buNone/>
                      </a:pPr>
                      <a:r>
                        <a:rPr lang="es-ES" sz="2400" b="0" u="none" strike="noStrike" cap="none">
                          <a:solidFill>
                            <a:schemeClr val="lt2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Ministraciones </a:t>
                      </a:r>
                      <a:endParaRPr sz="2400" b="0" u="none" strike="noStrike" cap="none">
                        <a:solidFill>
                          <a:schemeClr val="lt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2400"/>
                        <a:buFont typeface="Montserrat Light"/>
                        <a:buNone/>
                      </a:pPr>
                      <a:r>
                        <a:rPr lang="es-ES" sz="2400" b="0" u="none" strike="noStrike" cap="none">
                          <a:solidFill>
                            <a:schemeClr val="lt2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11 meses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2000"/>
                        <a:buFont typeface="Montserrat Light"/>
                        <a:buNone/>
                      </a:pPr>
                      <a:r>
                        <a:rPr lang="es-ES" sz="2000" b="0" u="none" strike="noStrike" cap="none">
                          <a:solidFill>
                            <a:schemeClr val="lt2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(abril 2022 a febrero 2023)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"/>
          <p:cNvSpPr txBox="1">
            <a:spLocks noGrp="1"/>
          </p:cNvSpPr>
          <p:nvPr>
            <p:ph type="title"/>
          </p:nvPr>
        </p:nvSpPr>
        <p:spPr>
          <a:xfrm>
            <a:off x="3310906" y="338815"/>
            <a:ext cx="4930441" cy="652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3600"/>
              <a:buFont typeface="Montserrat Light"/>
              <a:buNone/>
            </a:pPr>
            <a:r>
              <a:rPr lang="es-ES" sz="3600" b="1">
                <a:solidFill>
                  <a:srgbClr val="005AAE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Acciones Pendientes</a:t>
            </a:r>
            <a:endParaRPr sz="3600" b="1">
              <a:solidFill>
                <a:srgbClr val="005AAE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aphicFrame>
        <p:nvGraphicFramePr>
          <p:cNvPr id="115" name="Google Shape;115;p8"/>
          <p:cNvGraphicFramePr/>
          <p:nvPr/>
        </p:nvGraphicFramePr>
        <p:xfrm>
          <a:off x="1073426" y="1407079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{312DC0CD-5C80-411C-A8C5-5BA23B8EEB92}</a:tableStyleId>
              </a:tblPr>
              <a:tblGrid>
                <a:gridCol w="332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5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0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Fecha </a:t>
                      </a:r>
                      <a:endParaRPr sz="1800" b="0" i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Acción </a:t>
                      </a:r>
                      <a:endParaRPr sz="1800" b="0" i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7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solidFill>
                            <a:schemeClr val="dk1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09 de marzo del 2022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solidFill>
                            <a:schemeClr val="dk1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Sesión ordinaria del Comité de Validación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solidFill>
                            <a:schemeClr val="dk1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11 de marzo del 2022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solidFill>
                            <a:schemeClr val="dk1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Publicación de convocatoria de Becas Ce</a:t>
                      </a:r>
                      <a:r>
                        <a:rPr lang="es-ES" sz="1800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ntros de Atención Infantil, </a:t>
                      </a:r>
                      <a:r>
                        <a:rPr lang="es-ES" sz="1800" b="0" i="0" u="none" strike="noStrike" cap="none">
                          <a:solidFill>
                            <a:schemeClr val="dk1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modalidad Centros de Bienestar Infantil (CBI)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2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solidFill>
                            <a:schemeClr val="dk1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14 y 15 de marzo del 2022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solidFill>
                            <a:schemeClr val="dk1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Recepción de documentación de Centros de Bienestar Infantil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6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solidFill>
                            <a:schemeClr val="dk1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17, 18, 22 y 23 de marzo del 2022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solidFill>
                            <a:schemeClr val="dk1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Recepción de documentación de beneficiarios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6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solidFill>
                            <a:schemeClr val="dk1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30 de marzo del 2022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solidFill>
                            <a:schemeClr val="dk1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Sesión del Comité para </a:t>
                      </a:r>
                      <a:r>
                        <a:rPr lang="es-ES" sz="1800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V</a:t>
                      </a:r>
                      <a:r>
                        <a:rPr lang="es-ES" sz="1800" b="0" i="0" u="none" strike="noStrike" cap="none">
                          <a:solidFill>
                            <a:schemeClr val="dk1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alidación de beneficiarios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6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solidFill>
                            <a:schemeClr val="dk1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03 de abril del  2022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solidFill>
                            <a:schemeClr val="dk1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Publicación de beneficiarios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9" descr="Image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-3265038" y="3263651"/>
            <a:ext cx="6883401" cy="35560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9"/>
          <p:cNvSpPr txBox="1"/>
          <p:nvPr/>
        </p:nvSpPr>
        <p:spPr>
          <a:xfrm>
            <a:off x="1257300" y="4630358"/>
            <a:ext cx="10934700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8800"/>
              <a:buFont typeface="Montserrat"/>
              <a:buNone/>
            </a:pPr>
            <a:r>
              <a:rPr lang="es-ES" sz="8800" b="0" i="0" u="none" strike="noStrike" cap="none">
                <a:solidFill>
                  <a:srgbClr val="005AAE"/>
                </a:solidFill>
                <a:latin typeface="Montserrat"/>
                <a:ea typeface="Montserrat"/>
                <a:cs typeface="Montserrat"/>
                <a:sym typeface="Montserrat"/>
              </a:rPr>
              <a:t>¡</a:t>
            </a:r>
            <a:r>
              <a:rPr lang="es-ES" sz="8000" b="0" i="0" u="none" strike="noStrike" cap="none">
                <a:solidFill>
                  <a:srgbClr val="005AAE"/>
                </a:solidFill>
                <a:latin typeface="Montserrat"/>
                <a:ea typeface="Montserrat"/>
                <a:cs typeface="Montserrat"/>
                <a:sym typeface="Montserrat"/>
              </a:rPr>
              <a:t>Gracias</a:t>
            </a:r>
            <a:r>
              <a:rPr lang="es-ES" sz="7200" b="0" i="0" u="none" strike="noStrike" cap="none">
                <a:solidFill>
                  <a:srgbClr val="005AAE"/>
                </a:solidFill>
                <a:latin typeface="Montserrat"/>
                <a:ea typeface="Montserrat"/>
                <a:cs typeface="Montserrat"/>
                <a:sym typeface="Montserrat"/>
              </a:rPr>
              <a:t>!</a:t>
            </a:r>
            <a:endParaRPr sz="6600" b="0" i="0" u="none" strike="noStrike" cap="none">
              <a:solidFill>
                <a:srgbClr val="005AA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</Words>
  <Application>Microsoft Office PowerPoint</Application>
  <PresentationFormat>Panorámica</PresentationFormat>
  <Paragraphs>85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Calibri</vt:lpstr>
      <vt:lpstr>Helvetica Neue</vt:lpstr>
      <vt:lpstr>DM Serif Display</vt:lpstr>
      <vt:lpstr>Montserrat</vt:lpstr>
      <vt:lpstr>Montserrat Light</vt:lpstr>
      <vt:lpstr>Tema de Office</vt:lpstr>
      <vt:lpstr>Presentación de PowerPoint</vt:lpstr>
      <vt:lpstr>Orden del Día</vt:lpstr>
      <vt:lpstr>Historial del Programa de Becas</vt:lpstr>
      <vt:lpstr>Análisis de las bases de la convocatoria</vt:lpstr>
      <vt:lpstr>Reglas de Operación del Comité de Validación</vt:lpstr>
      <vt:lpstr>Asuntos Generales</vt:lpstr>
      <vt:lpstr>Presentación de PowerPoint</vt:lpstr>
      <vt:lpstr>Acciones Pendientes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DIF</dc:creator>
  <cp:lastModifiedBy>LILIANA ARRAS</cp:lastModifiedBy>
  <cp:revision>1</cp:revision>
  <dcterms:modified xsi:type="dcterms:W3CDTF">2022-04-28T19:10:23Z</dcterms:modified>
</cp:coreProperties>
</file>