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83" r:id="rId4"/>
    <p:sldId id="284" r:id="rId5"/>
    <p:sldId id="286" r:id="rId6"/>
    <p:sldId id="282" r:id="rId7"/>
    <p:sldId id="285" r:id="rId8"/>
    <p:sldId id="266" r:id="rId9"/>
    <p:sldId id="287" r:id="rId10"/>
  </p:sldIdLst>
  <p:sldSz cx="12192000" cy="6858000"/>
  <p:notesSz cx="7010400" cy="92964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AE"/>
    <a:srgbClr val="6CB99E"/>
    <a:srgbClr val="D64A85"/>
    <a:srgbClr val="B3C667"/>
    <a:srgbClr val="E77F47"/>
    <a:srgbClr val="BE5696"/>
    <a:srgbClr val="00AFBE"/>
    <a:srgbClr val="2DE8ED"/>
    <a:srgbClr val="CD10F4"/>
    <a:srgbClr val="EF7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6405"/>
  </p:normalViewPr>
  <p:slideViewPr>
    <p:cSldViewPr snapToGrid="0" snapToObjects="1">
      <p:cViewPr varScale="1">
        <p:scale>
          <a:sx n="76" d="100"/>
          <a:sy n="76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</p:spPr>
        <p:txBody>
          <a:bodyPr lIns="92171" tIns="46086" rIns="92171" bIns="46086"/>
          <a:lstStyle/>
          <a:p>
            <a:endParaRPr/>
          </a:p>
        </p:txBody>
      </p:sp>
      <p:sp>
        <p:nvSpPr>
          <p:cNvPr id="102" name="Shape 102"/>
          <p:cNvSpPr>
            <a:spLocks noGrp="1"/>
          </p:cNvSpPr>
          <p:nvPr>
            <p:ph type="body" sz="quarter" idx="1"/>
          </p:nvPr>
        </p:nvSpPr>
        <p:spPr>
          <a:xfrm>
            <a:off x="934721" y="4415791"/>
            <a:ext cx="5140960" cy="4183380"/>
          </a:xfrm>
          <a:prstGeom prst="rect">
            <a:avLst/>
          </a:prstGeom>
        </p:spPr>
        <p:txBody>
          <a:bodyPr lIns="92171" tIns="46086" rIns="92171" bIns="46086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3444393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Texto del título</a:t>
            </a:r>
          </a:p>
        </p:txBody>
      </p:sp>
      <p:sp>
        <p:nvSpPr>
          <p:cNvPr id="3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9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8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Marcador de texto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73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Marcador de texto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del título</a:t>
            </a:r>
          </a:p>
        </p:txBody>
      </p:sp>
      <p:sp>
        <p:nvSpPr>
          <p:cNvPr id="83" name="Marcador de posición de imagen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L="0" indent="4572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2pPr>
            <a:lvl3pPr marL="0" indent="9144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3pPr>
            <a:lvl4pPr marL="0" indent="13716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4pPr>
            <a:lvl5pPr marL="0" indent="18288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000">
                <a:latin typeface="DM Serif Display"/>
                <a:ea typeface="DM Serif Display"/>
                <a:cs typeface="DM Serif Display"/>
                <a:sym typeface="DM Serif Display"/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600670" y="5929931"/>
            <a:ext cx="10985502" cy="318490"/>
          </a:xfrm>
          <a:prstGeom prst="rect">
            <a:avLst/>
          </a:prstGeom>
          <a:ln w="3175"/>
        </p:spPr>
        <p:txBody>
          <a:bodyPr lIns="22859" tIns="22859" rIns="22859" bIns="22859"/>
          <a:lstStyle>
            <a:lvl1pPr marL="0" indent="0" algn="ctr" defTabSz="408622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1782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Autor y fecha</a:t>
            </a:r>
          </a:p>
        </p:txBody>
      </p:sp>
      <p:sp>
        <p:nvSpPr>
          <p:cNvPr id="93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603248" y="1287495"/>
            <a:ext cx="10985502" cy="2324101"/>
          </a:xfrm>
          <a:prstGeom prst="rect">
            <a:avLst/>
          </a:prstGeom>
        </p:spPr>
        <p:txBody>
          <a:bodyPr lIns="25400" tIns="25400" rIns="25400" bIns="25400" anchor="b"/>
          <a:lstStyle>
            <a:lvl1pPr algn="ctr" defTabSz="1219169">
              <a:lnSpc>
                <a:spcPct val="80000"/>
              </a:lnSpc>
              <a:defRPr sz="5800" b="1" spc="-116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t>Título de presentación</a:t>
            </a:r>
          </a:p>
        </p:txBody>
      </p:sp>
      <p:sp>
        <p:nvSpPr>
          <p:cNvPr id="9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600671" y="3611595"/>
            <a:ext cx="10985501" cy="952501"/>
          </a:xfrm>
          <a:prstGeom prst="rect">
            <a:avLst/>
          </a:prstGeom>
        </p:spPr>
        <p:txBody>
          <a:bodyPr lIns="25400" tIns="25400" rIns="25400" bIns="25400"/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4572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9144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13716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1828800" algn="ctr" defTabSz="41275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sz="2600" b="1"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5997574" y="6540614"/>
            <a:ext cx="190603" cy="187186"/>
          </a:xfrm>
          <a:prstGeom prst="rect">
            <a:avLst/>
          </a:prstGeom>
        </p:spPr>
        <p:txBody>
          <a:bodyPr lIns="25400" tIns="25400" rIns="25400" bIns="25400" anchor="b"/>
          <a:lstStyle>
            <a:lvl1pPr algn="ctr" defTabSz="292100">
              <a:defRPr sz="900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docs.google.com/spreadsheets/d/1p_LBXauGVQS6ieeQWQrcfoXNAsI1MrET6447KlkbTRU/edit?userstoinvite=lucyprietoarreola%40gmail.com#gid=0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../Desktop/BENEFICIARIOS%20PARA%20FB%20LISTO%20(1)ESTANCIA%20FEBRERO%202022.xlsx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../Pictures/Solicitud%20de%20Beca%20Parra%20Guadan&#771;a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hyperlink" Target="20220217155059621.pdf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Imagen" descr="Imagen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 flipH="1">
            <a:off x="-3265038" y="3263651"/>
            <a:ext cx="6883401" cy="355601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B1E0483-E963-4C4D-A39A-84F8FCF5913A}"/>
              </a:ext>
            </a:extLst>
          </p:cNvPr>
          <p:cNvSpPr txBox="1"/>
          <p:nvPr/>
        </p:nvSpPr>
        <p:spPr>
          <a:xfrm>
            <a:off x="857250" y="3268283"/>
            <a:ext cx="1133475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dirty="0">
                <a:solidFill>
                  <a:srgbClr val="005AAE"/>
                </a:solidFill>
                <a:latin typeface="Montserrat" panose="02000505000000020004" pitchFamily="2" charset="0"/>
              </a:rPr>
              <a:t>Comité de Validación</a:t>
            </a:r>
          </a:p>
          <a:p>
            <a:pPr algn="ctr"/>
            <a:endParaRPr lang="es-MX" sz="2800" dirty="0">
              <a:solidFill>
                <a:srgbClr val="005AAE"/>
              </a:solidFill>
              <a:latin typeface="Montserrat" panose="02000505000000020004" pitchFamily="2" charset="0"/>
            </a:endParaRPr>
          </a:p>
          <a:p>
            <a:pPr algn="ctr"/>
            <a:r>
              <a:rPr lang="es-ES" sz="2800" dirty="0">
                <a:solidFill>
                  <a:srgbClr val="005AAE"/>
                </a:solidFill>
                <a:latin typeface="Montserrat Light" panose="00000400000000000000" pitchFamily="50" charset="0"/>
              </a:rPr>
              <a:t>Programa de Becas para la Atención, Cuidado y Desarrollo Integral de Niñas, Niños y Adolescentes de los Centros de Atención Infantil del Municipio de Chihuahua</a:t>
            </a:r>
          </a:p>
          <a:p>
            <a:pPr algn="ctr"/>
            <a:endParaRPr lang="es-ES" sz="2000" dirty="0">
              <a:solidFill>
                <a:schemeClr val="tx1"/>
              </a:solidFill>
              <a:latin typeface="Montserrat" panose="02000505000000020004" pitchFamily="2" charset="0"/>
            </a:endParaRPr>
          </a:p>
          <a:p>
            <a:pPr algn="ctr"/>
            <a:r>
              <a:rPr lang="es-MX" sz="2400" dirty="0">
                <a:solidFill>
                  <a:srgbClr val="005AAE"/>
                </a:solidFill>
                <a:latin typeface="Montserrat" panose="02000505000000020004" pitchFamily="2" charset="0"/>
              </a:rPr>
              <a:t>Modalidad Estancias Infantiles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4D3F91F-DDD6-4AC3-9836-D1551E746DF7}"/>
              </a:ext>
            </a:extLst>
          </p:cNvPr>
          <p:cNvSpPr txBox="1"/>
          <p:nvPr/>
        </p:nvSpPr>
        <p:spPr>
          <a:xfrm>
            <a:off x="6275378" y="6417801"/>
            <a:ext cx="5662863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600" b="1" i="0" u="none" strike="noStrike" cap="none" spc="0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FillTx/>
                <a:latin typeface="Montserrat Light" panose="00000400000000000000" pitchFamily="50" charset="0"/>
                <a:sym typeface="Calibri"/>
              </a:rPr>
              <a:t>Chihuahua, Chih., a 18 de febrero del 2022</a:t>
            </a:r>
            <a:endParaRPr kumimoji="0" lang="es-MX" sz="1600" b="1" i="0" u="none" strike="noStrike" cap="none" spc="0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FillTx/>
              <a:latin typeface="Montserrat Light" panose="00000400000000000000" pitchFamily="50" charset="0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ORDEN DEL DIA"/>
          <p:cNvSpPr txBox="1">
            <a:spLocks noGrp="1"/>
          </p:cNvSpPr>
          <p:nvPr>
            <p:ph type="title"/>
          </p:nvPr>
        </p:nvSpPr>
        <p:spPr>
          <a:xfrm>
            <a:off x="2887579" y="469337"/>
            <a:ext cx="8058180" cy="65286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400" b="1">
                <a:solidFill>
                  <a:schemeClr val="accent5">
                    <a:satOff val="-3547"/>
                    <a:lumOff val="-10352"/>
                  </a:schemeClr>
                </a:solidFill>
                <a:latin typeface="Carlito"/>
                <a:ea typeface="Carlito"/>
                <a:cs typeface="Carlito"/>
                <a:sym typeface="Carlito"/>
              </a:defRPr>
            </a:lvl1pPr>
          </a:lstStyle>
          <a:p>
            <a:r>
              <a:rPr lang="es-ES" sz="3600" dirty="0">
                <a:solidFill>
                  <a:srgbClr val="005AAE"/>
                </a:solidFill>
                <a:latin typeface="Montserrat Light" panose="00000400000000000000" pitchFamily="50" charset="0"/>
                <a:cs typeface="Calibri" panose="020F0502020204030204" pitchFamily="34" charset="0"/>
              </a:rPr>
              <a:t>Orden del Día</a:t>
            </a:r>
            <a:endParaRPr dirty="0">
              <a:solidFill>
                <a:srgbClr val="005AAE"/>
              </a:solidFill>
              <a:latin typeface="Montserrat Light" panose="00000400000000000000" pitchFamily="50" charset="0"/>
              <a:cs typeface="Calibri" panose="020F0502020204030204" pitchFamily="34" charset="0"/>
            </a:endParaRPr>
          </a:p>
        </p:txBody>
      </p:sp>
      <p:sp>
        <p:nvSpPr>
          <p:cNvPr id="117" name="Google Shape;415;p40"/>
          <p:cNvSpPr txBox="1"/>
          <p:nvPr/>
        </p:nvSpPr>
        <p:spPr>
          <a:xfrm>
            <a:off x="2516418" y="1993373"/>
            <a:ext cx="2880000" cy="1086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Autofit/>
          </a:bodyPr>
          <a:lstStyle>
            <a:lvl1pPr algn="ctr" defTabSz="667512">
              <a:defRPr sz="175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pPr algn="l"/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  <a:cs typeface="+mn-cs"/>
              </a:rPr>
              <a:t>Bienvenida y d</a:t>
            </a:r>
            <a:r>
              <a:rPr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  <a:cs typeface="+mn-cs"/>
              </a:rPr>
              <a:t>eclara</a:t>
            </a:r>
            <a:r>
              <a:rPr lang="es-MX"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  <a:cs typeface="+mn-cs"/>
              </a:rPr>
              <a:t>toria</a:t>
            </a:r>
            <a:r>
              <a:rPr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  <a:cs typeface="+mn-cs"/>
              </a:rPr>
              <a:t> de 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  <a:cs typeface="+mn-cs"/>
              </a:rPr>
              <a:t>Q</a:t>
            </a:r>
            <a:r>
              <a:rPr sz="2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  <a:cs typeface="+mn-cs"/>
              </a:rPr>
              <a:t>uórum</a:t>
            </a:r>
            <a:r>
              <a:rPr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  <a:cs typeface="+mn-cs"/>
              </a:rPr>
              <a:t> Legal</a:t>
            </a:r>
          </a:p>
        </p:txBody>
      </p:sp>
      <p:sp>
        <p:nvSpPr>
          <p:cNvPr id="122" name="Google Shape;415;p40"/>
          <p:cNvSpPr txBox="1"/>
          <p:nvPr/>
        </p:nvSpPr>
        <p:spPr>
          <a:xfrm>
            <a:off x="2516419" y="3384905"/>
            <a:ext cx="2880000" cy="76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Autofit/>
          </a:bodyPr>
          <a:lstStyle>
            <a:lvl1pPr algn="ctr" defTabSz="658368">
              <a:defRPr sz="187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rPr>
              <a:t>A</a:t>
            </a:r>
            <a:r>
              <a:rPr lang="es-MX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rPr>
              <a:t>probación del orden del día</a:t>
            </a:r>
            <a:endParaRPr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50" charset="0"/>
            </a:endParaRPr>
          </a:p>
        </p:txBody>
      </p:sp>
      <p:sp>
        <p:nvSpPr>
          <p:cNvPr id="123" name="Google Shape;415;p40"/>
          <p:cNvSpPr/>
          <p:nvPr/>
        </p:nvSpPr>
        <p:spPr>
          <a:xfrm>
            <a:off x="2516418" y="4631278"/>
            <a:ext cx="2880000" cy="909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cubicBezTo>
                  <a:pt x="18000" y="21600"/>
                  <a:pt x="14400" y="21600"/>
                  <a:pt x="10800" y="21600"/>
                </a:cubicBezTo>
                <a:cubicBezTo>
                  <a:pt x="7200" y="21600"/>
                  <a:pt x="3600" y="21600"/>
                  <a:pt x="0" y="21600"/>
                </a:cubicBez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Autofit/>
          </a:bodyPr>
          <a:lstStyle>
            <a:lvl1pPr algn="ctr" defTabSz="905255">
              <a:defRPr sz="1881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pPr algn="l"/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rPr>
              <a:t>Presentación de Estancias Infantiles que presentaron documentación</a:t>
            </a:r>
            <a:endParaRPr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50" charset="0"/>
            </a:endParaRPr>
          </a:p>
        </p:txBody>
      </p:sp>
      <p:sp>
        <p:nvSpPr>
          <p:cNvPr id="126" name="Google Shape;415;p40"/>
          <p:cNvSpPr txBox="1"/>
          <p:nvPr/>
        </p:nvSpPr>
        <p:spPr>
          <a:xfrm>
            <a:off x="7034219" y="2171985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Autofit/>
          </a:bodyPr>
          <a:lstStyle>
            <a:lvl1pPr defTabSz="521208">
              <a:defRPr sz="148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rPr>
              <a:t>Presentación de usuarios solicitantes</a:t>
            </a:r>
            <a:endParaRPr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50" charset="0"/>
            </a:endParaRPr>
          </a:p>
        </p:txBody>
      </p:sp>
      <p:sp>
        <p:nvSpPr>
          <p:cNvPr id="129" name="Google Shape;415;p40"/>
          <p:cNvSpPr txBox="1"/>
          <p:nvPr/>
        </p:nvSpPr>
        <p:spPr>
          <a:xfrm>
            <a:off x="7034219" y="3411595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Autofit/>
          </a:bodyPr>
          <a:lstStyle>
            <a:lvl1pPr defTabSz="521208">
              <a:defRPr sz="1482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rPr>
              <a:t>Aprobación de beneficiarios</a:t>
            </a:r>
            <a:endParaRPr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50" charset="0"/>
            </a:endParaRPr>
          </a:p>
        </p:txBody>
      </p:sp>
      <p:sp>
        <p:nvSpPr>
          <p:cNvPr id="24" name="Google Shape;414;p40">
            <a:extLst>
              <a:ext uri="{FF2B5EF4-FFF2-40B4-BE49-F238E27FC236}">
                <a16:creationId xmlns:a16="http://schemas.microsoft.com/office/drawing/2014/main" id="{78E0E02D-3B03-DF4C-8084-177EC0F5C7BA}"/>
              </a:ext>
            </a:extLst>
          </p:cNvPr>
          <p:cNvSpPr txBox="1"/>
          <p:nvPr/>
        </p:nvSpPr>
        <p:spPr>
          <a:xfrm>
            <a:off x="6204376" y="4561903"/>
            <a:ext cx="595801" cy="90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rmAutofit/>
          </a:bodyPr>
          <a:lstStyle>
            <a:lvl1pPr algn="ctr" defTabSz="685800">
              <a:defRPr sz="2250">
                <a:solidFill>
                  <a:srgbClr val="FFFFFF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endParaRPr sz="2000" dirty="0">
              <a:solidFill>
                <a:schemeClr val="tx1">
                  <a:lumMod val="50000"/>
                  <a:lumOff val="50000"/>
                </a:schemeClr>
              </a:solidFill>
              <a:latin typeface="Montserrat Light" panose="00000400000000000000" pitchFamily="50" charset="0"/>
            </a:endParaRPr>
          </a:p>
        </p:txBody>
      </p:sp>
      <p:sp>
        <p:nvSpPr>
          <p:cNvPr id="25" name="Google Shape;415;p40">
            <a:extLst>
              <a:ext uri="{FF2B5EF4-FFF2-40B4-BE49-F238E27FC236}">
                <a16:creationId xmlns:a16="http://schemas.microsoft.com/office/drawing/2014/main" id="{6E789F24-3249-F545-8856-433BC77EABD2}"/>
              </a:ext>
            </a:extLst>
          </p:cNvPr>
          <p:cNvSpPr txBox="1"/>
          <p:nvPr/>
        </p:nvSpPr>
        <p:spPr>
          <a:xfrm>
            <a:off x="7012334" y="4729647"/>
            <a:ext cx="2880000" cy="72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 anchor="ctr">
            <a:noAutofit/>
          </a:bodyPr>
          <a:lstStyle>
            <a:lvl1pPr>
              <a:defRPr sz="2600">
                <a:latin typeface="DM Serif Display"/>
                <a:ea typeface="DM Serif Display"/>
                <a:cs typeface="DM Serif Display"/>
                <a:sym typeface="DM Serif Display"/>
              </a:defRPr>
            </a:lvl1pPr>
          </a:lstStyle>
          <a:p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rPr>
              <a:t>Asuntos generales</a:t>
            </a:r>
          </a:p>
        </p:txBody>
      </p:sp>
      <p:sp>
        <p:nvSpPr>
          <p:cNvPr id="3" name="Diagrama de flujo: decisión 2">
            <a:extLst>
              <a:ext uri="{FF2B5EF4-FFF2-40B4-BE49-F238E27FC236}">
                <a16:creationId xmlns:a16="http://schemas.microsoft.com/office/drawing/2014/main" id="{F836AEF9-9817-455C-8B78-8931451116A7}"/>
              </a:ext>
            </a:extLst>
          </p:cNvPr>
          <p:cNvSpPr/>
          <p:nvPr/>
        </p:nvSpPr>
        <p:spPr>
          <a:xfrm>
            <a:off x="1285434" y="2081985"/>
            <a:ext cx="900000" cy="900000"/>
          </a:xfrm>
          <a:prstGeom prst="flowChartDecision">
            <a:avLst/>
          </a:prstGeom>
          <a:solidFill>
            <a:srgbClr val="FFFFFF"/>
          </a:solidFill>
          <a:ln w="38100" cap="flat">
            <a:solidFill>
              <a:srgbClr val="00AFBE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00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Montserrat Light" panose="00000400000000000000" pitchFamily="50" charset="0"/>
                <a:sym typeface="Calibri"/>
              </a:rPr>
              <a:t>1</a:t>
            </a:r>
            <a:endParaRPr kumimoji="0" lang="es-MX" sz="200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FillTx/>
              <a:latin typeface="Montserrat Light" panose="00000400000000000000" pitchFamily="50" charset="0"/>
              <a:sym typeface="Calibri"/>
            </a:endParaRPr>
          </a:p>
        </p:txBody>
      </p:sp>
      <p:sp>
        <p:nvSpPr>
          <p:cNvPr id="28" name="Diagrama de flujo: decisión 27">
            <a:extLst>
              <a:ext uri="{FF2B5EF4-FFF2-40B4-BE49-F238E27FC236}">
                <a16:creationId xmlns:a16="http://schemas.microsoft.com/office/drawing/2014/main" id="{3E273717-B89A-4D86-A48B-B6D532D34A77}"/>
              </a:ext>
            </a:extLst>
          </p:cNvPr>
          <p:cNvSpPr/>
          <p:nvPr/>
        </p:nvSpPr>
        <p:spPr>
          <a:xfrm>
            <a:off x="1285434" y="3319773"/>
            <a:ext cx="900000" cy="900000"/>
          </a:xfrm>
          <a:prstGeom prst="flowChartDecision">
            <a:avLst/>
          </a:prstGeom>
          <a:solidFill>
            <a:srgbClr val="FFFFFF"/>
          </a:solidFill>
          <a:ln w="38100" cap="flat">
            <a:solidFill>
              <a:srgbClr val="BE5696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rPr>
              <a:t>2</a:t>
            </a:r>
            <a:endParaRPr kumimoji="0" lang="es-MX" sz="200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FillTx/>
              <a:latin typeface="Montserrat Light" panose="00000400000000000000" pitchFamily="50" charset="0"/>
              <a:sym typeface="Calibri"/>
            </a:endParaRPr>
          </a:p>
        </p:txBody>
      </p:sp>
      <p:sp>
        <p:nvSpPr>
          <p:cNvPr id="29" name="Diagrama de flujo: decisión 28">
            <a:extLst>
              <a:ext uri="{FF2B5EF4-FFF2-40B4-BE49-F238E27FC236}">
                <a16:creationId xmlns:a16="http://schemas.microsoft.com/office/drawing/2014/main" id="{50268F5C-19C9-493C-A6BA-6B28C80CA85D}"/>
              </a:ext>
            </a:extLst>
          </p:cNvPr>
          <p:cNvSpPr/>
          <p:nvPr/>
        </p:nvSpPr>
        <p:spPr>
          <a:xfrm>
            <a:off x="1285434" y="4636004"/>
            <a:ext cx="900000" cy="900000"/>
          </a:xfrm>
          <a:prstGeom prst="flowChartDecision">
            <a:avLst/>
          </a:prstGeom>
          <a:solidFill>
            <a:srgbClr val="FFFFFF"/>
          </a:solidFill>
          <a:ln w="38100" cap="flat">
            <a:solidFill>
              <a:srgbClr val="E77F47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00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Montserrat Light" panose="00000400000000000000" pitchFamily="50" charset="0"/>
                <a:sym typeface="Calibri"/>
              </a:rPr>
              <a:t>3</a:t>
            </a:r>
            <a:endParaRPr kumimoji="0" lang="es-MX" sz="200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FillTx/>
              <a:latin typeface="Montserrat Light" panose="00000400000000000000" pitchFamily="50" charset="0"/>
              <a:sym typeface="Calibri"/>
            </a:endParaRPr>
          </a:p>
        </p:txBody>
      </p:sp>
      <p:sp>
        <p:nvSpPr>
          <p:cNvPr id="31" name="Diagrama de flujo: decisión 30">
            <a:extLst>
              <a:ext uri="{FF2B5EF4-FFF2-40B4-BE49-F238E27FC236}">
                <a16:creationId xmlns:a16="http://schemas.microsoft.com/office/drawing/2014/main" id="{7A64C81E-87E2-49C7-B11E-DB39420E4B82}"/>
              </a:ext>
            </a:extLst>
          </p:cNvPr>
          <p:cNvSpPr/>
          <p:nvPr/>
        </p:nvSpPr>
        <p:spPr>
          <a:xfrm>
            <a:off x="5765318" y="2081985"/>
            <a:ext cx="900000" cy="900000"/>
          </a:xfrm>
          <a:prstGeom prst="flowChartDecision">
            <a:avLst/>
          </a:prstGeom>
          <a:solidFill>
            <a:srgbClr val="FFFFFF"/>
          </a:solidFill>
          <a:ln w="38100" cap="flat">
            <a:solidFill>
              <a:srgbClr val="B3C667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00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Montserrat Light" panose="00000400000000000000" pitchFamily="50" charset="0"/>
                <a:sym typeface="Calibri"/>
              </a:rPr>
              <a:t>4</a:t>
            </a:r>
            <a:endParaRPr kumimoji="0" lang="es-MX" sz="200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FillTx/>
              <a:latin typeface="Montserrat Light" panose="00000400000000000000" pitchFamily="50" charset="0"/>
              <a:sym typeface="Calibri"/>
            </a:endParaRPr>
          </a:p>
        </p:txBody>
      </p:sp>
      <p:sp>
        <p:nvSpPr>
          <p:cNvPr id="32" name="Diagrama de flujo: decisión 31">
            <a:extLst>
              <a:ext uri="{FF2B5EF4-FFF2-40B4-BE49-F238E27FC236}">
                <a16:creationId xmlns:a16="http://schemas.microsoft.com/office/drawing/2014/main" id="{4AAAA1ED-9312-4013-A3E3-A14525FD7D58}"/>
              </a:ext>
            </a:extLst>
          </p:cNvPr>
          <p:cNvSpPr/>
          <p:nvPr/>
        </p:nvSpPr>
        <p:spPr>
          <a:xfrm>
            <a:off x="5765318" y="3372374"/>
            <a:ext cx="900000" cy="794798"/>
          </a:xfrm>
          <a:prstGeom prst="flowChartDecision">
            <a:avLst/>
          </a:prstGeom>
          <a:solidFill>
            <a:srgbClr val="FFFFFF"/>
          </a:solidFill>
          <a:ln w="38100" cap="flat">
            <a:solidFill>
              <a:srgbClr val="D64A85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Light" panose="00000400000000000000" pitchFamily="50" charset="0"/>
              </a:rPr>
              <a:t>5</a:t>
            </a:r>
            <a:endParaRPr kumimoji="0" lang="es-MX" sz="200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FillTx/>
              <a:latin typeface="Montserrat Light" panose="00000400000000000000" pitchFamily="50" charset="0"/>
              <a:sym typeface="Calibri"/>
            </a:endParaRPr>
          </a:p>
        </p:txBody>
      </p:sp>
      <p:sp>
        <p:nvSpPr>
          <p:cNvPr id="33" name="Diagrama de flujo: decisión 32">
            <a:extLst>
              <a:ext uri="{FF2B5EF4-FFF2-40B4-BE49-F238E27FC236}">
                <a16:creationId xmlns:a16="http://schemas.microsoft.com/office/drawing/2014/main" id="{1C0EA33D-2C2E-4CBF-801F-8966C13A5752}"/>
              </a:ext>
            </a:extLst>
          </p:cNvPr>
          <p:cNvSpPr/>
          <p:nvPr/>
        </p:nvSpPr>
        <p:spPr>
          <a:xfrm>
            <a:off x="5754376" y="4631278"/>
            <a:ext cx="900000" cy="900000"/>
          </a:xfrm>
          <a:prstGeom prst="flowChartDecision">
            <a:avLst/>
          </a:prstGeom>
          <a:solidFill>
            <a:srgbClr val="FFFFFF"/>
          </a:solidFill>
          <a:ln w="38100" cap="flat">
            <a:solidFill>
              <a:srgbClr val="6CB99E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2000" u="none" strike="noStrike" cap="none" spc="0" normalizeH="0" baseline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uFillTx/>
                <a:latin typeface="Montserrat Light" panose="00000400000000000000" pitchFamily="50" charset="0"/>
                <a:sym typeface="Calibri"/>
              </a:rPr>
              <a:t>6</a:t>
            </a:r>
            <a:endParaRPr kumimoji="0" lang="es-MX" sz="2000" u="none" strike="noStrike" cap="none" spc="0" normalizeH="0" baseline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uFillTx/>
              <a:latin typeface="Montserrat Light" panose="00000400000000000000" pitchFamily="50" charset="0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758F1F-E6CB-43B1-8A66-99051A133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2759" y="376327"/>
            <a:ext cx="8213558" cy="1059307"/>
          </a:xfrm>
        </p:spPr>
        <p:txBody>
          <a:bodyPr anchor="ctr">
            <a:normAutofit/>
          </a:bodyPr>
          <a:lstStyle/>
          <a:p>
            <a:pPr algn="ctr"/>
            <a:r>
              <a:rPr lang="es-ES" sz="3600" b="1" dirty="0">
                <a:solidFill>
                  <a:srgbClr val="005AAE"/>
                </a:solidFill>
                <a:latin typeface="Montserrat Light" panose="00000400000000000000" pitchFamily="50" charset="0"/>
              </a:rPr>
              <a:t>Estancias Infantiles solicitantes </a:t>
            </a:r>
            <a:endParaRPr lang="es-MX" b="1" dirty="0">
              <a:solidFill>
                <a:srgbClr val="005AAE"/>
              </a:solidFill>
              <a:latin typeface="Montserrat Light" panose="00000400000000000000" pitchFamily="50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FFA97B6-0A37-4E14-A457-39A8B67EA3EF}"/>
              </a:ext>
            </a:extLst>
          </p:cNvPr>
          <p:cNvSpPr txBox="1"/>
          <p:nvPr/>
        </p:nvSpPr>
        <p:spPr>
          <a:xfrm>
            <a:off x="795130" y="1496778"/>
            <a:ext cx="62417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s-MX" dirty="0"/>
              <a:t>				</a:t>
            </a:r>
          </a:p>
        </p:txBody>
      </p:sp>
      <p:graphicFrame>
        <p:nvGraphicFramePr>
          <p:cNvPr id="12" name="Tabla 12">
            <a:extLst>
              <a:ext uri="{FF2B5EF4-FFF2-40B4-BE49-F238E27FC236}">
                <a16:creationId xmlns:a16="http://schemas.microsoft.com/office/drawing/2014/main" id="{DA1A0B5F-0242-46A4-BBB4-DA612ED275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02705"/>
              </p:ext>
            </p:extLst>
          </p:nvPr>
        </p:nvGraphicFramePr>
        <p:xfrm>
          <a:off x="1167106" y="1866110"/>
          <a:ext cx="9653293" cy="338925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206491">
                  <a:extLst>
                    <a:ext uri="{9D8B030D-6E8A-4147-A177-3AD203B41FA5}">
                      <a16:colId xmlns:a16="http://schemas.microsoft.com/office/drawing/2014/main" val="3904043346"/>
                    </a:ext>
                  </a:extLst>
                </a:gridCol>
                <a:gridCol w="3159365">
                  <a:extLst>
                    <a:ext uri="{9D8B030D-6E8A-4147-A177-3AD203B41FA5}">
                      <a16:colId xmlns:a16="http://schemas.microsoft.com/office/drawing/2014/main" val="292415099"/>
                    </a:ext>
                  </a:extLst>
                </a:gridCol>
                <a:gridCol w="3287437">
                  <a:extLst>
                    <a:ext uri="{9D8B030D-6E8A-4147-A177-3AD203B41FA5}">
                      <a16:colId xmlns:a16="http://schemas.microsoft.com/office/drawing/2014/main" val="627277898"/>
                    </a:ext>
                  </a:extLst>
                </a:gridCol>
              </a:tblGrid>
              <a:tr h="311727"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1. PON GARABATOS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12. PASEOS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23. NENUCOS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240684"/>
                  </a:ext>
                </a:extLst>
              </a:tr>
              <a:tr h="268120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2. MI MUNDI PEQUEÑO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13. GAMA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24. CRECIENDO JUNTOS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20465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3. SUEÑOS Y SONRISAS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14. PLAZA SÉSAMO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25. LUCERITO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218702"/>
                  </a:ext>
                </a:extLst>
              </a:tr>
              <a:tr h="268120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4. SOLECITO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15. MELINA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26. BAMBI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400516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5. EL PARAÍSO DE LOS NIÑOS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16. APAPACHOS DE MAMÁ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27. MUNDO THE POOH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799210"/>
                  </a:ext>
                </a:extLst>
              </a:tr>
              <a:tr h="268120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6. CAPULLOS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17. PEQUEÑOS GIGANTES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28. PAPALOTES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477703"/>
                  </a:ext>
                </a:extLst>
              </a:tr>
              <a:tr h="268120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7. MI PALACIO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18. JELAMI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29. HAKUNA MATATA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536396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8. TIA MAGDA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19. DIVERTILANDIA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30. FREINET MANITAS A LA OBRA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162507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9. CARITA FELIZ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20. SAN FELIPE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31. PRIMERA ESTACIÓN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852009"/>
                  </a:ext>
                </a:extLst>
              </a:tr>
              <a:tr h="217475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10. DELFÍN AZUL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21. FEDERICO FROEBEL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32. CARRUSEL INFANTIL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991250"/>
                  </a:ext>
                </a:extLst>
              </a:tr>
              <a:tr h="334323"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11. PETIT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400" b="0" dirty="0">
                          <a:latin typeface="Montserrat Light" panose="00000400000000000000" pitchFamily="50" charset="0"/>
                        </a:rPr>
                        <a:t>22. MUNDO MÁGICO</a:t>
                      </a:r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s-MX" sz="1400" b="0" dirty="0">
                        <a:latin typeface="Montserrat Light" panose="00000400000000000000" pitchFamily="50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677004"/>
                  </a:ext>
                </a:extLst>
              </a:tr>
            </a:tbl>
          </a:graphicData>
        </a:graphic>
      </p:graphicFrame>
      <p:sp>
        <p:nvSpPr>
          <p:cNvPr id="6" name="Título 1">
            <a:extLst>
              <a:ext uri="{FF2B5EF4-FFF2-40B4-BE49-F238E27FC236}">
                <a16:creationId xmlns:a16="http://schemas.microsoft.com/office/drawing/2014/main" id="{8E747AA0-8238-45A3-8CFE-37B49AA489E1}"/>
              </a:ext>
            </a:extLst>
          </p:cNvPr>
          <p:cNvSpPr txBox="1">
            <a:spLocks/>
          </p:cNvSpPr>
          <p:nvPr/>
        </p:nvSpPr>
        <p:spPr>
          <a:xfrm>
            <a:off x="1688934" y="5510392"/>
            <a:ext cx="8213558" cy="706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 lnSpcReduction="10000"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ctr" hangingPunct="1"/>
            <a:r>
              <a:rPr lang="es-ES" sz="2400" b="1" dirty="0">
                <a:solidFill>
                  <a:schemeClr val="bg1">
                    <a:lumMod val="50000"/>
                  </a:schemeClr>
                </a:solidFill>
                <a:latin typeface="Montserrat Light" panose="00000400000000000000" pitchFamily="50" charset="0"/>
              </a:rPr>
              <a:t>32 de 40 estancias infantiles que cuentan con licencia de funcionamiento vigente </a:t>
            </a:r>
            <a:endParaRPr lang="es-MX" sz="2000" b="1" dirty="0">
              <a:solidFill>
                <a:schemeClr val="bg1">
                  <a:lumMod val="50000"/>
                </a:schemeClr>
              </a:solidFill>
              <a:latin typeface="Montserrat Light" panose="000004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49676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D04C3D-A694-450C-884A-A00445C6486D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2366341" y="565888"/>
            <a:ext cx="7459318" cy="6219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600" b="1" dirty="0">
                <a:solidFill>
                  <a:srgbClr val="005AAE"/>
                </a:solidFill>
                <a:latin typeface="Montserrat Light" panose="00000400000000000000" pitchFamily="50" charset="0"/>
                <a:cs typeface="Calibri" panose="020F0502020204030204" pitchFamily="34" charset="0"/>
              </a:rPr>
              <a:t>Usuarios solicitantes</a:t>
            </a:r>
            <a:endParaRPr lang="es-MX" sz="3600" b="1" dirty="0">
              <a:solidFill>
                <a:srgbClr val="005AAE"/>
              </a:solidFill>
              <a:latin typeface="Montserrat Light" panose="00000400000000000000" pitchFamily="50" charset="0"/>
            </a:endParaRPr>
          </a:p>
        </p:txBody>
      </p:sp>
      <p:pic>
        <p:nvPicPr>
          <p:cNvPr id="4" name="Imagen 3">
            <a:hlinkClick r:id="rId2"/>
            <a:extLst>
              <a:ext uri="{FF2B5EF4-FFF2-40B4-BE49-F238E27FC236}">
                <a16:creationId xmlns:a16="http://schemas.microsoft.com/office/drawing/2014/main" id="{E0477FE1-4C4B-4646-ADD9-90311622B2A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35" t="33034" r="4566" b="25385"/>
          <a:stretch/>
        </p:blipFill>
        <p:spPr>
          <a:xfrm>
            <a:off x="357809" y="2266121"/>
            <a:ext cx="11277600" cy="2822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943926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2038A5B-C9A6-452A-BEED-ACD3D425EDB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2821021" y="463266"/>
            <a:ext cx="7730919" cy="667701"/>
          </a:xfrm>
        </p:spPr>
        <p:txBody>
          <a:bodyPr/>
          <a:lstStyle/>
          <a:p>
            <a:pPr marL="0" indent="0">
              <a:buNone/>
            </a:pPr>
            <a:r>
              <a:rPr kumimoji="0" lang="es-MX" sz="3600" b="1" u="none" strike="noStrike" kern="0" cap="none" spc="0" normalizeH="0" baseline="0" noProof="0" dirty="0">
                <a:ln>
                  <a:noFill/>
                </a:ln>
                <a:solidFill>
                  <a:srgbClr val="005AAE"/>
                </a:solidFill>
                <a:effectLst/>
                <a:uLnTx/>
                <a:uFillTx/>
                <a:latin typeface="Montserrat Light" panose="00000400000000000000" pitchFamily="50" charset="0"/>
                <a:cs typeface="Calibri" panose="020F0502020204030204" pitchFamily="34" charset="0"/>
                <a:sym typeface="Calibri Light"/>
              </a:rPr>
              <a:t>Propuesta de beneficiarios</a:t>
            </a:r>
            <a:endParaRPr lang="es-MX" sz="3600" b="1" dirty="0">
              <a:solidFill>
                <a:srgbClr val="005AAE"/>
              </a:solidFill>
              <a:latin typeface="Montserrat Light" panose="00000400000000000000" pitchFamily="50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s-MX" dirty="0">
              <a:solidFill>
                <a:srgbClr val="005AAE"/>
              </a:solidFill>
              <a:latin typeface="Montserrat Light" panose="00000400000000000000" pitchFamily="50" charset="0"/>
            </a:endParaRPr>
          </a:p>
        </p:txBody>
      </p:sp>
      <p:pic>
        <p:nvPicPr>
          <p:cNvPr id="7" name="Imagen 6">
            <a:hlinkClick r:id="rId2" action="ppaction://hlinkfile"/>
            <a:extLst>
              <a:ext uri="{FF2B5EF4-FFF2-40B4-BE49-F238E27FC236}">
                <a16:creationId xmlns:a16="http://schemas.microsoft.com/office/drawing/2014/main" id="{7F5C16CD-B0D5-40D5-90C0-A5C99EE33D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5592" y="1130967"/>
            <a:ext cx="4295774" cy="528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1018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FD13D8-1B73-4D19-8164-A554B5E65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054" y="438447"/>
            <a:ext cx="7652084" cy="826089"/>
          </a:xfr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lang="es-ES" sz="3600" b="1" dirty="0">
                <a:solidFill>
                  <a:srgbClr val="005AAE"/>
                </a:solidFill>
                <a:latin typeface="Montserrat Light" panose="00000400000000000000" pitchFamily="50" charset="0"/>
                <a:cs typeface="Calibri" panose="020F0502020204030204" pitchFamily="34" charset="0"/>
              </a:rPr>
              <a:t>ASUNTOS GENERALES</a:t>
            </a:r>
            <a:endParaRPr lang="es-MX" sz="2800" dirty="0">
              <a:solidFill>
                <a:srgbClr val="005AAE"/>
              </a:solidFill>
              <a:latin typeface="Montserrat Light" panose="00000400000000000000" pitchFamily="50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2C8C863-DBCB-4D1F-9844-7C96A0E9A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8742" y="5604013"/>
            <a:ext cx="1048603" cy="65232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C3053170-193B-4685-92F8-8C126A90FD11}"/>
              </a:ext>
            </a:extLst>
          </p:cNvPr>
          <p:cNvSpPr txBox="1"/>
          <p:nvPr/>
        </p:nvSpPr>
        <p:spPr>
          <a:xfrm>
            <a:off x="1408218" y="1807735"/>
            <a:ext cx="9176084" cy="38472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sz="2800" dirty="0">
                <a:solidFill>
                  <a:schemeClr val="bg2"/>
                </a:solidFill>
                <a:latin typeface="Montserrat Light" panose="00000400000000000000" pitchFamily="50" charset="0"/>
                <a:cs typeface="Calibri" panose="020F0502020204030204" pitchFamily="34" charset="0"/>
              </a:rPr>
              <a:t>Planteamiento de casos extraordinarios a considerar</a:t>
            </a:r>
          </a:p>
          <a:p>
            <a:pPr marL="457200" lvl="2" indent="-457200"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rgbClr val="005AAE"/>
                </a:solidFill>
                <a:latin typeface="Montserrat Light" panose="00000400000000000000" pitchFamily="50" charset="0"/>
                <a:cs typeface="Calibri" panose="020F0502020204030204" pitchFamily="34" charset="0"/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Isabella Parra Guadaña</a:t>
            </a:r>
            <a:endParaRPr lang="es-ES" sz="2800" dirty="0">
              <a:solidFill>
                <a:srgbClr val="005AAE"/>
              </a:solidFill>
              <a:latin typeface="Montserrat Light" panose="00000400000000000000" pitchFamily="50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>
                <a:solidFill>
                  <a:srgbClr val="005AAE"/>
                </a:solidFill>
                <a:latin typeface="Montserrat Light" panose="00000400000000000000" pitchFamily="50" charset="0"/>
                <a:cs typeface="Calibri" panose="020F0502020204030204" pitchFamily="34" charset="0"/>
                <a:hlinkClick r:id="rId4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Matías Rodríguez Márquez</a:t>
            </a:r>
            <a:br>
              <a:rPr lang="es-ES" sz="2800" dirty="0">
                <a:solidFill>
                  <a:schemeClr val="bg2"/>
                </a:solidFill>
                <a:latin typeface="Montserrat Light" panose="00000400000000000000" pitchFamily="50" charset="0"/>
                <a:cs typeface="Calibri" panose="020F0502020204030204" pitchFamily="34" charset="0"/>
              </a:rPr>
            </a:br>
            <a:endParaRPr lang="es-ES" sz="2000" dirty="0">
              <a:solidFill>
                <a:schemeClr val="bg2"/>
              </a:solidFill>
              <a:latin typeface="Montserrat Light" panose="00000400000000000000" pitchFamily="50" charset="0"/>
              <a:cs typeface="Calibri" panose="020F0502020204030204" pitchFamily="34" charset="0"/>
            </a:endParaRPr>
          </a:p>
          <a:p>
            <a:pPr marL="514350" indent="-514350">
              <a:buAutoNum type="arabicPeriod" startAt="2"/>
            </a:pPr>
            <a:r>
              <a:rPr lang="es-ES" sz="2800" dirty="0">
                <a:solidFill>
                  <a:schemeClr val="bg2"/>
                </a:solidFill>
                <a:latin typeface="Montserrat Light" panose="00000400000000000000" pitchFamily="50" charset="0"/>
                <a:cs typeface="Calibri" panose="020F0502020204030204" pitchFamily="34" charset="0"/>
              </a:rPr>
              <a:t>Considerar solo 10 asistencias durante el mes de marzo para otorgar la ministración, por motivo de COVID-19</a:t>
            </a:r>
            <a:r>
              <a:rPr lang="es-ES" b="1" i="1" dirty="0">
                <a:solidFill>
                  <a:srgbClr val="4472C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900" indent="-342900">
              <a:buAutoNum type="arabicPeriod" startAt="2"/>
            </a:pPr>
            <a:r>
              <a:rPr lang="es-E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 Light" panose="00000400000000000000" pitchFamily="2" charset="0"/>
                <a:cs typeface="Calibri" panose="020F0502020204030204" pitchFamily="34" charset="0"/>
              </a:rPr>
              <a:t>Mecanismo de atención a casos extraordinarios.</a:t>
            </a:r>
            <a:endParaRPr lang="es-MX" sz="2800" dirty="0">
              <a:solidFill>
                <a:schemeClr val="tx1">
                  <a:lumMod val="95000"/>
                  <a:lumOff val="5000"/>
                </a:schemeClr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435054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2038A5B-C9A6-452A-BEED-ACD3D425EDBA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2668623" y="374903"/>
            <a:ext cx="7075454" cy="6677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0" lang="es-MX" sz="3600" b="1" u="none" strike="noStrike" kern="0" cap="none" spc="0" normalizeH="0" baseline="0" noProof="0" dirty="0">
                <a:ln>
                  <a:noFill/>
                </a:ln>
                <a:solidFill>
                  <a:srgbClr val="005AAE"/>
                </a:solidFill>
                <a:effectLst/>
                <a:uLnTx/>
                <a:uFillTx/>
                <a:latin typeface="Montserrat Light" panose="00000400000000000000" pitchFamily="50" charset="0"/>
                <a:cs typeface="Calibri" panose="020F0502020204030204" pitchFamily="34" charset="0"/>
                <a:sym typeface="Calibri Light"/>
              </a:rPr>
              <a:t>Resumen</a:t>
            </a:r>
            <a:endParaRPr lang="es-MX" dirty="0">
              <a:solidFill>
                <a:srgbClr val="005AAE"/>
              </a:solidFill>
              <a:latin typeface="Montserrat Light" panose="00000400000000000000" pitchFamily="50" charset="0"/>
            </a:endParaRP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E49645F1-3D95-48DF-8E5B-83383785B3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154010"/>
              </p:ext>
            </p:extLst>
          </p:nvPr>
        </p:nvGraphicFramePr>
        <p:xfrm>
          <a:off x="2345635" y="1139572"/>
          <a:ext cx="8693426" cy="539496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3920030">
                  <a:extLst>
                    <a:ext uri="{9D8B030D-6E8A-4147-A177-3AD203B41FA5}">
                      <a16:colId xmlns:a16="http://schemas.microsoft.com/office/drawing/2014/main" val="3536256586"/>
                    </a:ext>
                  </a:extLst>
                </a:gridCol>
                <a:gridCol w="4773396">
                  <a:extLst>
                    <a:ext uri="{9D8B030D-6E8A-4147-A177-3AD203B41FA5}">
                      <a16:colId xmlns:a16="http://schemas.microsoft.com/office/drawing/2014/main" val="3443410233"/>
                    </a:ext>
                  </a:extLst>
                </a:gridCol>
              </a:tblGrid>
              <a:tr h="771124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Becas disponibles a otorgar</a:t>
                      </a:r>
                      <a:endParaRPr lang="es-MX" sz="2400" b="0" dirty="0">
                        <a:solidFill>
                          <a:schemeClr val="bg2"/>
                        </a:solidFill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833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6570098"/>
                  </a:ext>
                </a:extLst>
              </a:tr>
              <a:tr h="1463865">
                <a:tc>
                  <a:txBody>
                    <a:bodyPr/>
                    <a:lstStyle/>
                    <a:p>
                      <a:pPr algn="ctr"/>
                      <a:r>
                        <a:rPr lang="es-MX" sz="24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Becas asignadas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1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654</a:t>
                      </a:r>
                      <a:r>
                        <a:rPr lang="es-MX" sz="24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 </a:t>
                      </a:r>
                    </a:p>
                    <a:p>
                      <a:pPr algn="ctr"/>
                      <a:r>
                        <a:rPr lang="es-MX" sz="24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$5,101,200 (Cinco millones, ciento un mil doscientos pesos 00/100 M.N)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1272739"/>
                  </a:ext>
                </a:extLst>
              </a:tr>
              <a:tr h="771124">
                <a:tc>
                  <a:txBody>
                    <a:bodyPr/>
                    <a:lstStyle/>
                    <a:p>
                      <a:pPr algn="ctr"/>
                      <a:r>
                        <a:rPr lang="es-MX" sz="24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Becas sujetas a validación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24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8304858"/>
                  </a:ext>
                </a:extLst>
              </a:tr>
              <a:tr h="1342327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Monto de becas a otorgar </a:t>
                      </a:r>
                      <a:endParaRPr lang="es-MX" sz="2400" b="0" dirty="0">
                        <a:solidFill>
                          <a:schemeClr val="bg2"/>
                        </a:solidFill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1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Montserrat Light" panose="00000400000000000000" pitchFamily="50" charset="0"/>
                        </a:rPr>
                        <a:t>656</a:t>
                      </a:r>
                    </a:p>
                    <a:p>
                      <a:pPr algn="ctr"/>
                      <a:r>
                        <a:rPr lang="es-ES" sz="24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Montserrat Light" panose="00000400000000000000" pitchFamily="50" charset="0"/>
                        </a:rPr>
                        <a:t>$5, 116,800</a:t>
                      </a:r>
                    </a:p>
                    <a:p>
                      <a:pPr algn="ctr"/>
                      <a:r>
                        <a:rPr lang="es-ES" sz="2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Montserrat Light" panose="00000400000000000000" pitchFamily="50" charset="0"/>
                        </a:rPr>
                        <a:t> (Cinco millones, ciento diez y seis  mil ocho cientos 00/100 M.N</a:t>
                      </a:r>
                      <a:r>
                        <a:rPr lang="es-ES" sz="20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)</a:t>
                      </a:r>
                      <a:endParaRPr lang="es-MX" sz="2000" b="0" dirty="0">
                        <a:solidFill>
                          <a:schemeClr val="bg2"/>
                        </a:solidFill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72163659"/>
                  </a:ext>
                </a:extLst>
              </a:tr>
              <a:tr h="714004"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Ministraciones </a:t>
                      </a:r>
                      <a:endParaRPr lang="es-MX" sz="2400" b="0" dirty="0">
                        <a:solidFill>
                          <a:schemeClr val="bg2"/>
                        </a:solidFill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4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13 meses </a:t>
                      </a:r>
                    </a:p>
                    <a:p>
                      <a:pPr algn="ctr"/>
                      <a:r>
                        <a:rPr lang="es-ES" sz="2000" b="0" dirty="0">
                          <a:solidFill>
                            <a:schemeClr val="bg2"/>
                          </a:solidFill>
                          <a:latin typeface="Montserrat Light" panose="00000400000000000000" pitchFamily="50" charset="0"/>
                        </a:rPr>
                        <a:t>(febrero 2022 a febrero 2023)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7422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5969103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>
            <a:extLst>
              <a:ext uri="{FF2B5EF4-FFF2-40B4-BE49-F238E27FC236}">
                <a16:creationId xmlns:a16="http://schemas.microsoft.com/office/drawing/2014/main" id="{7284D8DE-E5B0-3449-BC82-5D80AA630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9861" y="665176"/>
            <a:ext cx="4930441" cy="652721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>
                <a:solidFill>
                  <a:srgbClr val="0070C0"/>
                </a:solidFill>
                <a:latin typeface="Montserrat Light" panose="00000400000000000000" pitchFamily="50" charset="0"/>
              </a:rPr>
              <a:t>Acciones Pendientes</a:t>
            </a:r>
            <a:endParaRPr lang="es-MX" sz="3600" b="1" dirty="0">
              <a:solidFill>
                <a:srgbClr val="0070C0"/>
              </a:solidFill>
              <a:latin typeface="Montserrat Light" panose="00000400000000000000" pitchFamily="50" charset="0"/>
            </a:endParaRPr>
          </a:p>
        </p:txBody>
      </p:sp>
      <p:graphicFrame>
        <p:nvGraphicFramePr>
          <p:cNvPr id="2" name="Tabla 3">
            <a:extLst>
              <a:ext uri="{FF2B5EF4-FFF2-40B4-BE49-F238E27FC236}">
                <a16:creationId xmlns:a16="http://schemas.microsoft.com/office/drawing/2014/main" id="{7967EBDF-DAA6-45D9-AF25-F8357C304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720031"/>
              </p:ext>
            </p:extLst>
          </p:nvPr>
        </p:nvGraphicFramePr>
        <p:xfrm>
          <a:off x="1073426" y="1909874"/>
          <a:ext cx="9581322" cy="4043915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3326296">
                  <a:extLst>
                    <a:ext uri="{9D8B030D-6E8A-4147-A177-3AD203B41FA5}">
                      <a16:colId xmlns:a16="http://schemas.microsoft.com/office/drawing/2014/main" val="169337282"/>
                    </a:ext>
                  </a:extLst>
                </a:gridCol>
                <a:gridCol w="6255026">
                  <a:extLst>
                    <a:ext uri="{9D8B030D-6E8A-4147-A177-3AD203B41FA5}">
                      <a16:colId xmlns:a16="http://schemas.microsoft.com/office/drawing/2014/main" val="213133024"/>
                    </a:ext>
                  </a:extLst>
                </a:gridCol>
              </a:tblGrid>
              <a:tr h="390055"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effectLst/>
                          <a:latin typeface="Montserrat Light" panose="00000400000000000000" pitchFamily="50" charset="0"/>
                        </a:rPr>
                        <a:t>Fecha </a:t>
                      </a:r>
                      <a:endParaRPr lang="es-MX" sz="1800" b="0" i="0" dirty="0"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effectLst/>
                          <a:latin typeface="Montserrat Light" panose="00000400000000000000" pitchFamily="50" charset="0"/>
                        </a:rPr>
                        <a:t>Acción </a:t>
                      </a:r>
                      <a:endParaRPr lang="es-MX" sz="1800" b="0" i="0" dirty="0"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9496949"/>
                  </a:ext>
                </a:extLst>
              </a:tr>
              <a:tr h="747605"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effectLst/>
                          <a:latin typeface="Montserrat Light" panose="00000400000000000000" pitchFamily="50" charset="0"/>
                        </a:rPr>
                        <a:t>18 de febrero del 2022</a:t>
                      </a:r>
                      <a:endParaRPr lang="es-MX" sz="1800" b="0" i="0" dirty="0"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effectLst/>
                          <a:latin typeface="Montserrat Light" panose="00000400000000000000" pitchFamily="50" charset="0"/>
                        </a:rPr>
                        <a:t>Validación de beneficiarios</a:t>
                      </a:r>
                      <a:endParaRPr lang="es-MX" sz="1800" b="0" i="0" dirty="0"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1268647"/>
                  </a:ext>
                </a:extLst>
              </a:tr>
              <a:tr h="596762"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effectLst/>
                          <a:latin typeface="Montserrat Light" panose="00000400000000000000" pitchFamily="50" charset="0"/>
                        </a:rPr>
                        <a:t>20 de febrero del 2022</a:t>
                      </a:r>
                      <a:endParaRPr lang="es-MX" sz="1800" b="0" i="0" dirty="0"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effectLst/>
                          <a:latin typeface="Montserrat Light" panose="00000400000000000000" pitchFamily="50" charset="0"/>
                        </a:rPr>
                        <a:t>Publicación de beneficiarios</a:t>
                      </a:r>
                      <a:endParaRPr lang="es-MX" sz="1800" b="0" i="0" dirty="0"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92662181"/>
                  </a:ext>
                </a:extLst>
              </a:tr>
              <a:tr h="1072651"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Montserrat Light" panose="00000400000000000000" pitchFamily="50" charset="0"/>
                        </a:rPr>
                        <a:t>22 y 23 de febrero del 2022</a:t>
                      </a:r>
                      <a:endParaRPr lang="es-MX" sz="1800" b="0" i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Montserrat Light" panose="00000400000000000000" pitchFamily="50" charset="0"/>
                        </a:rPr>
                        <a:t>Entrega de listas de asistencia de prestadoras de servicio en la Coordinación de NNA y Cuidado Infantil</a:t>
                      </a:r>
                      <a:endParaRPr lang="es-MX" sz="1800" b="0" i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0299750"/>
                  </a:ext>
                </a:extLst>
              </a:tr>
              <a:tr h="596762"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Montserrat Light" panose="00000400000000000000" pitchFamily="50" charset="0"/>
                        </a:rPr>
                        <a:t>24 y 25 de febrero del 2022 </a:t>
                      </a:r>
                      <a:endParaRPr lang="es-MX" sz="1800" b="0" i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Montserrat Light" panose="00000400000000000000" pitchFamily="50" charset="0"/>
                        </a:rPr>
                        <a:t>Envío de facturas por correo electrónico </a:t>
                      </a:r>
                      <a:endParaRPr lang="es-MX" sz="1800" b="0" i="0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8464339"/>
                  </a:ext>
                </a:extLst>
              </a:tr>
              <a:tr h="596762"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effectLst/>
                          <a:latin typeface="Montserrat Light" panose="00000400000000000000" pitchFamily="50" charset="0"/>
                        </a:rPr>
                        <a:t>28 de febrero 1 y 2 de marzo del 2022</a:t>
                      </a:r>
                      <a:endParaRPr lang="es-MX" sz="1800" b="0" i="0" dirty="0"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0" i="0" dirty="0">
                          <a:effectLst/>
                          <a:latin typeface="Montserrat Light" panose="00000400000000000000" pitchFamily="50" charset="0"/>
                        </a:rPr>
                        <a:t>Entrega de primera ministración </a:t>
                      </a:r>
                      <a:endParaRPr lang="es-MX" sz="1800" b="0" i="0" dirty="0">
                        <a:effectLst/>
                        <a:latin typeface="Montserrat Light" panose="00000400000000000000" pitchFamily="50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5216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654212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Imagen" descr="Imagen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16200000" flipH="1">
            <a:off x="-3265038" y="3263651"/>
            <a:ext cx="6883401" cy="355601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CB1E0483-E963-4C4D-A39A-84F8FCF5913A}"/>
              </a:ext>
            </a:extLst>
          </p:cNvPr>
          <p:cNvSpPr txBox="1"/>
          <p:nvPr/>
        </p:nvSpPr>
        <p:spPr>
          <a:xfrm>
            <a:off x="1257300" y="4630358"/>
            <a:ext cx="109347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800" dirty="0">
                <a:solidFill>
                  <a:srgbClr val="005AAE"/>
                </a:solidFill>
                <a:latin typeface="Montserrat" panose="02000505000000020004" pitchFamily="2" charset="0"/>
              </a:rPr>
              <a:t>¡</a:t>
            </a:r>
            <a:r>
              <a:rPr lang="es-MX" sz="8000" dirty="0">
                <a:solidFill>
                  <a:srgbClr val="005AAE"/>
                </a:solidFill>
                <a:latin typeface="Montserrat" panose="02000505000000020004" pitchFamily="2" charset="0"/>
              </a:rPr>
              <a:t>Gracias</a:t>
            </a:r>
            <a:r>
              <a:rPr lang="es-MX" sz="7200" dirty="0">
                <a:solidFill>
                  <a:srgbClr val="005AAE"/>
                </a:solidFill>
                <a:latin typeface="Montserrat" panose="02000505000000020004" pitchFamily="2" charset="0"/>
              </a:rPr>
              <a:t>!</a:t>
            </a:r>
            <a:endParaRPr lang="es-MX" sz="6600" dirty="0">
              <a:solidFill>
                <a:srgbClr val="005AAE"/>
              </a:solidFill>
              <a:latin typeface="Montserra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220400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Times Roman"/>
        <a:ea typeface="Times Roman"/>
        <a:cs typeface="Times Roman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Tema de Office">
      <a:majorFont>
        <a:latin typeface="Times Roman"/>
        <a:ea typeface="Times Roman"/>
        <a:cs typeface="Times Roman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20336</TotalTime>
  <Words>415</Words>
  <Application>Microsoft Office PowerPoint</Application>
  <PresentationFormat>Panorámica</PresentationFormat>
  <Paragraphs>91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DM Serif Display</vt:lpstr>
      <vt:lpstr>Helvetica Neue</vt:lpstr>
      <vt:lpstr>Montserrat</vt:lpstr>
      <vt:lpstr>Montserrat Light</vt:lpstr>
      <vt:lpstr>Tema de Office</vt:lpstr>
      <vt:lpstr>Presentación de PowerPoint</vt:lpstr>
      <vt:lpstr>Orden del Día</vt:lpstr>
      <vt:lpstr>Estancias Infantiles solicitantes </vt:lpstr>
      <vt:lpstr>Presentación de PowerPoint</vt:lpstr>
      <vt:lpstr>Presentación de PowerPoint</vt:lpstr>
      <vt:lpstr>ASUNTOS GENERALES</vt:lpstr>
      <vt:lpstr>Presentación de PowerPoint</vt:lpstr>
      <vt:lpstr>Acciones Pendientes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DIF</dc:creator>
  <cp:lastModifiedBy>LILIANA ARRAS</cp:lastModifiedBy>
  <cp:revision>64</cp:revision>
  <cp:lastPrinted>2022-01-05T20:01:05Z</cp:lastPrinted>
  <dcterms:modified xsi:type="dcterms:W3CDTF">2022-04-28T19:03:59Z</dcterms:modified>
</cp:coreProperties>
</file>