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84" r:id="rId4"/>
    <p:sldId id="283" r:id="rId5"/>
    <p:sldId id="285" r:id="rId6"/>
    <p:sldId id="282" r:id="rId7"/>
    <p:sldId id="266" r:id="rId8"/>
    <p:sldId id="259" r:id="rId9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B99E"/>
    <a:srgbClr val="D64A85"/>
    <a:srgbClr val="B3C667"/>
    <a:srgbClr val="E77F47"/>
    <a:srgbClr val="BE5696"/>
    <a:srgbClr val="00AFBE"/>
    <a:srgbClr val="005AAE"/>
    <a:srgbClr val="2DE8ED"/>
    <a:srgbClr val="CD10F4"/>
    <a:srgbClr val="EF7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44" autoAdjust="0"/>
    <p:restoredTop sz="96405"/>
  </p:normalViewPr>
  <p:slideViewPr>
    <p:cSldViewPr snapToGrid="0" snapToObjects="1">
      <p:cViewPr varScale="1">
        <p:scale>
          <a:sx n="72" d="100"/>
          <a:sy n="72" d="100"/>
        </p:scale>
        <p:origin x="1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4439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algn="ctr" defTabSz="40862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Autor y fecha</a:t>
            </a:r>
          </a:p>
        </p:txBody>
      </p:sp>
      <p:sp>
        <p:nvSpPr>
          <p:cNvPr id="93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lIns="25400" tIns="25400" rIns="25400" bIns="25400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OGOTIPO GOB MPAL 2021 2024.png" descr="LOGOTIPO GOB MPAL 2021 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182" y="88864"/>
            <a:ext cx="4302314" cy="1819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3265038" y="3263651"/>
            <a:ext cx="6883401" cy="35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4"/>
          <a:srcRect t="20746" r="5552" b="20746"/>
          <a:stretch>
            <a:fillRect/>
          </a:stretch>
        </p:blipFill>
        <p:spPr>
          <a:xfrm>
            <a:off x="514763" y="5781633"/>
            <a:ext cx="1431356" cy="886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LOGO UMCAI.png" descr="LOGO UMCA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7852" y="5717213"/>
            <a:ext cx="1786597" cy="886619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B1E0483-E963-4C4D-A39A-84F8FCF5913A}"/>
              </a:ext>
            </a:extLst>
          </p:cNvPr>
          <p:cNvSpPr txBox="1"/>
          <p:nvPr/>
        </p:nvSpPr>
        <p:spPr>
          <a:xfrm>
            <a:off x="1379072" y="2057537"/>
            <a:ext cx="1027043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solidFill>
                  <a:srgbClr val="005AAE"/>
                </a:solidFill>
                <a:latin typeface="Montserrat" panose="02000505000000020004" pitchFamily="2" charset="0"/>
              </a:rPr>
              <a:t>Comité de Validación</a:t>
            </a:r>
          </a:p>
          <a:p>
            <a:pPr algn="ctr"/>
            <a:endParaRPr lang="es-MX" sz="1600" dirty="0">
              <a:solidFill>
                <a:srgbClr val="005AAE"/>
              </a:solidFill>
              <a:latin typeface="Montserrat" panose="02000505000000020004" pitchFamily="2" charset="0"/>
            </a:endParaRPr>
          </a:p>
          <a:p>
            <a:pPr algn="ctr"/>
            <a:r>
              <a:rPr lang="es-ES" sz="3600" dirty="0">
                <a:solidFill>
                  <a:srgbClr val="005AAE"/>
                </a:solidFill>
                <a:latin typeface="Montserrat Light" panose="00000400000000000000" pitchFamily="50" charset="0"/>
              </a:rPr>
              <a:t>Programa de Becas para la Atención, Cuidado y Desarrollo Integral de Niñas, Niños y Adolescentes de los Centros de Atención Infantil del Municipio de Chihuahua</a:t>
            </a:r>
          </a:p>
          <a:p>
            <a:pPr algn="ctr"/>
            <a:endParaRPr lang="es-ES" sz="2000" dirty="0">
              <a:solidFill>
                <a:schemeClr val="tx1"/>
              </a:solidFill>
              <a:latin typeface="Montserrat" panose="02000505000000020004" pitchFamily="2" charset="0"/>
            </a:endParaRPr>
          </a:p>
          <a:p>
            <a:pPr algn="ctr"/>
            <a:r>
              <a:rPr lang="es-MX" sz="2400" dirty="0">
                <a:solidFill>
                  <a:srgbClr val="005AAE"/>
                </a:solidFill>
                <a:latin typeface="Montserrat" panose="02000505000000020004" pitchFamily="2" charset="0"/>
              </a:rPr>
              <a:t>Modalidad Estancias Infantiles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4D3F91F-DDD6-4AC3-9836-D1551E746DF7}"/>
              </a:ext>
            </a:extLst>
          </p:cNvPr>
          <p:cNvSpPr txBox="1"/>
          <p:nvPr/>
        </p:nvSpPr>
        <p:spPr>
          <a:xfrm>
            <a:off x="4394989" y="6040313"/>
            <a:ext cx="566286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b="0" i="0" u="none" strike="noStrike" cap="none" spc="0" normalizeH="0" baseline="0" dirty="0">
                <a:ln>
                  <a:noFill/>
                </a:ln>
                <a:solidFill>
                  <a:srgbClr val="005AAE"/>
                </a:solidFill>
                <a:effectLst/>
                <a:uFillTx/>
                <a:latin typeface="Montserrat Light" panose="00000400000000000000" pitchFamily="50" charset="0"/>
                <a:sym typeface="Calibri"/>
              </a:rPr>
              <a:t>Chihuahua, Chih., a 4 de febrero del 2022</a:t>
            </a:r>
            <a:endParaRPr kumimoji="0" lang="es-MX" b="0" i="0" u="none" strike="noStrike" cap="none" spc="0" normalizeH="0" baseline="0" dirty="0">
              <a:ln>
                <a:noFill/>
              </a:ln>
              <a:solidFill>
                <a:srgbClr val="005AAE"/>
              </a:solidFill>
              <a:effectLst/>
              <a:uFillTx/>
              <a:latin typeface="Montserrat Light" panose="00000400000000000000" pitchFamily="50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ORDEN DEL DIA"/>
          <p:cNvSpPr txBox="1">
            <a:spLocks noGrp="1"/>
          </p:cNvSpPr>
          <p:nvPr>
            <p:ph type="title"/>
          </p:nvPr>
        </p:nvSpPr>
        <p:spPr>
          <a:xfrm>
            <a:off x="2887579" y="469337"/>
            <a:ext cx="8058180" cy="6528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 b="1">
                <a:solidFill>
                  <a:schemeClr val="accent5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rPr lang="es-ES" sz="3600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Orden del Día</a:t>
            </a:r>
            <a:endParaRPr dirty="0">
              <a:solidFill>
                <a:srgbClr val="005AAE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</p:txBody>
      </p:sp>
      <p:pic>
        <p:nvPicPr>
          <p:cNvPr id="114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2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LOGO UMCAI.png" descr="LOGO UMCA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852" y="5575405"/>
            <a:ext cx="1832870" cy="909583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Google Shape;415;p40"/>
          <p:cNvSpPr txBox="1"/>
          <p:nvPr/>
        </p:nvSpPr>
        <p:spPr>
          <a:xfrm>
            <a:off x="2516418" y="1993373"/>
            <a:ext cx="2880000" cy="1086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algn="ctr" defTabSz="667512">
              <a:defRPr sz="175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Bienvenida y d</a:t>
            </a:r>
            <a:r>
              <a:rPr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eclara</a:t>
            </a:r>
            <a:r>
              <a:rPr lang="es-MX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toria</a:t>
            </a:r>
            <a:r>
              <a:rPr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 de </a:t>
            </a:r>
            <a:r>
              <a:rPr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Quórum</a:t>
            </a:r>
            <a:r>
              <a:rPr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 Legal</a:t>
            </a:r>
          </a:p>
        </p:txBody>
      </p:sp>
      <p:sp>
        <p:nvSpPr>
          <p:cNvPr id="122" name="Google Shape;415;p40"/>
          <p:cNvSpPr txBox="1"/>
          <p:nvPr/>
        </p:nvSpPr>
        <p:spPr>
          <a:xfrm>
            <a:off x="2516419" y="3384905"/>
            <a:ext cx="2880000" cy="76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algn="ctr" defTabSz="658368">
              <a:defRPr sz="187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A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probación del orden del día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123" name="Google Shape;415;p40"/>
          <p:cNvSpPr/>
          <p:nvPr/>
        </p:nvSpPr>
        <p:spPr>
          <a:xfrm>
            <a:off x="2516418" y="4631278"/>
            <a:ext cx="2880000" cy="909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algn="ctr" defTabSz="905255">
              <a:defRPr sz="1881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Análisis de la convocatoria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126" name="Google Shape;415;p40"/>
          <p:cNvSpPr txBox="1"/>
          <p:nvPr/>
        </p:nvSpPr>
        <p:spPr>
          <a:xfrm>
            <a:off x="7034219" y="2171985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Mecanismo de ministración 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129" name="Google Shape;415;p40"/>
          <p:cNvSpPr txBox="1"/>
          <p:nvPr/>
        </p:nvSpPr>
        <p:spPr>
          <a:xfrm>
            <a:off x="7034219" y="3411595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Asuntos Generales 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24" name="Google Shape;414;p40">
            <a:extLst>
              <a:ext uri="{FF2B5EF4-FFF2-40B4-BE49-F238E27FC236}">
                <a16:creationId xmlns:a16="http://schemas.microsoft.com/office/drawing/2014/main" id="{78E0E02D-3B03-DF4C-8084-177EC0F5C7BA}"/>
              </a:ext>
            </a:extLst>
          </p:cNvPr>
          <p:cNvSpPr txBox="1"/>
          <p:nvPr/>
        </p:nvSpPr>
        <p:spPr>
          <a:xfrm>
            <a:off x="6204376" y="4561903"/>
            <a:ext cx="595801" cy="9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25" name="Google Shape;415;p40">
            <a:extLst>
              <a:ext uri="{FF2B5EF4-FFF2-40B4-BE49-F238E27FC236}">
                <a16:creationId xmlns:a16="http://schemas.microsoft.com/office/drawing/2014/main" id="{6E789F24-3249-F545-8856-433BC77EABD2}"/>
              </a:ext>
            </a:extLst>
          </p:cNvPr>
          <p:cNvSpPr txBox="1"/>
          <p:nvPr/>
        </p:nvSpPr>
        <p:spPr>
          <a:xfrm>
            <a:off x="7012334" y="4729647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Cierre de sesión</a:t>
            </a:r>
          </a:p>
        </p:txBody>
      </p:sp>
      <p:sp>
        <p:nvSpPr>
          <p:cNvPr id="3" name="Diagrama de flujo: decisión 2">
            <a:extLst>
              <a:ext uri="{FF2B5EF4-FFF2-40B4-BE49-F238E27FC236}">
                <a16:creationId xmlns:a16="http://schemas.microsoft.com/office/drawing/2014/main" id="{F836AEF9-9817-455C-8B78-8931451116A7}"/>
              </a:ext>
            </a:extLst>
          </p:cNvPr>
          <p:cNvSpPr/>
          <p:nvPr/>
        </p:nvSpPr>
        <p:spPr>
          <a:xfrm>
            <a:off x="1285434" y="208198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00AFBE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1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28" name="Diagrama de flujo: decisión 27">
            <a:extLst>
              <a:ext uri="{FF2B5EF4-FFF2-40B4-BE49-F238E27FC236}">
                <a16:creationId xmlns:a16="http://schemas.microsoft.com/office/drawing/2014/main" id="{3E273717-B89A-4D86-A48B-B6D532D34A77}"/>
              </a:ext>
            </a:extLst>
          </p:cNvPr>
          <p:cNvSpPr/>
          <p:nvPr/>
        </p:nvSpPr>
        <p:spPr>
          <a:xfrm>
            <a:off x="1285434" y="3319773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BE569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2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29" name="Diagrama de flujo: decisión 28">
            <a:extLst>
              <a:ext uri="{FF2B5EF4-FFF2-40B4-BE49-F238E27FC236}">
                <a16:creationId xmlns:a16="http://schemas.microsoft.com/office/drawing/2014/main" id="{50268F5C-19C9-493C-A6BA-6B28C80CA85D}"/>
              </a:ext>
            </a:extLst>
          </p:cNvPr>
          <p:cNvSpPr/>
          <p:nvPr/>
        </p:nvSpPr>
        <p:spPr>
          <a:xfrm>
            <a:off x="1285434" y="4636004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E77F47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3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31" name="Diagrama de flujo: decisión 30">
            <a:extLst>
              <a:ext uri="{FF2B5EF4-FFF2-40B4-BE49-F238E27FC236}">
                <a16:creationId xmlns:a16="http://schemas.microsoft.com/office/drawing/2014/main" id="{7A64C81E-87E2-49C7-B11E-DB39420E4B82}"/>
              </a:ext>
            </a:extLst>
          </p:cNvPr>
          <p:cNvSpPr/>
          <p:nvPr/>
        </p:nvSpPr>
        <p:spPr>
          <a:xfrm>
            <a:off x="5765318" y="208198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B3C667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4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32" name="Diagrama de flujo: decisión 31">
            <a:extLst>
              <a:ext uri="{FF2B5EF4-FFF2-40B4-BE49-F238E27FC236}">
                <a16:creationId xmlns:a16="http://schemas.microsoft.com/office/drawing/2014/main" id="{4AAAA1ED-9312-4013-A3E3-A14525FD7D58}"/>
              </a:ext>
            </a:extLst>
          </p:cNvPr>
          <p:cNvSpPr/>
          <p:nvPr/>
        </p:nvSpPr>
        <p:spPr>
          <a:xfrm>
            <a:off x="5765318" y="3372374"/>
            <a:ext cx="900000" cy="794798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D64A85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5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33" name="Diagrama de flujo: decisión 32">
            <a:extLst>
              <a:ext uri="{FF2B5EF4-FFF2-40B4-BE49-F238E27FC236}">
                <a16:creationId xmlns:a16="http://schemas.microsoft.com/office/drawing/2014/main" id="{1C0EA33D-2C2E-4CBF-801F-8966C13A5752}"/>
              </a:ext>
            </a:extLst>
          </p:cNvPr>
          <p:cNvSpPr/>
          <p:nvPr/>
        </p:nvSpPr>
        <p:spPr>
          <a:xfrm>
            <a:off x="5754376" y="4631278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6CB99E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6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D04C3D-A694-450C-884A-A00445C6486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366340" y="365863"/>
            <a:ext cx="7459318" cy="621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b="1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Análisis de la convocatoria</a:t>
            </a:r>
            <a:endParaRPr lang="es-MX" sz="3600" b="1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D5DD5C0-2495-4674-92E9-831DBF21EF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69" t="26592" r="21740" b="8165"/>
          <a:stretch/>
        </p:blipFill>
        <p:spPr>
          <a:xfrm>
            <a:off x="2713796" y="1445342"/>
            <a:ext cx="6764407" cy="473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4392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58F1F-E6CB-43B1-8A66-99051A133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759" y="376327"/>
            <a:ext cx="8213558" cy="1059307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5AAE"/>
                </a:solidFill>
                <a:latin typeface="Montserrat Light" panose="00000400000000000000" pitchFamily="50" charset="0"/>
                <a:ea typeface="+mn-ea"/>
                <a:cs typeface="Calibri" panose="020F0502020204030204" pitchFamily="34" charset="0"/>
                <a:sym typeface="Calibri"/>
              </a:rPr>
              <a:t>Posibles Solicitantes </a:t>
            </a:r>
            <a:br>
              <a:rPr lang="es-ES" b="1" dirty="0">
                <a:solidFill>
                  <a:srgbClr val="005AAE"/>
                </a:solidFill>
                <a:latin typeface="Montserrat Light" panose="00000400000000000000" pitchFamily="50" charset="0"/>
              </a:rPr>
            </a:br>
            <a:r>
              <a:rPr lang="es-ES" dirty="0">
                <a:solidFill>
                  <a:srgbClr val="005AAE"/>
                </a:solidFill>
                <a:latin typeface="Montserrat Light" panose="00000400000000000000" pitchFamily="50" charset="0"/>
              </a:rPr>
              <a:t>Estancias Infantiles </a:t>
            </a:r>
            <a:endParaRPr lang="es-MX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FFA97B6-0A37-4E14-A457-39A8B67EA3EF}"/>
              </a:ext>
            </a:extLst>
          </p:cNvPr>
          <p:cNvSpPr txBox="1"/>
          <p:nvPr/>
        </p:nvSpPr>
        <p:spPr>
          <a:xfrm>
            <a:off x="803499" y="1540242"/>
            <a:ext cx="62417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MX" dirty="0"/>
              <a:t>				</a:t>
            </a: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DA1A0B5F-0242-46A4-BBB4-DA612ED27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006606"/>
              </p:ext>
            </p:extLst>
          </p:nvPr>
        </p:nvGraphicFramePr>
        <p:xfrm>
          <a:off x="843256" y="1724908"/>
          <a:ext cx="9438626" cy="451701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35186">
                  <a:extLst>
                    <a:ext uri="{9D8B030D-6E8A-4147-A177-3AD203B41FA5}">
                      <a16:colId xmlns:a16="http://schemas.microsoft.com/office/drawing/2014/main" val="3904043346"/>
                    </a:ext>
                  </a:extLst>
                </a:gridCol>
                <a:gridCol w="3080084">
                  <a:extLst>
                    <a:ext uri="{9D8B030D-6E8A-4147-A177-3AD203B41FA5}">
                      <a16:colId xmlns:a16="http://schemas.microsoft.com/office/drawing/2014/main" val="292415099"/>
                    </a:ext>
                  </a:extLst>
                </a:gridCol>
                <a:gridCol w="3223356">
                  <a:extLst>
                    <a:ext uri="{9D8B030D-6E8A-4147-A177-3AD203B41FA5}">
                      <a16:colId xmlns:a16="http://schemas.microsoft.com/office/drawing/2014/main" val="627277898"/>
                    </a:ext>
                  </a:extLst>
                </a:gridCol>
              </a:tblGrid>
              <a:tr h="311727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1. PON GARABATOS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16. MI ESPACIO FELIZ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31. PRIMERA ESTACIÓN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40684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2. KIDS CARE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15. NENUCOS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28.. CASTILLO MÁGICO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0465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3. PEQUEÑOS GIGANTES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16. DIVERTILANDIA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29. PLAZA SÉSAMO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18702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4. APAPCHOS DE MAMÁ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17. MANITAS TRABAJANDO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30. EL MUNDO DE POOH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40051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5. TÍA MAGDA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18. MUNDO PEQUEÑO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31. LUCERITO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99210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6. COOL BRAINS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19. EL DELFÍN AZUL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32. MOMENTOS MÁGICOS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77703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7. CARITA FELIZ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20. CARRUSEL INFANTIL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33. EL PARAÍSO DE LOS NIÑOS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3639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8. JELAMI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21. LE PETIT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34. PON GARABATOS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62507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9. SAN FELIPE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22. MI PALACIO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35. MI ESPACIO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852009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10. FEDERICO FROEBEL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23. CAPULLOS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36. PASEOS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91250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11. BAMBI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24. EL MUNDO DE LOS PEQUES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37. MUNDO CREATIVO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77004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12. MELINA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25. SUEÑOS Y SONRISAS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38. CRECIENDO JUNTOS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44972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13. MUNDO MÁGICO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26. GAMA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39. SOLECITO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71297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14. CENTRO DE DESARROLLO EDUCATIVO PAPALOTES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27. ANGELICAL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40. HAKUNA MATATA 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27151"/>
                  </a:ext>
                </a:extLst>
              </a:tr>
            </a:tbl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9A79EB80-0B4B-4FD6-9D4A-2334F1263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9649" y="5440225"/>
            <a:ext cx="1048603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49676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38A5B-C9A6-452A-BEED-ACD3D425ED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811371" y="797117"/>
            <a:ext cx="7730919" cy="667701"/>
          </a:xfrm>
        </p:spPr>
        <p:txBody>
          <a:bodyPr/>
          <a:lstStyle/>
          <a:p>
            <a:pPr marL="0" indent="0">
              <a:buNone/>
            </a:pPr>
            <a:r>
              <a:rPr kumimoji="0" lang="es-ES" sz="3600" b="1" u="none" strike="noStrike" kern="0" cap="none" spc="0" normalizeH="0" baseline="0" noProof="0" dirty="0">
                <a:ln>
                  <a:noFill/>
                </a:ln>
                <a:solidFill>
                  <a:srgbClr val="005AAE"/>
                </a:solidFill>
                <a:effectLst/>
                <a:uLnTx/>
                <a:uFillTx/>
                <a:latin typeface="Montserrat Light" panose="00000400000000000000" pitchFamily="50" charset="0"/>
                <a:cs typeface="Calibri" panose="020F0502020204030204" pitchFamily="34" charset="0"/>
                <a:sym typeface="Calibri Light"/>
              </a:rPr>
              <a:t>Mecanismo de Ministración </a:t>
            </a:r>
            <a:endParaRPr lang="es-MX" sz="3600" b="1" dirty="0">
              <a:solidFill>
                <a:srgbClr val="005AAE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E49645F1-3D95-48DF-8E5B-83383785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014299"/>
              </p:ext>
            </p:extLst>
          </p:nvPr>
        </p:nvGraphicFramePr>
        <p:xfrm>
          <a:off x="1811371" y="2254500"/>
          <a:ext cx="8150087" cy="347253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675029">
                  <a:extLst>
                    <a:ext uri="{9D8B030D-6E8A-4147-A177-3AD203B41FA5}">
                      <a16:colId xmlns:a16="http://schemas.microsoft.com/office/drawing/2014/main" val="3536256586"/>
                    </a:ext>
                  </a:extLst>
                </a:gridCol>
                <a:gridCol w="4475058">
                  <a:extLst>
                    <a:ext uri="{9D8B030D-6E8A-4147-A177-3AD203B41FA5}">
                      <a16:colId xmlns:a16="http://schemas.microsoft.com/office/drawing/2014/main" val="3443410233"/>
                    </a:ext>
                  </a:extLst>
                </a:gridCol>
              </a:tblGrid>
              <a:tr h="1077682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CAPACIDAD DE BECAS A OTORGAR 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833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6570098"/>
                  </a:ext>
                </a:extLst>
              </a:tr>
              <a:tr h="1396996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MONTO DE BECAS A OTORGAR 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Hasta $6, 500,000</a:t>
                      </a:r>
                    </a:p>
                    <a:p>
                      <a:pPr algn="ctr"/>
                      <a:r>
                        <a:rPr lang="es-ES" sz="20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 (Seis millones quinientos mil pesos 00/100 M.N)</a:t>
                      </a:r>
                      <a:endParaRPr lang="es-MX" sz="20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2163659"/>
                  </a:ext>
                </a:extLst>
              </a:tr>
              <a:tr h="997854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MINISTRACIONES 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13 meses </a:t>
                      </a:r>
                    </a:p>
                    <a:p>
                      <a:pPr algn="ctr"/>
                      <a:r>
                        <a:rPr lang="es-ES" sz="20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(febrero 2022 a febrero 2023)</a:t>
                      </a:r>
                      <a:endParaRPr lang="es-MX" sz="20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7946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96910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D13D8-1B73-4D19-8164-A554B5E6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4" y="425195"/>
            <a:ext cx="7652084" cy="826089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s-ES" sz="3600" b="1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ASUNTOS GENERALES</a:t>
            </a:r>
            <a:endParaRPr lang="es-MX" sz="2800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C8C863-DBCB-4D1F-9844-7C96A0E9A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742" y="5604013"/>
            <a:ext cx="1048603" cy="65232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3053170-193B-4685-92F8-8C126A90FD11}"/>
              </a:ext>
            </a:extLst>
          </p:cNvPr>
          <p:cNvSpPr txBox="1"/>
          <p:nvPr/>
        </p:nvSpPr>
        <p:spPr>
          <a:xfrm>
            <a:off x="1010653" y="2298066"/>
            <a:ext cx="9176084" cy="33239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Aprobación De Nuevo Integrante Del Comité de Validación</a:t>
            </a:r>
            <a:br>
              <a:rPr lang="es-ES" sz="28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</a:br>
            <a:r>
              <a:rPr lang="es-ES" sz="20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 (Abogada/O Titular Del Sistema Para El Desarrollo Integral De La Familia Del Municipio De Chihuahua)</a:t>
            </a:r>
          </a:p>
          <a:p>
            <a:pPr marL="514350" indent="-514350">
              <a:buFont typeface="+mj-lt"/>
              <a:buAutoNum type="arabicPeriod"/>
            </a:pPr>
            <a:endParaRPr lang="es-ES" sz="2000" dirty="0">
              <a:solidFill>
                <a:schemeClr val="bg2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s-ES" sz="2000" dirty="0">
              <a:solidFill>
                <a:schemeClr val="bg2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ES" sz="28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Asignación de becas disponibles, no solicitadas por convocatoria</a:t>
            </a:r>
            <a:br>
              <a:rPr lang="es-ES" sz="18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435054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2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284D8DE-E5B0-3449-BC82-5D80AA63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861" y="665176"/>
            <a:ext cx="4930441" cy="652721"/>
          </a:xfrm>
        </p:spPr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rgbClr val="0070C0"/>
                </a:solidFill>
                <a:latin typeface="Montserrat Light" panose="00000400000000000000" pitchFamily="50" charset="0"/>
              </a:rPr>
              <a:t>Acciones Pendientes</a:t>
            </a:r>
            <a:endParaRPr lang="es-MX" sz="3600" dirty="0">
              <a:solidFill>
                <a:srgbClr val="0070C0"/>
              </a:solidFill>
              <a:latin typeface="Montserrat Light" panose="00000400000000000000" pitchFamily="50" charset="0"/>
            </a:endParaRP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7967EBDF-DAA6-45D9-AF25-F8357C304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165212"/>
              </p:ext>
            </p:extLst>
          </p:nvPr>
        </p:nvGraphicFramePr>
        <p:xfrm>
          <a:off x="1073426" y="1909874"/>
          <a:ext cx="9581322" cy="4000597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3326296">
                  <a:extLst>
                    <a:ext uri="{9D8B030D-6E8A-4147-A177-3AD203B41FA5}">
                      <a16:colId xmlns:a16="http://schemas.microsoft.com/office/drawing/2014/main" val="169337282"/>
                    </a:ext>
                  </a:extLst>
                </a:gridCol>
                <a:gridCol w="6255026">
                  <a:extLst>
                    <a:ext uri="{9D8B030D-6E8A-4147-A177-3AD203B41FA5}">
                      <a16:colId xmlns:a16="http://schemas.microsoft.com/office/drawing/2014/main" val="213133024"/>
                    </a:ext>
                  </a:extLst>
                </a:gridCol>
              </a:tblGrid>
              <a:tr h="390055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Fecha 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Acción 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96949"/>
                  </a:ext>
                </a:extLst>
              </a:tr>
              <a:tr h="747605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18 de febrero del 2022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Sesión del comité para  validación de beneficiarios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268647"/>
                  </a:ext>
                </a:extLst>
              </a:tr>
              <a:tr h="596762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20 de febrero del 2022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Publicación de beneficiarios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662181"/>
                  </a:ext>
                </a:extLst>
              </a:tr>
              <a:tr h="1072651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21 y 22 de febrero del 2022</a:t>
                      </a:r>
                      <a:endParaRPr lang="es-MX" sz="1800" b="0" i="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Entrega de listas de asistencia de prestadoras de servicio en la Coordinación de NNA y Cuidado Infantil</a:t>
                      </a:r>
                      <a:endParaRPr lang="es-MX" sz="1800" b="0" i="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99750"/>
                  </a:ext>
                </a:extLst>
              </a:tr>
              <a:tr h="596762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23 y 24 de febrero del 2022 </a:t>
                      </a:r>
                      <a:endParaRPr lang="es-MX" sz="1800" b="0" i="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Envío de facturas por correo electrónico </a:t>
                      </a:r>
                      <a:endParaRPr lang="es-MX" sz="1800" b="0" i="0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464339"/>
                  </a:ext>
                </a:extLst>
              </a:tr>
              <a:tr h="596762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25 y 28 de febrero del 2022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Entrega de primera ministración 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521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421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n 1" descr="Imagen 1"/>
          <p:cNvPicPr>
            <a:picLocks noChangeAspect="1"/>
          </p:cNvPicPr>
          <p:nvPr/>
        </p:nvPicPr>
        <p:blipFill>
          <a:blip r:embed="rId2"/>
          <a:srcRect r="1588"/>
          <a:stretch>
            <a:fillRect/>
          </a:stretch>
        </p:blipFill>
        <p:spPr>
          <a:xfrm>
            <a:off x="2173924" y="320297"/>
            <a:ext cx="7049652" cy="4027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Rectángulo 4"/>
          <p:cNvSpPr/>
          <p:nvPr/>
        </p:nvSpPr>
        <p:spPr>
          <a:xfrm>
            <a:off x="0" y="0"/>
            <a:ext cx="2157412" cy="1157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6E2A128-AB72-41EF-AF14-1B391BDB3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471" y="4558374"/>
            <a:ext cx="6006558" cy="1468054"/>
          </a:xfrm>
        </p:spPr>
        <p:txBody>
          <a:bodyPr>
            <a:noAutofit/>
          </a:bodyPr>
          <a:lstStyle/>
          <a:p>
            <a:pPr algn="r"/>
            <a:r>
              <a:rPr lang="es-ES" sz="8000" dirty="0">
                <a:solidFill>
                  <a:srgbClr val="0070C0"/>
                </a:solidFill>
                <a:latin typeface="Montserrat Light" panose="00000400000000000000" pitchFamily="50" charset="0"/>
              </a:rPr>
              <a:t>Gracias!!</a:t>
            </a:r>
            <a:endParaRPr lang="es-MX" sz="8000" dirty="0">
              <a:solidFill>
                <a:srgbClr val="0070C0"/>
              </a:solidFill>
              <a:latin typeface="Montserrat Light" panose="00000400000000000000" pitchFamily="50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6677</TotalTime>
  <Words>419</Words>
  <Application>Microsoft Office PowerPoint</Application>
  <PresentationFormat>Panorámica</PresentationFormat>
  <Paragraphs>92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DM Serif Display</vt:lpstr>
      <vt:lpstr>Helvetica Neue</vt:lpstr>
      <vt:lpstr>Montserrat</vt:lpstr>
      <vt:lpstr>Montserrat Light</vt:lpstr>
      <vt:lpstr>Tema de Office</vt:lpstr>
      <vt:lpstr>Presentación de PowerPoint</vt:lpstr>
      <vt:lpstr>Orden del Día</vt:lpstr>
      <vt:lpstr>Presentación de PowerPoint</vt:lpstr>
      <vt:lpstr>Posibles Solicitantes  Estancias Infantiles </vt:lpstr>
      <vt:lpstr>Presentación de PowerPoint</vt:lpstr>
      <vt:lpstr>ASUNTOS GENERALES</vt:lpstr>
      <vt:lpstr>Acciones Pendientes</vt:lpstr>
      <vt:lpstr>Gracias!!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DIF</dc:creator>
  <cp:lastModifiedBy>LILIANA ARRAS</cp:lastModifiedBy>
  <cp:revision>58</cp:revision>
  <cp:lastPrinted>2022-01-05T20:01:05Z</cp:lastPrinted>
  <dcterms:modified xsi:type="dcterms:W3CDTF">2022-04-28T19:01:42Z</dcterms:modified>
</cp:coreProperties>
</file>