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75" r:id="rId5"/>
    <p:sldId id="281" r:id="rId6"/>
    <p:sldId id="272" r:id="rId7"/>
    <p:sldId id="266" r:id="rId8"/>
    <p:sldId id="282" r:id="rId9"/>
    <p:sldId id="259" r:id="rId10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E8ED"/>
    <a:srgbClr val="CD10F4"/>
    <a:srgbClr val="EF7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06" autoAdjust="0"/>
    <p:restoredTop sz="96405"/>
  </p:normalViewPr>
  <p:slideViewPr>
    <p:cSldViewPr snapToGrid="0" snapToObjects="1">
      <p:cViewPr varScale="1">
        <p:scale>
          <a:sx n="76" d="100"/>
          <a:sy n="76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44393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ln w="3175"/>
        </p:spPr>
        <p:txBody>
          <a:bodyPr lIns="22859" tIns="22859" rIns="22859" bIns="22859"/>
          <a:lstStyle>
            <a:lvl1pPr marL="0" indent="0" algn="ctr" defTabSz="40862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82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Autor y fecha</a:t>
            </a:r>
          </a:p>
        </p:txBody>
      </p:sp>
      <p:sp>
        <p:nvSpPr>
          <p:cNvPr id="93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9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 lIns="25400" tIns="25400" rIns="25400" bIns="25400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97574" y="6540614"/>
            <a:ext cx="190603" cy="187186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29210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ItjQ4XPoi9FOFFQEQXMK6gXTeAEhi0-0/edit#gid=1292336626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BENEFICIARIOS%20PARA%20FB%20ALE.xlsx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LOGOTIPO GOB MPAL 2021 2024.png" descr="LOGOTIPO GOB MPAL 2021 2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1182" y="88864"/>
            <a:ext cx="4302314" cy="18190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Imagen" descr="Imagen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3265038" y="3263651"/>
            <a:ext cx="6883401" cy="35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4"/>
          <a:srcRect t="20746" r="5552" b="20746"/>
          <a:stretch>
            <a:fillRect/>
          </a:stretch>
        </p:blipFill>
        <p:spPr>
          <a:xfrm>
            <a:off x="514763" y="5781633"/>
            <a:ext cx="1431356" cy="8866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LOGO UMCAI.png" descr="LOGO UMCA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7852" y="5717213"/>
            <a:ext cx="1786597" cy="886619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72ED382-A725-974A-9ED5-5E77370B643D}"/>
              </a:ext>
            </a:extLst>
          </p:cNvPr>
          <p:cNvSpPr txBox="1"/>
          <p:nvPr/>
        </p:nvSpPr>
        <p:spPr>
          <a:xfrm>
            <a:off x="1230441" y="3093637"/>
            <a:ext cx="9413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05AAE"/>
                </a:solidFill>
                <a:latin typeface="Eras Medium ITC" panose="020B0602030504020804" pitchFamily="34" charset="0"/>
              </a:rPr>
              <a:t>UNIDAD MUNICIPAL </a:t>
            </a:r>
          </a:p>
          <a:p>
            <a:pPr algn="ctr"/>
            <a:r>
              <a:rPr lang="es-ES" sz="2800" b="1" dirty="0">
                <a:solidFill>
                  <a:srgbClr val="005AAE"/>
                </a:solidFill>
                <a:latin typeface="Eras Medium ITC" panose="020B0602030504020804" pitchFamily="34" charset="0"/>
              </a:rPr>
              <a:t>DE CENTROS DE ATENCIÓN INFANTIL</a:t>
            </a:r>
            <a:endParaRPr lang="es-MX" sz="2800" b="1" dirty="0">
              <a:solidFill>
                <a:srgbClr val="005AAE"/>
              </a:solidFill>
              <a:latin typeface="Eras Medium ITC" panose="020B06020305040208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B1E0483-E963-4C4D-A39A-84F8FCF5913A}"/>
              </a:ext>
            </a:extLst>
          </p:cNvPr>
          <p:cNvSpPr txBox="1"/>
          <p:nvPr/>
        </p:nvSpPr>
        <p:spPr>
          <a:xfrm>
            <a:off x="2445130" y="4368272"/>
            <a:ext cx="76599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tx1"/>
                </a:solidFill>
                <a:latin typeface="Eras Medium ITC" panose="020B0602030504020804" pitchFamily="34" charset="0"/>
              </a:rPr>
              <a:t>Comité de Validación del </a:t>
            </a:r>
            <a:r>
              <a:rPr lang="es-ES" sz="2000" b="1" dirty="0">
                <a:solidFill>
                  <a:schemeClr val="tx1"/>
                </a:solidFill>
                <a:latin typeface="Eras Medium ITC" panose="020B0602030504020804" pitchFamily="34" charset="0"/>
              </a:rPr>
              <a:t>Programa De Becas Para La Atención, Cuidado Y Desarrollo Integral De Niñas, Niños Y Adolescentes De Los Centros De Atención Infantil Del Municipio De Chihuahua</a:t>
            </a:r>
            <a:endParaRPr lang="es-MX" sz="2000" b="1" dirty="0">
              <a:solidFill>
                <a:schemeClr val="tx1"/>
              </a:solidFill>
              <a:latin typeface="Eras Medium ITC" panose="020B06020305040208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992974F-6356-4DC5-8784-8C7C1E82E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985" y="1546924"/>
            <a:ext cx="920576" cy="920576"/>
          </a:xfrm>
          <a:prstGeom prst="rect">
            <a:avLst/>
          </a:prstGeom>
        </p:spPr>
      </p:pic>
      <p:sp>
        <p:nvSpPr>
          <p:cNvPr id="111" name="Google Shape;410;p40"/>
          <p:cNvSpPr/>
          <p:nvPr/>
        </p:nvSpPr>
        <p:spPr>
          <a:xfrm rot="2700000">
            <a:off x="6121675" y="2957178"/>
            <a:ext cx="626639" cy="626639"/>
          </a:xfrm>
          <a:prstGeom prst="rect">
            <a:avLst/>
          </a:prstGeom>
          <a:ln>
            <a:solidFill>
              <a:srgbClr val="2DE8ED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12" name="Google Shape;410;p40"/>
          <p:cNvSpPr/>
          <p:nvPr/>
        </p:nvSpPr>
        <p:spPr>
          <a:xfrm rot="2700000">
            <a:off x="1632293" y="2948899"/>
            <a:ext cx="601960" cy="62358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13" name="ORDEN DEL DIA"/>
          <p:cNvSpPr txBox="1">
            <a:spLocks noGrp="1"/>
          </p:cNvSpPr>
          <p:nvPr>
            <p:ph type="title"/>
          </p:nvPr>
        </p:nvSpPr>
        <p:spPr>
          <a:xfrm>
            <a:off x="4309085" y="323448"/>
            <a:ext cx="2912701" cy="652861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accent5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rPr lang="es-ES" sz="3600" b="0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Orden del Día</a:t>
            </a:r>
            <a:endParaRPr b="0" i="1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4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3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" name="LOGO UMCAI.png" descr="LOGO UMCA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0852" y="5575405"/>
            <a:ext cx="1832870" cy="909583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Google Shape;414;p40"/>
          <p:cNvSpPr/>
          <p:nvPr/>
        </p:nvSpPr>
        <p:spPr>
          <a:xfrm>
            <a:off x="1662648" y="1780956"/>
            <a:ext cx="595801" cy="524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18000"/>
                  <a:pt x="0" y="14400"/>
                  <a:pt x="0" y="10800"/>
                </a:cubicBezTo>
                <a:cubicBezTo>
                  <a:pt x="0" y="7200"/>
                  <a:pt x="0" y="3600"/>
                  <a:pt x="0" y="0"/>
                </a:cubicBez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1</a:t>
            </a:r>
          </a:p>
        </p:txBody>
      </p:sp>
      <p:sp>
        <p:nvSpPr>
          <p:cNvPr id="117" name="Google Shape;415;p40"/>
          <p:cNvSpPr txBox="1"/>
          <p:nvPr/>
        </p:nvSpPr>
        <p:spPr>
          <a:xfrm>
            <a:off x="2486423" y="1791806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67512">
              <a:defRPr sz="175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MX" sz="1800" b="1" dirty="0">
                <a:latin typeface="+mn-lt"/>
                <a:cs typeface="+mn-cs"/>
              </a:rPr>
              <a:t>Bienvenida y d</a:t>
            </a:r>
            <a:r>
              <a:rPr sz="1800" b="1" dirty="0" err="1">
                <a:latin typeface="+mn-lt"/>
                <a:cs typeface="+mn-cs"/>
              </a:rPr>
              <a:t>eclara</a:t>
            </a:r>
            <a:r>
              <a:rPr lang="es-MX" sz="1800" b="1" dirty="0" err="1">
                <a:latin typeface="+mn-lt"/>
                <a:cs typeface="+mn-cs"/>
              </a:rPr>
              <a:t>toria</a:t>
            </a:r>
            <a:r>
              <a:rPr sz="1800" b="1" dirty="0">
                <a:latin typeface="+mn-lt"/>
                <a:cs typeface="+mn-cs"/>
              </a:rPr>
              <a:t>  de </a:t>
            </a:r>
            <a:r>
              <a:rPr sz="1800" b="1" dirty="0" err="1">
                <a:latin typeface="+mn-lt"/>
                <a:cs typeface="+mn-cs"/>
              </a:rPr>
              <a:t>Quórum</a:t>
            </a:r>
            <a:r>
              <a:rPr sz="1800" b="1" dirty="0">
                <a:latin typeface="+mn-lt"/>
                <a:cs typeface="+mn-cs"/>
              </a:rPr>
              <a:t> Legal</a:t>
            </a:r>
          </a:p>
        </p:txBody>
      </p:sp>
      <p:sp>
        <p:nvSpPr>
          <p:cNvPr id="118" name="Google Shape;409;p40"/>
          <p:cNvSpPr/>
          <p:nvPr/>
        </p:nvSpPr>
        <p:spPr>
          <a:xfrm rot="2700000">
            <a:off x="6152668" y="4191963"/>
            <a:ext cx="626639" cy="626639"/>
          </a:xfrm>
          <a:prstGeom prst="rect">
            <a:avLst/>
          </a:prstGeom>
          <a:ln>
            <a:solidFill>
              <a:srgbClr val="CD10F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Google Shape;414;p40"/>
          <p:cNvSpPr txBox="1"/>
          <p:nvPr/>
        </p:nvSpPr>
        <p:spPr>
          <a:xfrm>
            <a:off x="1662648" y="2983386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2</a:t>
            </a:r>
          </a:p>
        </p:txBody>
      </p:sp>
      <p:sp>
        <p:nvSpPr>
          <p:cNvPr id="120" name="Google Shape;409;p40"/>
          <p:cNvSpPr/>
          <p:nvPr/>
        </p:nvSpPr>
        <p:spPr>
          <a:xfrm rot="2700000">
            <a:off x="1611305" y="4047187"/>
            <a:ext cx="626639" cy="626639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21" name="Google Shape;414;p40"/>
          <p:cNvSpPr txBox="1"/>
          <p:nvPr/>
        </p:nvSpPr>
        <p:spPr>
          <a:xfrm>
            <a:off x="1626724" y="4123816"/>
            <a:ext cx="595801" cy="5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3</a:t>
            </a:r>
            <a:endParaRPr dirty="0">
              <a:latin typeface="+mn-lt"/>
            </a:endParaRPr>
          </a:p>
        </p:txBody>
      </p:sp>
      <p:sp>
        <p:nvSpPr>
          <p:cNvPr id="122" name="Google Shape;415;p40"/>
          <p:cNvSpPr txBox="1"/>
          <p:nvPr/>
        </p:nvSpPr>
        <p:spPr>
          <a:xfrm>
            <a:off x="2493460" y="2924250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58368">
              <a:defRPr sz="187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1800" b="1" dirty="0">
                <a:latin typeface="+mn-lt"/>
              </a:rPr>
              <a:t>A</a:t>
            </a:r>
            <a:r>
              <a:rPr lang="es-MX" sz="1800" b="1" dirty="0">
                <a:latin typeface="+mn-lt"/>
              </a:rPr>
              <a:t>probación del orden del día</a:t>
            </a:r>
            <a:endParaRPr sz="1800" b="1" dirty="0">
              <a:latin typeface="+mn-lt"/>
            </a:endParaRPr>
          </a:p>
        </p:txBody>
      </p:sp>
      <p:sp>
        <p:nvSpPr>
          <p:cNvPr id="123" name="Google Shape;415;p40"/>
          <p:cNvSpPr/>
          <p:nvPr/>
        </p:nvSpPr>
        <p:spPr>
          <a:xfrm>
            <a:off x="2460245" y="4038931"/>
            <a:ext cx="2880000" cy="720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18000" y="21600"/>
                  <a:pt x="14400" y="21600"/>
                  <a:pt x="10800" y="21600"/>
                </a:cubicBezTo>
                <a:cubicBezTo>
                  <a:pt x="7200" y="21600"/>
                  <a:pt x="3600" y="21600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/>
          </a:bodyPr>
          <a:lstStyle>
            <a:lvl1pPr algn="ctr" defTabSz="905255">
              <a:defRPr sz="1881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1800" b="1" dirty="0">
                <a:latin typeface="+mn-lt"/>
              </a:rPr>
              <a:t>Presentación de solicitantes</a:t>
            </a:r>
            <a:endParaRPr sz="1800" b="1" dirty="0">
              <a:latin typeface="+mn-lt"/>
            </a:endParaRPr>
          </a:p>
        </p:txBody>
      </p:sp>
      <p:sp>
        <p:nvSpPr>
          <p:cNvPr id="124" name="Google Shape;410;p40"/>
          <p:cNvSpPr/>
          <p:nvPr/>
        </p:nvSpPr>
        <p:spPr>
          <a:xfrm rot="2700000">
            <a:off x="6092463" y="1827637"/>
            <a:ext cx="626639" cy="62663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25" name="Google Shape;414;p40"/>
          <p:cNvSpPr txBox="1"/>
          <p:nvPr/>
        </p:nvSpPr>
        <p:spPr>
          <a:xfrm>
            <a:off x="6096000" y="1878906"/>
            <a:ext cx="595801" cy="52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4</a:t>
            </a:r>
            <a:endParaRPr dirty="0">
              <a:latin typeface="+mn-lt"/>
            </a:endParaRPr>
          </a:p>
        </p:txBody>
      </p:sp>
      <p:sp>
        <p:nvSpPr>
          <p:cNvPr id="126" name="Google Shape;415;p40"/>
          <p:cNvSpPr txBox="1"/>
          <p:nvPr/>
        </p:nvSpPr>
        <p:spPr>
          <a:xfrm>
            <a:off x="7023299" y="1780956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1800" b="1" dirty="0">
                <a:latin typeface="+mn-lt"/>
              </a:rPr>
              <a:t>Propuesta de beneficiarios</a:t>
            </a:r>
            <a:endParaRPr sz="1800" b="1" dirty="0">
              <a:latin typeface="+mn-lt"/>
            </a:endParaRPr>
          </a:p>
        </p:txBody>
      </p:sp>
      <p:sp>
        <p:nvSpPr>
          <p:cNvPr id="128" name="Google Shape;414;p40"/>
          <p:cNvSpPr txBox="1"/>
          <p:nvPr/>
        </p:nvSpPr>
        <p:spPr>
          <a:xfrm>
            <a:off x="6166186" y="3006397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</a:rPr>
              <a:t>5</a:t>
            </a:r>
          </a:p>
        </p:txBody>
      </p:sp>
      <p:sp>
        <p:nvSpPr>
          <p:cNvPr id="129" name="Google Shape;415;p40"/>
          <p:cNvSpPr txBox="1"/>
          <p:nvPr/>
        </p:nvSpPr>
        <p:spPr>
          <a:xfrm>
            <a:off x="7075166" y="2855928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1800" b="1" dirty="0">
                <a:latin typeface="+mn-lt"/>
              </a:rPr>
              <a:t>Asuntos Generales</a:t>
            </a:r>
            <a:endParaRPr sz="1800" b="1" dirty="0">
              <a:latin typeface="+mn-lt"/>
            </a:endParaRPr>
          </a:p>
        </p:txBody>
      </p:sp>
      <p:sp>
        <p:nvSpPr>
          <p:cNvPr id="130" name="Google Shape;414;p40"/>
          <p:cNvSpPr txBox="1"/>
          <p:nvPr/>
        </p:nvSpPr>
        <p:spPr>
          <a:xfrm>
            <a:off x="6135756" y="2887066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dirty="0">
              <a:latin typeface="+mn-lt"/>
            </a:endParaRPr>
          </a:p>
        </p:txBody>
      </p:sp>
      <p:sp>
        <p:nvSpPr>
          <p:cNvPr id="131" name="Google Shape;415;p40"/>
          <p:cNvSpPr txBox="1"/>
          <p:nvPr/>
        </p:nvSpPr>
        <p:spPr>
          <a:xfrm>
            <a:off x="6924375" y="4186443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lang="es-ES" sz="1800" b="1" dirty="0">
              <a:latin typeface="+mn-lt"/>
            </a:endParaRPr>
          </a:p>
        </p:txBody>
      </p:sp>
      <p:sp>
        <p:nvSpPr>
          <p:cNvPr id="24" name="Google Shape;414;p40">
            <a:extLst>
              <a:ext uri="{FF2B5EF4-FFF2-40B4-BE49-F238E27FC236}">
                <a16:creationId xmlns:a16="http://schemas.microsoft.com/office/drawing/2014/main" id="{78E0E02D-3B03-DF4C-8084-177EC0F5C7BA}"/>
              </a:ext>
            </a:extLst>
          </p:cNvPr>
          <p:cNvSpPr txBox="1"/>
          <p:nvPr/>
        </p:nvSpPr>
        <p:spPr>
          <a:xfrm>
            <a:off x="5927087" y="4022342"/>
            <a:ext cx="595801" cy="5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 lnSpcReduction="10000"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dirty="0">
              <a:latin typeface="+mn-lt"/>
            </a:endParaRPr>
          </a:p>
        </p:txBody>
      </p:sp>
      <p:sp>
        <p:nvSpPr>
          <p:cNvPr id="25" name="Google Shape;415;p40">
            <a:extLst>
              <a:ext uri="{FF2B5EF4-FFF2-40B4-BE49-F238E27FC236}">
                <a16:creationId xmlns:a16="http://schemas.microsoft.com/office/drawing/2014/main" id="{6E789F24-3249-F545-8856-433BC77EABD2}"/>
              </a:ext>
            </a:extLst>
          </p:cNvPr>
          <p:cNvSpPr txBox="1"/>
          <p:nvPr/>
        </p:nvSpPr>
        <p:spPr>
          <a:xfrm>
            <a:off x="7180524" y="4160924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1800" b="1" dirty="0">
                <a:latin typeface="+mn-lt"/>
              </a:rPr>
              <a:t>Cierre de sesión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11EF137-14D9-42FA-90D7-18265FE8FF74}"/>
              </a:ext>
            </a:extLst>
          </p:cNvPr>
          <p:cNvSpPr txBox="1"/>
          <p:nvPr/>
        </p:nvSpPr>
        <p:spPr>
          <a:xfrm>
            <a:off x="6096000" y="5308385"/>
            <a:ext cx="2880000" cy="369332"/>
          </a:xfrm>
          <a:prstGeom prst="rect">
            <a:avLst/>
          </a:prstGeom>
          <a:ln w="12700">
            <a:miter lim="400000"/>
          </a:ln>
        </p:spPr>
        <p:txBody>
          <a:bodyPr lIns="91424" tIns="91424" rIns="91424" bIns="91424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b="1">
                <a:ea typeface="DM Serif Display"/>
                <a:cs typeface="DM Serif Display"/>
              </a:defRPr>
            </a:lvl1pPr>
          </a:lstStyle>
          <a:p>
            <a:endParaRPr lang="es-MX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A277030-69A7-4D1B-B72B-0EB43BF3D7ED}"/>
              </a:ext>
            </a:extLst>
          </p:cNvPr>
          <p:cNvSpPr txBox="1"/>
          <p:nvPr/>
        </p:nvSpPr>
        <p:spPr>
          <a:xfrm>
            <a:off x="6313286" y="4301633"/>
            <a:ext cx="997288" cy="438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sz="22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s-MX" sz="225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2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LOGO UMCAI.png" descr="LOGO UMCA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152" y="5549965"/>
            <a:ext cx="1832870" cy="9095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284D8DE-E5B0-3449-BC82-5D80AA63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5262" y="992995"/>
            <a:ext cx="7077607" cy="646331"/>
          </a:xfrm>
        </p:spPr>
        <p:txBody>
          <a:bodyPr>
            <a:normAutofit fontScale="90000"/>
          </a:bodyPr>
          <a:lstStyle/>
          <a:p>
            <a:pPr algn="ctr"/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ES" sz="4400" b="1" i="1" dirty="0">
                <a:solidFill>
                  <a:schemeClr val="accent1">
                    <a:lumMod val="50000"/>
                  </a:schemeClr>
                </a:solidFill>
              </a:rPr>
              <a:t>Centros de Bienestar Infantil solicitantes</a:t>
            </a:r>
            <a:endParaRPr lang="es-MX" sz="44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6E1A9A5-FF2D-4EDA-9559-BA7794CA6055}"/>
              </a:ext>
            </a:extLst>
          </p:cNvPr>
          <p:cNvSpPr txBox="1"/>
          <p:nvPr/>
        </p:nvSpPr>
        <p:spPr>
          <a:xfrm>
            <a:off x="1789581" y="3184142"/>
            <a:ext cx="5738191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ES" dirty="0"/>
              <a:t>				</a:t>
            </a:r>
          </a:p>
          <a:p>
            <a:r>
              <a:rPr lang="es-ES" dirty="0"/>
              <a:t>				</a:t>
            </a:r>
          </a:p>
        </p:txBody>
      </p:sp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D5EDB479-C051-405E-9A5A-584791A520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448721"/>
              </p:ext>
            </p:extLst>
          </p:nvPr>
        </p:nvGraphicFramePr>
        <p:xfrm>
          <a:off x="663682" y="1190569"/>
          <a:ext cx="3253350" cy="4633476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253350">
                  <a:extLst>
                    <a:ext uri="{9D8B030D-6E8A-4147-A177-3AD203B41FA5}">
                      <a16:colId xmlns:a16="http://schemas.microsoft.com/office/drawing/2014/main" val="1408306106"/>
                    </a:ext>
                  </a:extLst>
                </a:gridCol>
              </a:tblGrid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1. ZOE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740147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2. EL DELFÍN AZUL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4913406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3. CASA BLANCA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626683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4. VISION KIDS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031381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5. SAN FELIPE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051990"/>
                  </a:ext>
                </a:extLst>
              </a:tr>
              <a:tr h="456820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6. MUNDO DE ALEGRÍA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25803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7. CRECIENDO JUNTOS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51537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8. RIBERAS DE SACRAMENTO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10548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9. ESPERANZA TOHUI  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403977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10. CARIÑITOS DE MAMÁ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499791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11. VILLAS DEL REAL  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61959"/>
                  </a:ext>
                </a:extLst>
              </a:tr>
              <a:tr h="379696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12. CENTRO EDUCATIVO GAMA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669130"/>
                  </a:ext>
                </a:extLst>
              </a:tr>
            </a:tbl>
          </a:graphicData>
        </a:graphic>
      </p:graphicFrame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459FB009-87F1-4339-8384-43138779B1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877266"/>
              </p:ext>
            </p:extLst>
          </p:nvPr>
        </p:nvGraphicFramePr>
        <p:xfrm>
          <a:off x="4280035" y="1858891"/>
          <a:ext cx="3253350" cy="4450080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3253350">
                  <a:extLst>
                    <a:ext uri="{9D8B030D-6E8A-4147-A177-3AD203B41FA5}">
                      <a16:colId xmlns:a16="http://schemas.microsoft.com/office/drawing/2014/main" val="1542149799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13. CRESER 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8122706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14. MELINA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383816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15. EL PARAÍSO DE LOS NIÑOS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195888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16.. FEDERICO FROEBEL 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77078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17. LITTLE GENIUS 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308195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18.. EL LORAX  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191775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19.CBI NOGALES 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128657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20. ARCOIRIS  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480199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21. CASA DE LA ABUELA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59048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l"/>
                      <a:r>
                        <a:rPr lang="es-ES" sz="1600" b="1" dirty="0">
                          <a:solidFill>
                            <a:schemeClr val="tx1"/>
                          </a:solidFill>
                        </a:rPr>
                        <a:t>22. DIVERTILANDIA  </a:t>
                      </a:r>
                      <a:endParaRPr lang="es-MX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428395"/>
                  </a:ext>
                </a:extLst>
              </a:tr>
            </a:tbl>
          </a:graphicData>
        </a:graphic>
      </p:graphicFrame>
      <p:graphicFrame>
        <p:nvGraphicFramePr>
          <p:cNvPr id="2" name="Tabla 2">
            <a:extLst>
              <a:ext uri="{FF2B5EF4-FFF2-40B4-BE49-F238E27FC236}">
                <a16:creationId xmlns:a16="http://schemas.microsoft.com/office/drawing/2014/main" id="{73DDD337-ECDE-4308-A5DF-EBFE41F39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1509440"/>
              </p:ext>
            </p:extLst>
          </p:nvPr>
        </p:nvGraphicFramePr>
        <p:xfrm>
          <a:off x="8150087" y="2438400"/>
          <a:ext cx="2438400" cy="568312"/>
        </p:xfrm>
        <a:graphic>
          <a:graphicData uri="http://schemas.openxmlformats.org/drawingml/2006/table">
            <a:tbl>
              <a:tblPr firstRow="1" bandRow="1">
                <a:tableStyleId>{2708684C-4D16-4618-839F-0558EEFCDFE6}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4100710051"/>
                    </a:ext>
                  </a:extLst>
                </a:gridCol>
              </a:tblGrid>
              <a:tr h="568312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22 de 29 CBI</a:t>
                      </a:r>
                      <a:endParaRPr lang="es-MX" sz="2800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4863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75654172-8E63-468B-AB9D-5983639AA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2374" y="5527508"/>
            <a:ext cx="1835055" cy="90838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E1D69B71-0F0E-4BE6-A5BC-ECE130C0A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6129" y="997577"/>
            <a:ext cx="9759742" cy="667811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s-ES" sz="36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ES" sz="4000" b="1" i="1" dirty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PRESENTACIÓN DE SOLICITANTES </a:t>
            </a:r>
            <a:endParaRPr lang="es-MX" sz="3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Imagen 2">
            <a:hlinkClick r:id="rId3"/>
            <a:extLst>
              <a:ext uri="{FF2B5EF4-FFF2-40B4-BE49-F238E27FC236}">
                <a16:creationId xmlns:a16="http://schemas.microsoft.com/office/drawing/2014/main" id="{5052142C-03E4-4517-A28F-6D103E8917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1" t="33615" r="4385" b="13238"/>
          <a:stretch/>
        </p:blipFill>
        <p:spPr>
          <a:xfrm>
            <a:off x="534571" y="1790396"/>
            <a:ext cx="11259864" cy="364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49174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hlinkClick r:id="rId2" action="ppaction://hlinkfile"/>
            <a:extLst>
              <a:ext uri="{FF2B5EF4-FFF2-40B4-BE49-F238E27FC236}">
                <a16:creationId xmlns:a16="http://schemas.microsoft.com/office/drawing/2014/main" id="{1C9D4028-27F9-425E-B705-DAD6027752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22" t="29362" r="82283" b="12833"/>
          <a:stretch/>
        </p:blipFill>
        <p:spPr>
          <a:xfrm>
            <a:off x="4439478" y="1391478"/>
            <a:ext cx="2835965" cy="490582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C71C495-B094-45C8-85E2-061FE7C45562}"/>
              </a:ext>
            </a:extLst>
          </p:cNvPr>
          <p:cNvSpPr txBox="1"/>
          <p:nvPr/>
        </p:nvSpPr>
        <p:spPr>
          <a:xfrm>
            <a:off x="4227443" y="121047"/>
            <a:ext cx="6096000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s-ES" sz="4000" b="1" i="1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Calibri Light"/>
              </a:rPr>
              <a:t>PROPUESTA DE BENEFICIARIOS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6531467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B2DDF5E4-6CCB-4296-9261-E6EEC09246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289426"/>
              </p:ext>
            </p:extLst>
          </p:nvPr>
        </p:nvGraphicFramePr>
        <p:xfrm>
          <a:off x="1404731" y="2432721"/>
          <a:ext cx="8235280" cy="257514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306956">
                  <a:extLst>
                    <a:ext uri="{9D8B030D-6E8A-4147-A177-3AD203B41FA5}">
                      <a16:colId xmlns:a16="http://schemas.microsoft.com/office/drawing/2014/main" val="4038785704"/>
                    </a:ext>
                  </a:extLst>
                </a:gridCol>
                <a:gridCol w="3928324">
                  <a:extLst>
                    <a:ext uri="{9D8B030D-6E8A-4147-A177-3AD203B41FA5}">
                      <a16:colId xmlns:a16="http://schemas.microsoft.com/office/drawing/2014/main" val="4161344004"/>
                    </a:ext>
                  </a:extLst>
                </a:gridCol>
              </a:tblGrid>
              <a:tr h="624702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/>
                        <a:t>MONTO  DE BECAS A OTORGAR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/>
                        <a:t>$652,050.00</a:t>
                      </a:r>
                      <a:endParaRPr lang="es-MX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7211331"/>
                  </a:ext>
                </a:extLst>
              </a:tr>
              <a:tr h="624702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/>
                        <a:t>BECAS   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</a:rPr>
                        <a:t>483 </a:t>
                      </a:r>
                      <a:r>
                        <a:rPr lang="es-ES" sz="2000" b="0" dirty="0"/>
                        <a:t>BECAS</a:t>
                      </a:r>
                      <a:endParaRPr lang="es-MX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2071337"/>
                  </a:ext>
                </a:extLst>
              </a:tr>
              <a:tr h="624702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/>
                        <a:t>SUJETO A CONSIDERACIÓN POR MONTO DE INGRESO 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s-MX" sz="2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1344901"/>
                  </a:ext>
                </a:extLst>
              </a:tr>
              <a:tr h="624702">
                <a:tc>
                  <a:txBody>
                    <a:bodyPr/>
                    <a:lstStyle/>
                    <a:p>
                      <a:pPr algn="ctr"/>
                      <a:r>
                        <a:rPr lang="es-ES" sz="2000" b="1" dirty="0"/>
                        <a:t>MESES DE APOYO</a:t>
                      </a:r>
                      <a:endParaRPr lang="es-MX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/>
                        <a:t>ENERO, FEBRERO, MARZO </a:t>
                      </a:r>
                      <a:endParaRPr lang="es-MX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7776744"/>
                  </a:ext>
                </a:extLst>
              </a:tr>
            </a:tbl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B4DA32F-0439-458A-95AE-FC6F23B81C5F}"/>
              </a:ext>
            </a:extLst>
          </p:cNvPr>
          <p:cNvSpPr txBox="1"/>
          <p:nvPr/>
        </p:nvSpPr>
        <p:spPr>
          <a:xfrm>
            <a:off x="3048000" y="751242"/>
            <a:ext cx="6096000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s-ES" sz="3600" i="1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Calibri Light"/>
              </a:rPr>
              <a:t>INFORMACIÓN GENERAL </a:t>
            </a:r>
            <a:endParaRPr lang="es-MX" dirty="0">
              <a:solidFill>
                <a:schemeClr val="accent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43179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WhatsApp Image 2021-10-03 at 11.50.03 AM.jpeg" descr="WhatsApp Image 2021-10-03 at 11.50.03 AM.jpeg"/>
          <p:cNvPicPr>
            <a:picLocks noChangeAspect="1"/>
          </p:cNvPicPr>
          <p:nvPr/>
        </p:nvPicPr>
        <p:blipFill>
          <a:blip r:embed="rId2"/>
          <a:srcRect t="20746" r="5552" b="20746"/>
          <a:stretch>
            <a:fillRect/>
          </a:stretch>
        </p:blipFill>
        <p:spPr>
          <a:xfrm>
            <a:off x="10945759" y="261301"/>
            <a:ext cx="1053664" cy="652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LOGO UMCAI.png" descr="LOGO UMCA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3152" y="5549965"/>
            <a:ext cx="1832870" cy="90958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284D8DE-E5B0-3449-BC82-5D80AA63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3388" y="665176"/>
            <a:ext cx="3976914" cy="652721"/>
          </a:xfrm>
        </p:spPr>
        <p:txBody>
          <a:bodyPr>
            <a:normAutofit/>
          </a:bodyPr>
          <a:lstStyle/>
          <a:p>
            <a:pPr algn="ctr"/>
            <a:r>
              <a:rPr lang="es-ES" sz="3600" b="1" i="1" dirty="0">
                <a:solidFill>
                  <a:srgbClr val="0070C0"/>
                </a:solidFill>
              </a:rPr>
              <a:t>Acciones Pendientes</a:t>
            </a:r>
            <a:endParaRPr lang="es-MX" sz="3600" b="1" i="1" dirty="0">
              <a:solidFill>
                <a:srgbClr val="0070C0"/>
              </a:solidFill>
            </a:endParaRPr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7967EBDF-DAA6-45D9-AF25-F8357C304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922400"/>
              </p:ext>
            </p:extLst>
          </p:nvPr>
        </p:nvGraphicFramePr>
        <p:xfrm>
          <a:off x="1073426" y="1909874"/>
          <a:ext cx="9581322" cy="389286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169337282"/>
                    </a:ext>
                  </a:extLst>
                </a:gridCol>
                <a:gridCol w="6533322">
                  <a:extLst>
                    <a:ext uri="{9D8B030D-6E8A-4147-A177-3AD203B41FA5}">
                      <a16:colId xmlns:a16="http://schemas.microsoft.com/office/drawing/2014/main" val="213133024"/>
                    </a:ext>
                  </a:extLst>
                </a:gridCol>
              </a:tblGrid>
              <a:tr h="353427">
                <a:tc>
                  <a:txBody>
                    <a:bodyPr/>
                    <a:lstStyle/>
                    <a:p>
                      <a:pPr algn="l"/>
                      <a:r>
                        <a:rPr lang="es-ES" sz="1800" dirty="0"/>
                        <a:t>FECHA </a:t>
                      </a:r>
                      <a:endParaRPr lang="es-MX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/>
                        <a:t>ACCIÓN </a:t>
                      </a:r>
                      <a:endParaRPr lang="es-MX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96949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18 DE ENERO DEL 2022</a:t>
                      </a:r>
                      <a:endParaRPr lang="es-MX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SESIÓN DEL COMIITÉ PARA  VALIDACIÓN DE BENEFICIARIOS</a:t>
                      </a:r>
                      <a:endParaRPr lang="es-MX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1268647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18 DE ENERO DEL 2022</a:t>
                      </a:r>
                      <a:endParaRPr lang="es-MX" sz="20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PUBLICACIÓN DE BENEFICIARIOS</a:t>
                      </a:r>
                      <a:endParaRPr lang="es-MX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2662181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20 Y 21 DE ENERO DEL 2022</a:t>
                      </a:r>
                      <a:endParaRPr lang="es-MX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ENTREGA DE LISTAS DE ASISTENCIA DE PRESTADORAS DE SERVICIO EN LA COORDINACIÓN DE NNA Y CUIDADO INFANTIL</a:t>
                      </a:r>
                      <a:endParaRPr lang="es-MX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299750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24 Y 25 DE ENERO DEL 2022 </a:t>
                      </a:r>
                      <a:endParaRPr lang="es-MX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ENVIO DE FACTURAS POR CORREO ELECTRÓNICO </a:t>
                      </a:r>
                      <a:endParaRPr lang="es-MX" sz="2000" b="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464339"/>
                  </a:ext>
                </a:extLst>
              </a:tr>
              <a:tr h="559592"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27 AL 31 DE ENERO DEL 2022</a:t>
                      </a:r>
                      <a:endParaRPr lang="es-MX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2000" b="0" dirty="0"/>
                        <a:t>ENTREGA DE MINISTRACIÓN </a:t>
                      </a:r>
                      <a:endParaRPr lang="es-MX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216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421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D13D8-1B73-4D19-8164-A554B5E65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415" y="1855304"/>
            <a:ext cx="9965635" cy="1600200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ASUNTOS GENERALES</a:t>
            </a: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1.Petición de Red de Estancias Infantiles para la ministración del mes de enero</a:t>
            </a:r>
            <a:b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000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kumimoji="0" lang="es-MX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</a:b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18203B-2CD7-4E3D-88EE-2F56A8D73F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4" t="7922" r="7131" b="7440"/>
          <a:stretch/>
        </p:blipFill>
        <p:spPr>
          <a:xfrm>
            <a:off x="4412975" y="2495536"/>
            <a:ext cx="3074504" cy="393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5054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n 1" descr="Imagen 1"/>
          <p:cNvPicPr>
            <a:picLocks noChangeAspect="1"/>
          </p:cNvPicPr>
          <p:nvPr/>
        </p:nvPicPr>
        <p:blipFill>
          <a:blip r:embed="rId2"/>
          <a:srcRect r="1588"/>
          <a:stretch>
            <a:fillRect/>
          </a:stretch>
        </p:blipFill>
        <p:spPr>
          <a:xfrm>
            <a:off x="2409659" y="1075670"/>
            <a:ext cx="7049652" cy="402743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Rectángulo 4"/>
          <p:cNvSpPr/>
          <p:nvPr/>
        </p:nvSpPr>
        <p:spPr>
          <a:xfrm>
            <a:off x="0" y="0"/>
            <a:ext cx="2157412" cy="11572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3458</TotalTime>
  <Words>320</Words>
  <Application>Microsoft Office PowerPoint</Application>
  <PresentationFormat>Panorámica</PresentationFormat>
  <Paragraphs>67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DM Serif Display</vt:lpstr>
      <vt:lpstr>Eras Medium ITC</vt:lpstr>
      <vt:lpstr>Helvetica Neue</vt:lpstr>
      <vt:lpstr>Tema de Office</vt:lpstr>
      <vt:lpstr>Presentación de PowerPoint</vt:lpstr>
      <vt:lpstr>Orden del Día</vt:lpstr>
      <vt:lpstr>      Centros de Bienestar Infantil solicitantes</vt:lpstr>
      <vt:lpstr>    PRESENTACIÓN DE SOLICITANTES </vt:lpstr>
      <vt:lpstr>Presentación de PowerPoint</vt:lpstr>
      <vt:lpstr>Presentación de PowerPoint</vt:lpstr>
      <vt:lpstr>Acciones Pendientes</vt:lpstr>
      <vt:lpstr>ASUNTOS GENERALES  1.Petición de Red de Estancias Infantiles para la ministración del mes de enero 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DIF</dc:creator>
  <cp:lastModifiedBy>LILIANA ARRAS</cp:lastModifiedBy>
  <cp:revision>48</cp:revision>
  <cp:lastPrinted>2022-01-05T20:01:05Z</cp:lastPrinted>
  <dcterms:modified xsi:type="dcterms:W3CDTF">2022-04-28T19:26:16Z</dcterms:modified>
</cp:coreProperties>
</file>