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84" r:id="rId4"/>
    <p:sldId id="283" r:id="rId5"/>
    <p:sldId id="285" r:id="rId6"/>
    <p:sldId id="282" r:id="rId7"/>
    <p:sldId id="266" r:id="rId8"/>
    <p:sldId id="259" r:id="rId9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E8ED"/>
    <a:srgbClr val="CD10F4"/>
    <a:srgbClr val="EF7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71" autoAdjust="0"/>
    <p:restoredTop sz="96405"/>
  </p:normalViewPr>
  <p:slideViewPr>
    <p:cSldViewPr snapToGrid="0" snapToObjects="1">
      <p:cViewPr varScale="1">
        <p:scale>
          <a:sx n="76" d="100"/>
          <a:sy n="76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44393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ln w="3175"/>
        </p:spPr>
        <p:txBody>
          <a:bodyPr lIns="22859" tIns="22859" rIns="22859" bIns="22859"/>
          <a:lstStyle>
            <a:lvl1pPr marL="0" indent="0" algn="ctr" defTabSz="40862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Autor y fecha</a:t>
            </a:r>
          </a:p>
        </p:txBody>
      </p:sp>
      <p:sp>
        <p:nvSpPr>
          <p:cNvPr id="93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9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lIns="25400" tIns="25400" rIns="25400" bIns="25400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614"/>
            <a:ext cx="190603" cy="187186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OGOTIPO GOB MPAL 2021 2024.png" descr="LOGOTIPO GOB MPAL 2021 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182" y="88864"/>
            <a:ext cx="4302314" cy="18190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n" descr="Imagen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3265038" y="3263651"/>
            <a:ext cx="6883401" cy="35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4"/>
          <a:srcRect t="20746" r="5552" b="20746"/>
          <a:stretch>
            <a:fillRect/>
          </a:stretch>
        </p:blipFill>
        <p:spPr>
          <a:xfrm>
            <a:off x="514763" y="5781633"/>
            <a:ext cx="1431356" cy="886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LOGO UMCAI.png" descr="LOGO UMCA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7852" y="5717213"/>
            <a:ext cx="1786597" cy="88661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72ED382-A725-974A-9ED5-5E77370B643D}"/>
              </a:ext>
            </a:extLst>
          </p:cNvPr>
          <p:cNvSpPr txBox="1"/>
          <p:nvPr/>
        </p:nvSpPr>
        <p:spPr>
          <a:xfrm>
            <a:off x="1230441" y="3093637"/>
            <a:ext cx="9413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5AAE"/>
                </a:solidFill>
                <a:latin typeface="Eras Medium ITC" panose="020B0602030504020804" pitchFamily="34" charset="0"/>
              </a:rPr>
              <a:t>UNIDAD MUNICIPAL </a:t>
            </a:r>
          </a:p>
          <a:p>
            <a:pPr algn="ctr"/>
            <a:r>
              <a:rPr lang="es-ES" sz="2800" b="1" dirty="0">
                <a:solidFill>
                  <a:srgbClr val="005AAE"/>
                </a:solidFill>
                <a:latin typeface="Eras Medium ITC" panose="020B0602030504020804" pitchFamily="34" charset="0"/>
              </a:rPr>
              <a:t>DE CENTROS DE ATENCIÓN INFANTIL</a:t>
            </a:r>
            <a:endParaRPr lang="es-MX" sz="2800" b="1" dirty="0">
              <a:solidFill>
                <a:srgbClr val="005AAE"/>
              </a:solidFill>
              <a:latin typeface="Eras Medium ITC" panose="020B06020305040208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B1E0483-E963-4C4D-A39A-84F8FCF5913A}"/>
              </a:ext>
            </a:extLst>
          </p:cNvPr>
          <p:cNvSpPr txBox="1"/>
          <p:nvPr/>
        </p:nvSpPr>
        <p:spPr>
          <a:xfrm>
            <a:off x="2445130" y="4368272"/>
            <a:ext cx="76599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tx1"/>
                </a:solidFill>
                <a:latin typeface="Eras Medium ITC" panose="020B0602030504020804" pitchFamily="34" charset="0"/>
              </a:rPr>
              <a:t>Comité de Validación del </a:t>
            </a:r>
            <a:r>
              <a:rPr lang="es-ES" sz="2000" b="1" dirty="0">
                <a:solidFill>
                  <a:schemeClr val="tx1"/>
                </a:solidFill>
                <a:latin typeface="Eras Medium ITC" panose="020B0602030504020804" pitchFamily="34" charset="0"/>
              </a:rPr>
              <a:t>Programa De Becas Para La Atención, Cuidado Y Desarrollo Integral De Niñas, Niños Y Adolescentes De Los Centros De Atención Infantil Del Municipio De Chihuahua</a:t>
            </a:r>
            <a:endParaRPr lang="es-MX" sz="2000" b="1" dirty="0">
              <a:solidFill>
                <a:schemeClr val="tx1"/>
              </a:solidFill>
              <a:latin typeface="Eras Medium ITC" panose="020B06020305040208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992974F-6356-4DC5-8784-8C7C1E82E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985" y="1546924"/>
            <a:ext cx="920576" cy="920576"/>
          </a:xfrm>
          <a:prstGeom prst="rect">
            <a:avLst/>
          </a:prstGeom>
        </p:spPr>
      </p:pic>
      <p:sp>
        <p:nvSpPr>
          <p:cNvPr id="111" name="Google Shape;410;p40"/>
          <p:cNvSpPr/>
          <p:nvPr/>
        </p:nvSpPr>
        <p:spPr>
          <a:xfrm rot="2700000">
            <a:off x="6121675" y="2957178"/>
            <a:ext cx="626639" cy="626639"/>
          </a:xfrm>
          <a:prstGeom prst="rect">
            <a:avLst/>
          </a:prstGeom>
          <a:ln>
            <a:solidFill>
              <a:srgbClr val="2DE8E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2" name="Google Shape;410;p40"/>
          <p:cNvSpPr/>
          <p:nvPr/>
        </p:nvSpPr>
        <p:spPr>
          <a:xfrm rot="2700000">
            <a:off x="1632293" y="2948899"/>
            <a:ext cx="601960" cy="6235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3" name="ORDEN DEL DIA"/>
          <p:cNvSpPr txBox="1">
            <a:spLocks noGrp="1"/>
          </p:cNvSpPr>
          <p:nvPr>
            <p:ph type="title"/>
          </p:nvPr>
        </p:nvSpPr>
        <p:spPr>
          <a:xfrm>
            <a:off x="4309085" y="323448"/>
            <a:ext cx="2912701" cy="652861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accent5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rPr lang="es-ES" sz="3600" b="0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Orden del Día</a:t>
            </a:r>
            <a:endParaRPr b="0" i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4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3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LOGO UMCAI.png" descr="LOGO UMCA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0852" y="5575405"/>
            <a:ext cx="1832870" cy="90958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Google Shape;414;p40"/>
          <p:cNvSpPr/>
          <p:nvPr/>
        </p:nvSpPr>
        <p:spPr>
          <a:xfrm>
            <a:off x="1662648" y="1780956"/>
            <a:ext cx="595801" cy="524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18000"/>
                  <a:pt x="0" y="14400"/>
                  <a:pt x="0" y="10800"/>
                </a:cubicBezTo>
                <a:cubicBezTo>
                  <a:pt x="0" y="7200"/>
                  <a:pt x="0" y="3600"/>
                  <a:pt x="0" y="0"/>
                </a:cubicBez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1</a:t>
            </a:r>
          </a:p>
        </p:txBody>
      </p:sp>
      <p:sp>
        <p:nvSpPr>
          <p:cNvPr id="117" name="Google Shape;415;p40"/>
          <p:cNvSpPr txBox="1"/>
          <p:nvPr/>
        </p:nvSpPr>
        <p:spPr>
          <a:xfrm>
            <a:off x="2486423" y="1791806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67512">
              <a:defRPr sz="175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MX" sz="1800" b="1" dirty="0">
                <a:latin typeface="+mn-lt"/>
                <a:cs typeface="+mn-cs"/>
              </a:rPr>
              <a:t>Bienvenida y d</a:t>
            </a:r>
            <a:r>
              <a:rPr sz="1800" b="1" dirty="0" err="1">
                <a:latin typeface="+mn-lt"/>
                <a:cs typeface="+mn-cs"/>
              </a:rPr>
              <a:t>eclara</a:t>
            </a:r>
            <a:r>
              <a:rPr lang="es-MX" sz="1800" b="1" dirty="0" err="1">
                <a:latin typeface="+mn-lt"/>
                <a:cs typeface="+mn-cs"/>
              </a:rPr>
              <a:t>toria</a:t>
            </a:r>
            <a:r>
              <a:rPr sz="1800" b="1" dirty="0">
                <a:latin typeface="+mn-lt"/>
                <a:cs typeface="+mn-cs"/>
              </a:rPr>
              <a:t>  de </a:t>
            </a:r>
            <a:r>
              <a:rPr sz="1800" b="1" dirty="0" err="1">
                <a:latin typeface="+mn-lt"/>
                <a:cs typeface="+mn-cs"/>
              </a:rPr>
              <a:t>Quórum</a:t>
            </a:r>
            <a:r>
              <a:rPr sz="1800" b="1" dirty="0">
                <a:latin typeface="+mn-lt"/>
                <a:cs typeface="+mn-cs"/>
              </a:rPr>
              <a:t> Legal</a:t>
            </a:r>
          </a:p>
        </p:txBody>
      </p:sp>
      <p:sp>
        <p:nvSpPr>
          <p:cNvPr id="118" name="Google Shape;409;p40"/>
          <p:cNvSpPr/>
          <p:nvPr/>
        </p:nvSpPr>
        <p:spPr>
          <a:xfrm rot="2700000">
            <a:off x="6152668" y="4191963"/>
            <a:ext cx="626639" cy="626639"/>
          </a:xfrm>
          <a:prstGeom prst="rect">
            <a:avLst/>
          </a:prstGeom>
          <a:ln>
            <a:solidFill>
              <a:srgbClr val="CD10F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Google Shape;414;p40"/>
          <p:cNvSpPr txBox="1"/>
          <p:nvPr/>
        </p:nvSpPr>
        <p:spPr>
          <a:xfrm>
            <a:off x="1662648" y="2983386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2</a:t>
            </a:r>
          </a:p>
        </p:txBody>
      </p:sp>
      <p:sp>
        <p:nvSpPr>
          <p:cNvPr id="120" name="Google Shape;409;p40"/>
          <p:cNvSpPr/>
          <p:nvPr/>
        </p:nvSpPr>
        <p:spPr>
          <a:xfrm rot="2700000">
            <a:off x="1611305" y="4047187"/>
            <a:ext cx="626639" cy="62663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1" name="Google Shape;414;p40"/>
          <p:cNvSpPr txBox="1"/>
          <p:nvPr/>
        </p:nvSpPr>
        <p:spPr>
          <a:xfrm>
            <a:off x="1626724" y="4123816"/>
            <a:ext cx="595801" cy="5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3</a:t>
            </a:r>
            <a:endParaRPr dirty="0">
              <a:latin typeface="+mn-lt"/>
            </a:endParaRPr>
          </a:p>
        </p:txBody>
      </p:sp>
      <p:sp>
        <p:nvSpPr>
          <p:cNvPr id="122" name="Google Shape;415;p40"/>
          <p:cNvSpPr txBox="1"/>
          <p:nvPr/>
        </p:nvSpPr>
        <p:spPr>
          <a:xfrm>
            <a:off x="2493459" y="2924249"/>
            <a:ext cx="3047425" cy="76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/>
          </a:bodyPr>
          <a:lstStyle>
            <a:lvl1pPr algn="ctr" defTabSz="658368">
              <a:defRPr sz="187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1800" b="1" dirty="0">
                <a:latin typeface="+mn-lt"/>
              </a:rPr>
              <a:t>A</a:t>
            </a:r>
            <a:r>
              <a:rPr lang="es-MX" sz="1800" b="1" dirty="0">
                <a:latin typeface="+mn-lt"/>
              </a:rPr>
              <a:t>probación del orden del día</a:t>
            </a:r>
            <a:endParaRPr sz="1800" b="1" dirty="0">
              <a:latin typeface="+mn-lt"/>
            </a:endParaRPr>
          </a:p>
        </p:txBody>
      </p:sp>
      <p:sp>
        <p:nvSpPr>
          <p:cNvPr id="123" name="Google Shape;415;p40"/>
          <p:cNvSpPr/>
          <p:nvPr/>
        </p:nvSpPr>
        <p:spPr>
          <a:xfrm>
            <a:off x="2460244" y="4038930"/>
            <a:ext cx="3321642" cy="909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18000" y="21600"/>
                  <a:pt x="14400" y="21600"/>
                  <a:pt x="10800" y="21600"/>
                </a:cubicBezTo>
                <a:cubicBezTo>
                  <a:pt x="7200" y="21600"/>
                  <a:pt x="3600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fontScale="92500" lnSpcReduction="10000"/>
          </a:bodyPr>
          <a:lstStyle>
            <a:lvl1pPr algn="ctr" defTabSz="905255">
              <a:defRPr sz="1881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1800" b="1" dirty="0">
                <a:latin typeface="+mn-lt"/>
              </a:rPr>
              <a:t>Análisis de bases de la convocatoria para Estancias Infantiles </a:t>
            </a:r>
            <a:endParaRPr sz="1800" b="1" dirty="0">
              <a:latin typeface="+mn-lt"/>
            </a:endParaRPr>
          </a:p>
        </p:txBody>
      </p:sp>
      <p:sp>
        <p:nvSpPr>
          <p:cNvPr id="124" name="Google Shape;410;p40"/>
          <p:cNvSpPr/>
          <p:nvPr/>
        </p:nvSpPr>
        <p:spPr>
          <a:xfrm rot="2700000">
            <a:off x="6092463" y="1827637"/>
            <a:ext cx="626639" cy="62663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5" name="Google Shape;414;p40"/>
          <p:cNvSpPr txBox="1"/>
          <p:nvPr/>
        </p:nvSpPr>
        <p:spPr>
          <a:xfrm>
            <a:off x="6096000" y="1878906"/>
            <a:ext cx="595801" cy="5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4</a:t>
            </a:r>
            <a:endParaRPr dirty="0">
              <a:latin typeface="+mn-lt"/>
            </a:endParaRPr>
          </a:p>
        </p:txBody>
      </p:sp>
      <p:sp>
        <p:nvSpPr>
          <p:cNvPr id="126" name="Google Shape;415;p40"/>
          <p:cNvSpPr txBox="1"/>
          <p:nvPr/>
        </p:nvSpPr>
        <p:spPr>
          <a:xfrm>
            <a:off x="7023299" y="1780956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Mecanismo de ministración </a:t>
            </a:r>
            <a:endParaRPr sz="1800" b="1" dirty="0">
              <a:latin typeface="+mn-lt"/>
            </a:endParaRPr>
          </a:p>
        </p:txBody>
      </p:sp>
      <p:sp>
        <p:nvSpPr>
          <p:cNvPr id="128" name="Google Shape;414;p40"/>
          <p:cNvSpPr txBox="1"/>
          <p:nvPr/>
        </p:nvSpPr>
        <p:spPr>
          <a:xfrm>
            <a:off x="6166186" y="3006397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5</a:t>
            </a:r>
          </a:p>
        </p:txBody>
      </p:sp>
      <p:sp>
        <p:nvSpPr>
          <p:cNvPr id="129" name="Google Shape;415;p40"/>
          <p:cNvSpPr txBox="1"/>
          <p:nvPr/>
        </p:nvSpPr>
        <p:spPr>
          <a:xfrm>
            <a:off x="7075166" y="2855928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Asuntos Generales </a:t>
            </a:r>
            <a:endParaRPr sz="1800" b="1" dirty="0">
              <a:latin typeface="+mn-lt"/>
            </a:endParaRPr>
          </a:p>
        </p:txBody>
      </p:sp>
      <p:sp>
        <p:nvSpPr>
          <p:cNvPr id="130" name="Google Shape;414;p40"/>
          <p:cNvSpPr txBox="1"/>
          <p:nvPr/>
        </p:nvSpPr>
        <p:spPr>
          <a:xfrm>
            <a:off x="6135756" y="2887066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dirty="0">
              <a:latin typeface="+mn-lt"/>
            </a:endParaRPr>
          </a:p>
        </p:txBody>
      </p:sp>
      <p:sp>
        <p:nvSpPr>
          <p:cNvPr id="131" name="Google Shape;415;p40"/>
          <p:cNvSpPr txBox="1"/>
          <p:nvPr/>
        </p:nvSpPr>
        <p:spPr>
          <a:xfrm>
            <a:off x="6924375" y="4186443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Autofit/>
          </a:bodyPr>
          <a:lstStyle>
            <a:lvl1pPr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lang="es-ES" sz="1800" b="1" dirty="0">
              <a:latin typeface="+mn-lt"/>
            </a:endParaRPr>
          </a:p>
        </p:txBody>
      </p:sp>
      <p:sp>
        <p:nvSpPr>
          <p:cNvPr id="24" name="Google Shape;414;p40">
            <a:extLst>
              <a:ext uri="{FF2B5EF4-FFF2-40B4-BE49-F238E27FC236}">
                <a16:creationId xmlns:a16="http://schemas.microsoft.com/office/drawing/2014/main" id="{78E0E02D-3B03-DF4C-8084-177EC0F5C7BA}"/>
              </a:ext>
            </a:extLst>
          </p:cNvPr>
          <p:cNvSpPr txBox="1"/>
          <p:nvPr/>
        </p:nvSpPr>
        <p:spPr>
          <a:xfrm>
            <a:off x="5927087" y="4022342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dirty="0">
              <a:latin typeface="+mn-lt"/>
            </a:endParaRPr>
          </a:p>
        </p:txBody>
      </p:sp>
      <p:sp>
        <p:nvSpPr>
          <p:cNvPr id="25" name="Google Shape;415;p40">
            <a:extLst>
              <a:ext uri="{FF2B5EF4-FFF2-40B4-BE49-F238E27FC236}">
                <a16:creationId xmlns:a16="http://schemas.microsoft.com/office/drawing/2014/main" id="{6E789F24-3249-F545-8856-433BC77EABD2}"/>
              </a:ext>
            </a:extLst>
          </p:cNvPr>
          <p:cNvSpPr txBox="1"/>
          <p:nvPr/>
        </p:nvSpPr>
        <p:spPr>
          <a:xfrm>
            <a:off x="7180524" y="4160924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Autofit/>
          </a:bodyPr>
          <a:lstStyle>
            <a:lvl1pPr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Cierre de sesión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11EF137-14D9-42FA-90D7-18265FE8FF74}"/>
              </a:ext>
            </a:extLst>
          </p:cNvPr>
          <p:cNvSpPr txBox="1"/>
          <p:nvPr/>
        </p:nvSpPr>
        <p:spPr>
          <a:xfrm>
            <a:off x="6096000" y="5308385"/>
            <a:ext cx="2880000" cy="369332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ea typeface="DM Serif Display"/>
                <a:cs typeface="DM Serif Display"/>
              </a:defRPr>
            </a:lvl1pPr>
          </a:lstStyle>
          <a:p>
            <a:endParaRPr lang="es-MX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A277030-69A7-4D1B-B72B-0EB43BF3D7ED}"/>
              </a:ext>
            </a:extLst>
          </p:cNvPr>
          <p:cNvSpPr txBox="1"/>
          <p:nvPr/>
        </p:nvSpPr>
        <p:spPr>
          <a:xfrm>
            <a:off x="6313286" y="4301633"/>
            <a:ext cx="997288" cy="438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22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s-MX" sz="22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D04C3D-A694-450C-884A-A00445C6486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366341" y="868086"/>
            <a:ext cx="7459318" cy="5121828"/>
          </a:xfrm>
        </p:spPr>
        <p:txBody>
          <a:bodyPr/>
          <a:lstStyle/>
          <a:p>
            <a:pPr marL="0" indent="0" algn="ctr">
              <a:buNone/>
            </a:pPr>
            <a:r>
              <a:rPr lang="es-ES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ANÁLISIS DE BASES DE LA CONVOCATORIA</a:t>
            </a:r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5DD5C0-2495-4674-92E9-831DBF21EF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69" t="25716" r="21740" b="8165"/>
          <a:stretch/>
        </p:blipFill>
        <p:spPr>
          <a:xfrm>
            <a:off x="2713796" y="1428141"/>
            <a:ext cx="6764407" cy="479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4392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758F1F-E6CB-43B1-8A66-99051A133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368" y="272801"/>
            <a:ext cx="6400799" cy="1059307"/>
          </a:xfrm>
        </p:spPr>
        <p:txBody>
          <a:bodyPr>
            <a:normAutofit/>
          </a:bodyPr>
          <a:lstStyle/>
          <a:p>
            <a:pPr algn="ctr"/>
            <a:r>
              <a:rPr lang="es-ES" b="1" i="1" dirty="0">
                <a:solidFill>
                  <a:schemeClr val="accent1">
                    <a:lumMod val="50000"/>
                  </a:schemeClr>
                </a:solidFill>
              </a:rPr>
              <a:t>PRESENTACIÓN DE SOLICITANTES </a:t>
            </a:r>
            <a:br>
              <a:rPr lang="es-ES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ES" b="1" i="1" dirty="0">
                <a:solidFill>
                  <a:schemeClr val="accent1">
                    <a:lumMod val="50000"/>
                  </a:schemeClr>
                </a:solidFill>
              </a:rPr>
              <a:t>Estancias Infantiles </a:t>
            </a:r>
            <a:endParaRPr lang="es-MX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FFA97B6-0A37-4E14-A457-39A8B67EA3EF}"/>
              </a:ext>
            </a:extLst>
          </p:cNvPr>
          <p:cNvSpPr txBox="1"/>
          <p:nvPr/>
        </p:nvSpPr>
        <p:spPr>
          <a:xfrm>
            <a:off x="795130" y="1496778"/>
            <a:ext cx="62417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MX" dirty="0"/>
              <a:t>				</a:t>
            </a: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DA1A0B5F-0242-46A4-BBB4-DA612ED27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624464"/>
              </p:ext>
            </p:extLst>
          </p:nvPr>
        </p:nvGraphicFramePr>
        <p:xfrm>
          <a:off x="2827612" y="1483147"/>
          <a:ext cx="5799555" cy="460940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813922">
                  <a:extLst>
                    <a:ext uri="{9D8B030D-6E8A-4147-A177-3AD203B41FA5}">
                      <a16:colId xmlns:a16="http://schemas.microsoft.com/office/drawing/2014/main" val="3904043346"/>
                    </a:ext>
                  </a:extLst>
                </a:gridCol>
                <a:gridCol w="1813922">
                  <a:extLst>
                    <a:ext uri="{9D8B030D-6E8A-4147-A177-3AD203B41FA5}">
                      <a16:colId xmlns:a16="http://schemas.microsoft.com/office/drawing/2014/main" val="292415099"/>
                    </a:ext>
                  </a:extLst>
                </a:gridCol>
                <a:gridCol w="2171711">
                  <a:extLst>
                    <a:ext uri="{9D8B030D-6E8A-4147-A177-3AD203B41FA5}">
                      <a16:colId xmlns:a16="http://schemas.microsoft.com/office/drawing/2014/main" val="627277898"/>
                    </a:ext>
                  </a:extLst>
                </a:gridCol>
              </a:tblGrid>
              <a:tr h="311727"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s-ES" dirty="0"/>
                        <a:t>PON GARABATOS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16.MI ESPACIO FELIZ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31.PRIMERA ESTACIÓN 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40684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2.KIDS CARE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15.NENUCOS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28..CASTILLO MÁGICO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0465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3.PEQUEÑOS GIGANTES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16.DIVERTILANDIA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29.PLAZA SÉSAMO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218702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4.APAPCHOS DE MAMÁ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17.MANITAS TRABAJANDO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30.EL MUNDO DE POOH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400516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5.TÍA MAGDA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18.MUNDO PEQUEÑO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31.LUCERITO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99210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6.COOL BRAINS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19.EL DELFÍN AZUL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32.MOMENTOS MÁGICOS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77703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7.CARITA FELIZ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20.CARRUSEL INFANTIL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33.EL PARAÍSO DE LOS NIÑOS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36396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8.JELAMI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21.LE PETIT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34.PON GARABATOS 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62507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9.SAN FELIPE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22.MI PALACIO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35.MI ESPACIO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852009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10.FEDERICO FROEBEL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23.CAPULLOS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36.PASEOS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91250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11.BAMBI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24.EL MUNDO DE LOS PEQUES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37.MUNDO CREATIVO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677004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12.MELINA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25.SUEÑOS Y SONRISAS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38.CRECIENDO JUNTOS 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44972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13.MUNDO MÁGICO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26.GAMA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39. SOLECITO 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71297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14.CENTRO DE DESARROLLO EDUCATIVO PAPALOTES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27.ANGELICAL 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/>
                        <a:t>40.HAKUNA MATATA 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27151"/>
                  </a:ext>
                </a:extLst>
              </a:tr>
            </a:tbl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9A79EB80-0B4B-4FD6-9D4A-2334F1263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9649" y="5440225"/>
            <a:ext cx="104860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49676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038A5B-C9A6-452A-BEED-ACD3D425ED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579674" y="695878"/>
            <a:ext cx="6172201" cy="4873625"/>
          </a:xfrm>
        </p:spPr>
        <p:txBody>
          <a:bodyPr/>
          <a:lstStyle/>
          <a:p>
            <a:pPr marL="0" indent="0">
              <a:buNone/>
            </a:pPr>
            <a:r>
              <a:rPr kumimoji="0" lang="es-ES" sz="3200" i="1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Calibri Light"/>
              </a:rPr>
              <a:t>MECANISMO DE MINISTRACIÓN </a:t>
            </a:r>
            <a:endParaRPr lang="es-MX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MX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E49645F1-3D95-48DF-8E5B-83383785B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502521"/>
              </p:ext>
            </p:extLst>
          </p:nvPr>
        </p:nvGraphicFramePr>
        <p:xfrm>
          <a:off x="2020956" y="1766528"/>
          <a:ext cx="8150087" cy="441819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968224">
                  <a:extLst>
                    <a:ext uri="{9D8B030D-6E8A-4147-A177-3AD203B41FA5}">
                      <a16:colId xmlns:a16="http://schemas.microsoft.com/office/drawing/2014/main" val="3536256586"/>
                    </a:ext>
                  </a:extLst>
                </a:gridCol>
                <a:gridCol w="4181863">
                  <a:extLst>
                    <a:ext uri="{9D8B030D-6E8A-4147-A177-3AD203B41FA5}">
                      <a16:colId xmlns:a16="http://schemas.microsoft.com/office/drawing/2014/main" val="3443410233"/>
                    </a:ext>
                  </a:extLst>
                </a:gridCol>
              </a:tblGrid>
              <a:tr h="760595">
                <a:tc>
                  <a:txBody>
                    <a:bodyPr/>
                    <a:lstStyle/>
                    <a:p>
                      <a:pPr algn="ctr"/>
                      <a:endParaRPr lang="es-MX" sz="2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61860"/>
                  </a:ext>
                </a:extLst>
              </a:tr>
              <a:tr h="76059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MONTO DE BECAS A OTORGAR </a:t>
                      </a:r>
                      <a:endParaRPr lang="es-MX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/>
                        <a:t>$6, 0240,000.00</a:t>
                      </a:r>
                    </a:p>
                    <a:p>
                      <a:pPr algn="l"/>
                      <a:r>
                        <a:rPr lang="es-ES" sz="2400"/>
                        <a:t> (Seis millones doscientos cuarenta mil pesos 00/100 M.N)</a:t>
                      </a:r>
                      <a:endParaRPr lang="es-MX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96232"/>
                  </a:ext>
                </a:extLst>
              </a:tr>
              <a:tr h="76059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CAPACIDAD DE BECAS A OTORGAR </a:t>
                      </a:r>
                      <a:endParaRPr lang="es-MX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dirty="0"/>
                        <a:t>       833</a:t>
                      </a:r>
                      <a:endParaRPr lang="es-MX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70098"/>
                  </a:ext>
                </a:extLst>
              </a:tr>
              <a:tr h="76059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NÚMERO DE ESTANCIAS SUJETAS A BENEFICIAR </a:t>
                      </a:r>
                      <a:endParaRPr lang="es-MX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600" b="0" dirty="0"/>
                        <a:t>      40</a:t>
                      </a:r>
                      <a:endParaRPr lang="es-MX" sz="3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63659"/>
                  </a:ext>
                </a:extLst>
              </a:tr>
              <a:tr h="76059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MESES DE APOYO </a:t>
                      </a:r>
                      <a:endParaRPr lang="es-MX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12 meses (febrero 2022 a febrero 2023)</a:t>
                      </a:r>
                      <a:endParaRPr lang="es-MX" sz="2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46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96910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D13D8-1B73-4D19-8164-A554B5E65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182" y="4833730"/>
            <a:ext cx="9965635" cy="160020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ASUNTOS GENERALES</a:t>
            </a: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1.APROBACIÓN DE NUEVO INTEGRANTE DEL COMITÉ</a:t>
            </a: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7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(Abogada/o Titular del Sistema para el Desarrollo Integral de la Familia del Municipio de Chihuahua)</a:t>
            </a:r>
            <a:br>
              <a:rPr lang="es-ES" sz="27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" sz="27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2.ESPACIOS LIBRES PARA MINISTRACIÓN DE BECAS</a:t>
            </a:r>
            <a:br>
              <a:rPr lang="es-ES" sz="27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C8C863-DBCB-4D1F-9844-7C96A0E9A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742" y="5604013"/>
            <a:ext cx="104860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5054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2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284D8DE-E5B0-3449-BC82-5D80AA63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388" y="665176"/>
            <a:ext cx="3976914" cy="652721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>
                <a:solidFill>
                  <a:srgbClr val="0070C0"/>
                </a:solidFill>
              </a:rPr>
              <a:t>Acciones Pendientes</a:t>
            </a:r>
            <a:endParaRPr lang="es-MX" sz="36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7967EBDF-DAA6-45D9-AF25-F8357C304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825264"/>
              </p:ext>
            </p:extLst>
          </p:nvPr>
        </p:nvGraphicFramePr>
        <p:xfrm>
          <a:off x="1073426" y="1909874"/>
          <a:ext cx="9581322" cy="389286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69337282"/>
                    </a:ext>
                  </a:extLst>
                </a:gridCol>
                <a:gridCol w="6533322">
                  <a:extLst>
                    <a:ext uri="{9D8B030D-6E8A-4147-A177-3AD203B41FA5}">
                      <a16:colId xmlns:a16="http://schemas.microsoft.com/office/drawing/2014/main" val="213133024"/>
                    </a:ext>
                  </a:extLst>
                </a:gridCol>
              </a:tblGrid>
              <a:tr h="353427">
                <a:tc>
                  <a:txBody>
                    <a:bodyPr/>
                    <a:lstStyle/>
                    <a:p>
                      <a:pPr algn="l"/>
                      <a:r>
                        <a:rPr lang="es-ES" sz="1800" dirty="0"/>
                        <a:t>FECHA 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/>
                        <a:t>ACCIÓN </a:t>
                      </a:r>
                      <a:endParaRPr lang="es-MX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96949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18 DE FEBRERO DEL 2022</a:t>
                      </a:r>
                      <a:endParaRPr lang="es-MX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SESIÓN DEL COMIITÉ PARA  VALIDACIÓN DE BENEFICIARIOS</a:t>
                      </a:r>
                      <a:endParaRPr lang="es-MX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268647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20 DE FEBRERO DEL 2022</a:t>
                      </a:r>
                      <a:endParaRPr lang="es-MX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PUBLICACIÓN DE BENEFICIARIOS</a:t>
                      </a:r>
                      <a:endParaRPr lang="es-MX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2662181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21 Y 22 DE FEBRERO DEL 2022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ENTREGA DE LISTAS DE ASISTENCIA DE PRESTADORAS DE SERVICIO EN LA COORDINACIÓN DE NNA Y CUIDADO INFANTIL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299750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23 Y 24 DE FEBRERO DEL 2022 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ENVIO DE FACTURAS POR CORREO ELECTRÓNICO 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464339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25 Y 28 DE FEBRERO DEL 2022</a:t>
                      </a:r>
                      <a:endParaRPr lang="es-MX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ENTREGA DE MINISTRACIÓN </a:t>
                      </a:r>
                      <a:endParaRPr lang="es-MX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216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421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n 1" descr="Imagen 1"/>
          <p:cNvPicPr>
            <a:picLocks noChangeAspect="1"/>
          </p:cNvPicPr>
          <p:nvPr/>
        </p:nvPicPr>
        <p:blipFill>
          <a:blip r:embed="rId2"/>
          <a:srcRect r="1588"/>
          <a:stretch>
            <a:fillRect/>
          </a:stretch>
        </p:blipFill>
        <p:spPr>
          <a:xfrm>
            <a:off x="2409659" y="1075670"/>
            <a:ext cx="7049652" cy="4027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Rectángulo 4"/>
          <p:cNvSpPr/>
          <p:nvPr/>
        </p:nvSpPr>
        <p:spPr>
          <a:xfrm>
            <a:off x="0" y="0"/>
            <a:ext cx="2157412" cy="1157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3724</TotalTime>
  <Words>434</Words>
  <Application>Microsoft Office PowerPoint</Application>
  <PresentationFormat>Panorámica</PresentationFormat>
  <Paragraphs>85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DM Serif Display</vt:lpstr>
      <vt:lpstr>Eras Medium ITC</vt:lpstr>
      <vt:lpstr>Helvetica Neue</vt:lpstr>
      <vt:lpstr>Tema de Office</vt:lpstr>
      <vt:lpstr>Presentación de PowerPoint</vt:lpstr>
      <vt:lpstr>Orden del Día</vt:lpstr>
      <vt:lpstr>Presentación de PowerPoint</vt:lpstr>
      <vt:lpstr>PRESENTACIÓN DE SOLICITANTES  Estancias Infantiles </vt:lpstr>
      <vt:lpstr>Presentación de PowerPoint</vt:lpstr>
      <vt:lpstr>ASUNTOS GENERALES  1.APROBACIÓN DE NUEVO INTEGRANTE DEL COMITÉ  (Abogada/o Titular del Sistema para el Desarrollo Integral de la Familia del Municipio de Chihuahua)  2.ESPACIOS LIBRES PARA MINISTRACIÓN DE BECAS    </vt:lpstr>
      <vt:lpstr>Acciones Pendientes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DIF</dc:creator>
  <cp:lastModifiedBy>LILIANA ARRAS</cp:lastModifiedBy>
  <cp:revision>49</cp:revision>
  <cp:lastPrinted>2022-01-05T20:01:05Z</cp:lastPrinted>
  <dcterms:modified xsi:type="dcterms:W3CDTF">2022-04-28T18:58:14Z</dcterms:modified>
</cp:coreProperties>
</file>