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9144000" cy="5143500" type="screen16x9"/>
  <p:notesSz cx="6858000" cy="9144000"/>
  <p:embeddedFontLst>
    <p:embeddedFont>
      <p:font typeface="Lexend Deca" panose="020B0604020202020204" charset="0"/>
      <p:regular r:id="rId39"/>
      <p:bold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Montserrat Black" panose="020B0604020202020204" charset="0"/>
      <p:bold r:id="rId49"/>
      <p:boldItalic r:id="rId50"/>
    </p:embeddedFont>
    <p:embeddedFont>
      <p:font typeface="Calibri Light" panose="020F0302020204030204" pitchFamily="34" charset="0"/>
      <p:regular r:id="rId51"/>
      <p: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gL+qM5shW6XVSp/XHSuMpRa/G4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customschemas.google.com/relationships/presentationmetadata" Target="meta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80869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84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853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016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4978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175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32de9887f7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32de9887f7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1559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32de9887f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32de9887f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1337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2de9887f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32de9887f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9942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2de9887f7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  <p:sp>
        <p:nvSpPr>
          <p:cNvPr id="129" name="Google Shape;129;g132de9887f7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938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32de9887f7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32de9887f7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4468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32f9e9ae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32f9e9ae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908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32f9e9aea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32f9e9aea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954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32f9e9aea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32f9e9aea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4300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3465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6067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72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9213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169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1066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8106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67348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40255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82661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53932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3176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04935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60518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0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51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11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4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30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24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26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66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48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24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719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786C-06F5-2C48-A188-F7FE223F04C1}" type="datetimeFigureOut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15/06/2022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F74C1-2A47-BB48-83F7-5525658A6D03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E16C786C-06F5-2C48-A188-F7FE223F04C1}" type="datetimeFigureOut">
              <a:rPr lang="x-none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>
                <a:buClrTx/>
                <a:buFontTx/>
                <a:buNone/>
              </a:pPr>
              <a:t>15/06/2022</a:t>
            </a:fld>
            <a:endParaRPr lang="x-none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endParaRPr lang="x-none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buClrTx/>
              <a:buFontTx/>
              <a:buNone/>
            </a:pPr>
            <a:fld id="{700F74C1-2A47-BB48-83F7-5525658A6D03}" type="slidenum">
              <a:rPr lang="x-none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>
                <a:buClrTx/>
                <a:buFontTx/>
                <a:buNone/>
              </a:pPr>
              <a:t>‹Nº›</a:t>
            </a:fld>
            <a:endParaRPr lang="x-none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2173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1143000" y="2833095"/>
            <a:ext cx="6858000" cy="151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s-MX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COORDINACIÓN DE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s-MX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TRANSPARENCIA Y GOBIERNO ABIERTO</a:t>
            </a:r>
            <a:endParaRPr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r>
              <a:rPr lang="es-MX" sz="24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CAPACITACIÓN INICIAL</a:t>
            </a:r>
            <a:endParaRPr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body" idx="1"/>
          </p:nvPr>
        </p:nvSpPr>
        <p:spPr>
          <a:xfrm>
            <a:off x="628649" y="2225228"/>
            <a:ext cx="7886700" cy="6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LIC. JAVIER IVAN MANZANO DOMINGUEZ</a:t>
            </a:r>
            <a:endParaRPr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</a:pPr>
            <a:r>
              <a:rPr lang="es-MX" sz="140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Subcoordinador de Transparencia</a:t>
            </a:r>
            <a:endParaRPr sz="1400"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>
            <a:spLocks noGrp="1"/>
          </p:cNvSpPr>
          <p:nvPr>
            <p:ph type="body" idx="1"/>
          </p:nvPr>
        </p:nvSpPr>
        <p:spPr>
          <a:xfrm>
            <a:off x="628649" y="2225228"/>
            <a:ext cx="7886700" cy="6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LIC. EVA DELIA MONTIEL NAVA</a:t>
            </a:r>
            <a:endParaRPr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</a:pPr>
            <a:r>
              <a:rPr lang="es-MX" sz="140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Jefa del Departamento de Transparencia Proactiva y Gobierno Abierto</a:t>
            </a:r>
            <a:endParaRPr sz="1400"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title"/>
          </p:nvPr>
        </p:nvSpPr>
        <p:spPr>
          <a:xfrm>
            <a:off x="1974325" y="541450"/>
            <a:ext cx="6494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s-MX"/>
              <a:t>   </a:t>
            </a:r>
            <a:r>
              <a:rPr lang="es-MX" sz="2111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20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DEPARTAMENTO DE TRANSPARENCIA PROACTIVA Y 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GOBIERNO ABIERTO </a:t>
            </a:r>
            <a:endParaRPr sz="3411"/>
          </a:p>
        </p:txBody>
      </p:sp>
      <p:sp>
        <p:nvSpPr>
          <p:cNvPr id="100" name="Google Shape;100;p4"/>
          <p:cNvSpPr txBox="1"/>
          <p:nvPr/>
        </p:nvSpPr>
        <p:spPr>
          <a:xfrm>
            <a:off x="436350" y="1552775"/>
            <a:ext cx="827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MX" sz="1500">
                <a:solidFill>
                  <a:srgbClr val="31538F"/>
                </a:solidFill>
              </a:rPr>
              <a:t>El Departamento de Transparencia Proactiva y Gobierno Abierto, tiene como objetivo generar y promocionar un abanico de herramientas innovadoras e inclusivas de acceso a la información que nos posicionen como referente nacional en materia de Transparencia y Gobierno Abierto, y a su vez, contribuyan a la participación ciudadana y el combate a la corrupción.</a:t>
            </a:r>
            <a:endParaRPr sz="1500">
              <a:solidFill>
                <a:srgbClr val="31538F"/>
              </a:solidFill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3">
            <a:alphaModFix/>
          </a:blip>
          <a:srcRect t="17748" b="7395"/>
          <a:stretch/>
        </p:blipFill>
        <p:spPr>
          <a:xfrm>
            <a:off x="2330038" y="2823650"/>
            <a:ext cx="4483924" cy="183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 txBox="1"/>
          <p:nvPr/>
        </p:nvSpPr>
        <p:spPr>
          <a:xfrm>
            <a:off x="4370150" y="1781475"/>
            <a:ext cx="42975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700">
                <a:solidFill>
                  <a:srgbClr val="31538F"/>
                </a:solidFill>
              </a:rPr>
              <a:t>Trabajamos en conjunto con las distintas áreas de la administración, con el propósito de publicar más información de lo establecido en la ley y en formatos más amigables para que la información generada que se encuentra en posesión del Municipio de Chihuahua, sea información útil para los ciudadanos.</a:t>
            </a:r>
            <a:endParaRPr sz="1700">
              <a:solidFill>
                <a:srgbClr val="31538F"/>
              </a:solidFill>
            </a:endParaRPr>
          </a:p>
        </p:txBody>
      </p:sp>
      <p:sp>
        <p:nvSpPr>
          <p:cNvPr id="107" name="Google Shape;107;p5"/>
          <p:cNvSpPr txBox="1"/>
          <p:nvPr/>
        </p:nvSpPr>
        <p:spPr>
          <a:xfrm>
            <a:off x="2295475" y="688000"/>
            <a:ext cx="587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31538F"/>
                </a:solidFill>
              </a:rPr>
              <a:t>PUBLICACIÓN DE INFORMACIÓN PROACTIVA </a:t>
            </a:r>
            <a:endParaRPr sz="2000" b="1">
              <a:solidFill>
                <a:srgbClr val="31538F"/>
              </a:solidFill>
            </a:endParaRPr>
          </a:p>
        </p:txBody>
      </p:sp>
      <p:pic>
        <p:nvPicPr>
          <p:cNvPr id="108" name="Google Shape;10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507" y="1856450"/>
            <a:ext cx="3411245" cy="19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2de9887f7_0_178"/>
          <p:cNvSpPr txBox="1"/>
          <p:nvPr/>
        </p:nvSpPr>
        <p:spPr>
          <a:xfrm>
            <a:off x="1997675" y="1692700"/>
            <a:ext cx="4576200" cy="21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600" b="1">
                <a:solidFill>
                  <a:srgbClr val="00B0F0"/>
                </a:solidFill>
                <a:latin typeface="Lexend Deca"/>
                <a:ea typeface="Lexend Deca"/>
                <a:cs typeface="Lexend Deca"/>
                <a:sym typeface="Lexend Deca"/>
              </a:rPr>
              <a:t>Explicación</a:t>
            </a:r>
            <a:r>
              <a:rPr lang="es-MX" sz="3600" b="1">
                <a:solidFill>
                  <a:srgbClr val="0070C0"/>
                </a:solidFill>
                <a:latin typeface="Lexend Deca"/>
                <a:ea typeface="Lexend Deca"/>
                <a:cs typeface="Lexend Deca"/>
                <a:sym typeface="Lexend Deca"/>
              </a:rPr>
              <a:t> de la Herramienta CIMTRA.</a:t>
            </a:r>
            <a:endParaRPr sz="3600" b="1">
              <a:solidFill>
                <a:srgbClr val="0070C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2de9887f7_0_83"/>
          <p:cNvSpPr txBox="1">
            <a:spLocks noGrp="1"/>
          </p:cNvSpPr>
          <p:nvPr>
            <p:ph type="title"/>
          </p:nvPr>
        </p:nvSpPr>
        <p:spPr>
          <a:xfrm>
            <a:off x="2315800" y="473875"/>
            <a:ext cx="6199500" cy="79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s-MX" sz="16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CIUDADANOS POR MUNICIPIOS TRANSPARENTES (CIMTRA)</a:t>
            </a:r>
            <a:endParaRPr sz="1840" b="1">
              <a:solidFill>
                <a:srgbClr val="31538F"/>
              </a:solidFill>
            </a:endParaRPr>
          </a:p>
        </p:txBody>
      </p:sp>
      <p:sp>
        <p:nvSpPr>
          <p:cNvPr id="119" name="Google Shape;119;g132de9887f7_0_83"/>
          <p:cNvSpPr txBox="1">
            <a:spLocks noGrp="1"/>
          </p:cNvSpPr>
          <p:nvPr>
            <p:ph type="body" idx="1"/>
          </p:nvPr>
        </p:nvSpPr>
        <p:spPr>
          <a:xfrm>
            <a:off x="605400" y="1543900"/>
            <a:ext cx="4920900" cy="2585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El Departamento de Transparencia Proactiva y Gobierno Abierto tiene a su cargo la responsabilidad del seguimiento a la calificación de transparencia otorgada por el colectivo Ciudadanos por Municipios Transparentes (CIMTRA). </a:t>
            </a:r>
            <a:endParaRPr sz="1400">
              <a:solidFill>
                <a:srgbClr val="31538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31538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Este colectivo ciudadano tiene como objetivo evaluar y fomentar la transparencia en los gobiernos y congresos locales para mejorar la rendición de cuentas, mediante la aplicación y procesamiento de herramientas de medición, evaluación y seguimiento.</a:t>
            </a:r>
            <a:endParaRPr sz="1400">
              <a:solidFill>
                <a:srgbClr val="3153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132de9887f7_0_83" descr="http://www.municipiochihuahua.gob.mx/Images/Transparencia/CIMTR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4825" y="2140700"/>
            <a:ext cx="2542936" cy="7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32de9887f7_0_2"/>
          <p:cNvSpPr txBox="1">
            <a:spLocks noGrp="1"/>
          </p:cNvSpPr>
          <p:nvPr>
            <p:ph type="body" idx="1"/>
          </p:nvPr>
        </p:nvSpPr>
        <p:spPr>
          <a:xfrm>
            <a:off x="999900" y="1506550"/>
            <a:ext cx="7323600" cy="326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MX" sz="18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Cada </a:t>
            </a:r>
            <a:r>
              <a:rPr lang="es-MX" sz="18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tres meses </a:t>
            </a:r>
            <a:r>
              <a:rPr lang="es-MX" sz="18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en coordinación con los enlaces de transparencia de las diferentes áreas de la Administración llevamos a cabo la </a:t>
            </a:r>
            <a:r>
              <a:rPr lang="es-MX" sz="18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actualización de la información </a:t>
            </a:r>
            <a:r>
              <a:rPr lang="es-MX" sz="18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que se publica en la página web para el cumplimiento de la evaluación CIMTRA, con la finalidad de cumplir con los </a:t>
            </a:r>
            <a:r>
              <a:rPr lang="es-MX" sz="18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estándares de transparencia </a:t>
            </a:r>
            <a:r>
              <a:rPr lang="es-MX" sz="18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de la organización Ciudadanos por Municipios Transparentes y </a:t>
            </a:r>
            <a:r>
              <a:rPr lang="es-MX" sz="18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ser uno de los municipios mejor evaluados en esta materia a nivel nacional. </a:t>
            </a:r>
            <a:endParaRPr sz="1700">
              <a:solidFill>
                <a:srgbClr val="3153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132de9887f7_0_2"/>
          <p:cNvSpPr txBox="1"/>
          <p:nvPr/>
        </p:nvSpPr>
        <p:spPr>
          <a:xfrm>
            <a:off x="2689375" y="574600"/>
            <a:ext cx="5450700" cy="7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b="1">
                <a:solidFill>
                  <a:srgbClr val="31538F"/>
                </a:solidFill>
              </a:rPr>
              <a:t>HERRAMIENTA CIMTRA-MUNICIPAL</a:t>
            </a:r>
            <a:endParaRPr sz="2300" b="1">
              <a:solidFill>
                <a:srgbClr val="31538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132de9887f7_0_194"/>
          <p:cNvGrpSpPr/>
          <p:nvPr/>
        </p:nvGrpSpPr>
        <p:grpSpPr>
          <a:xfrm>
            <a:off x="1221096" y="235829"/>
            <a:ext cx="6954098" cy="4732533"/>
            <a:chOff x="2816875" y="326699"/>
            <a:chExt cx="5490800" cy="4680116"/>
          </a:xfrm>
        </p:grpSpPr>
        <p:sp>
          <p:nvSpPr>
            <p:cNvPr id="132" name="Google Shape;132;g132de9887f7_0_194"/>
            <p:cNvSpPr/>
            <p:nvPr/>
          </p:nvSpPr>
          <p:spPr>
            <a:xfrm>
              <a:off x="2819275" y="618050"/>
              <a:ext cx="979200" cy="3735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Aviso Formal</a:t>
              </a:r>
              <a:endParaRPr sz="11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3" name="Google Shape;133;g132de9887f7_0_194"/>
            <p:cNvSpPr/>
            <p:nvPr/>
          </p:nvSpPr>
          <p:spPr>
            <a:xfrm>
              <a:off x="2819275" y="1286900"/>
              <a:ext cx="979200" cy="4998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Acuerdo de fechas y forma</a:t>
              </a:r>
              <a:endParaRPr sz="11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4" name="Google Shape;134;g132de9887f7_0_194"/>
            <p:cNvSpPr/>
            <p:nvPr/>
          </p:nvSpPr>
          <p:spPr>
            <a:xfrm>
              <a:off x="2819275" y="2091375"/>
              <a:ext cx="979200" cy="4998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Elaboración y Seguimiento</a:t>
              </a:r>
              <a:endParaRPr sz="11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5" name="Google Shape;135;g132de9887f7_0_194"/>
            <p:cNvSpPr/>
            <p:nvPr/>
          </p:nvSpPr>
          <p:spPr>
            <a:xfrm>
              <a:off x="2819275" y="2880612"/>
              <a:ext cx="979200" cy="4659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Revisión</a:t>
              </a:r>
              <a:r>
                <a:rPr lang="es-MX" sz="9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Cumplimiento</a:t>
              </a:r>
              <a:endParaRPr sz="9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Google Shape;136;g132de9887f7_0_194"/>
            <p:cNvSpPr/>
            <p:nvPr/>
          </p:nvSpPr>
          <p:spPr>
            <a:xfrm>
              <a:off x="2816875" y="3675575"/>
              <a:ext cx="935700" cy="4659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Validación y Publicación</a:t>
              </a:r>
              <a:endParaRPr sz="10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7" name="Google Shape;137;g132de9887f7_0_194"/>
            <p:cNvSpPr/>
            <p:nvPr/>
          </p:nvSpPr>
          <p:spPr>
            <a:xfrm>
              <a:off x="2816875" y="4440425"/>
              <a:ext cx="935700" cy="421800"/>
            </a:xfrm>
            <a:prstGeom prst="rect">
              <a:avLst/>
            </a:prstGeom>
            <a:solidFill>
              <a:srgbClr val="89DEFE"/>
            </a:solidFill>
            <a:ln w="19050" cap="rnd" cmpd="sng">
              <a:solidFill>
                <a:srgbClr val="2190C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Publicación final</a:t>
              </a:r>
              <a:endParaRPr sz="11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" name="Google Shape;138;g132de9887f7_0_194"/>
            <p:cNvSpPr/>
            <p:nvPr/>
          </p:nvSpPr>
          <p:spPr>
            <a:xfrm>
              <a:off x="4820225" y="635274"/>
              <a:ext cx="1452300" cy="465900"/>
            </a:xfrm>
            <a:prstGeom prst="roundRect">
              <a:avLst>
                <a:gd name="adj" fmla="val 16667"/>
              </a:avLst>
            </a:prstGeom>
            <a:solidFill>
              <a:srgbClr val="DBE6B4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Convoca a reunión formal con Enlaces</a:t>
              </a:r>
              <a:endParaRPr sz="1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" name="Google Shape;139;g132de9887f7_0_194"/>
            <p:cNvSpPr/>
            <p:nvPr/>
          </p:nvSpPr>
          <p:spPr>
            <a:xfrm>
              <a:off x="6818326" y="636601"/>
              <a:ext cx="1476900" cy="4218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Asiste a reunión</a:t>
              </a:r>
              <a:endParaRPr sz="11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Google Shape;140;g132de9887f7_0_194"/>
            <p:cNvSpPr/>
            <p:nvPr/>
          </p:nvSpPr>
          <p:spPr>
            <a:xfrm>
              <a:off x="4824000" y="1332638"/>
              <a:ext cx="1452300" cy="538800"/>
            </a:xfrm>
            <a:prstGeom prst="roundRect">
              <a:avLst>
                <a:gd name="adj" fmla="val 16667"/>
              </a:avLst>
            </a:prstGeom>
            <a:solidFill>
              <a:srgbClr val="DBE6B4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9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 expone y acuerda  el calendario de entrega y seguimiento</a:t>
              </a:r>
              <a:endPara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1" name="Google Shape;141;g132de9887f7_0_194"/>
            <p:cNvSpPr/>
            <p:nvPr/>
          </p:nvSpPr>
          <p:spPr>
            <a:xfrm>
              <a:off x="6770399" y="1297125"/>
              <a:ext cx="1501800" cy="6639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Expone problemáticas o condiciones especiales</a:t>
              </a:r>
              <a:endParaRPr sz="1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g132de9887f7_0_194"/>
            <p:cNvSpPr/>
            <p:nvPr/>
          </p:nvSpPr>
          <p:spPr>
            <a:xfrm>
              <a:off x="6805875" y="2207975"/>
              <a:ext cx="1501800" cy="1228500"/>
            </a:xfrm>
            <a:prstGeom prst="roundRect">
              <a:avLst>
                <a:gd name="adj" fmla="val 16667"/>
              </a:avLst>
            </a:prstGeom>
            <a:solidFill>
              <a:srgbClr val="9999FF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Registra información e</a:t>
              </a:r>
              <a:r>
                <a:rPr lang="es-MX" sz="1100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 los formatos establecidos</a:t>
              </a:r>
              <a:endParaRPr sz="11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" name="Google Shape;143;g132de9887f7_0_194"/>
            <p:cNvSpPr/>
            <p:nvPr/>
          </p:nvSpPr>
          <p:spPr>
            <a:xfrm>
              <a:off x="4845963" y="2097375"/>
              <a:ext cx="1452300" cy="538800"/>
            </a:xfrm>
            <a:prstGeom prst="roundRect">
              <a:avLst>
                <a:gd name="adj" fmla="val 16667"/>
              </a:avLst>
            </a:prstGeom>
            <a:solidFill>
              <a:srgbClr val="DBE6B4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 consulta al Enlace sobre avances</a:t>
              </a:r>
              <a:endParaRPr sz="1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Google Shape;144;g132de9887f7_0_194"/>
            <p:cNvSpPr/>
            <p:nvPr/>
          </p:nvSpPr>
          <p:spPr>
            <a:xfrm>
              <a:off x="4840513" y="2867125"/>
              <a:ext cx="1452300" cy="538800"/>
            </a:xfrm>
            <a:prstGeom prst="roundRect">
              <a:avLst>
                <a:gd name="adj" fmla="val 16667"/>
              </a:avLst>
            </a:prstGeom>
            <a:solidFill>
              <a:srgbClr val="DBE6B4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 revisa la información Registrada</a:t>
              </a:r>
              <a:endParaRPr sz="1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5" name="Google Shape;145;g132de9887f7_0_194"/>
            <p:cNvSpPr/>
            <p:nvPr/>
          </p:nvSpPr>
          <p:spPr>
            <a:xfrm>
              <a:off x="4871162" y="3657675"/>
              <a:ext cx="1452300" cy="504000"/>
            </a:xfrm>
            <a:prstGeom prst="roundRect">
              <a:avLst>
                <a:gd name="adj" fmla="val 16667"/>
              </a:avLst>
            </a:prstGeom>
            <a:solidFill>
              <a:srgbClr val="DBE6B4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000" b="0" i="0" u="none" strike="noStrike" cap="none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 Valida la información para su publicación</a:t>
              </a:r>
              <a:endParaRPr sz="10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6" name="Google Shape;146;g132de9887f7_0_194"/>
            <p:cNvSpPr/>
            <p:nvPr/>
          </p:nvSpPr>
          <p:spPr>
            <a:xfrm>
              <a:off x="4844575" y="4323425"/>
              <a:ext cx="1501800" cy="538800"/>
            </a:xfrm>
            <a:prstGeom prst="roundRect">
              <a:avLst>
                <a:gd name="adj" fmla="val 16667"/>
              </a:avLst>
            </a:prstGeom>
            <a:solidFill>
              <a:srgbClr val="517E33"/>
            </a:solidFill>
            <a:ln w="19050" cap="rnd" cmpd="sng">
              <a:solidFill>
                <a:srgbClr val="0A51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MX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 publica información definitiva</a:t>
              </a:r>
              <a:endParaRPr sz="11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7" name="Google Shape;147;g132de9887f7_0_194"/>
            <p:cNvSpPr txBox="1"/>
            <p:nvPr/>
          </p:nvSpPr>
          <p:spPr>
            <a:xfrm>
              <a:off x="2910775" y="326699"/>
              <a:ext cx="7962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ETAPAS</a:t>
              </a:r>
              <a:endParaRPr sz="14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8" name="Google Shape;148;g132de9887f7_0_194"/>
            <p:cNvSpPr txBox="1"/>
            <p:nvPr/>
          </p:nvSpPr>
          <p:spPr>
            <a:xfrm>
              <a:off x="4806075" y="338690"/>
              <a:ext cx="1531500" cy="26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300" b="1" i="0" u="none" strike="noStrike" cap="none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COORDINACIÓN</a:t>
              </a:r>
              <a:endParaRPr sz="13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9" name="Google Shape;149;g132de9887f7_0_194"/>
            <p:cNvSpPr txBox="1"/>
            <p:nvPr/>
          </p:nvSpPr>
          <p:spPr>
            <a:xfrm>
              <a:off x="7014661" y="326710"/>
              <a:ext cx="9357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ENLACES</a:t>
              </a:r>
              <a:endParaRPr sz="14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50" name="Google Shape;150;g132de9887f7_0_194"/>
            <p:cNvCxnSpPr/>
            <p:nvPr/>
          </p:nvCxnSpPr>
          <p:spPr>
            <a:xfrm>
              <a:off x="3946425" y="4680975"/>
              <a:ext cx="7212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151" name="Google Shape;151;g132de9887f7_0_194"/>
            <p:cNvSpPr/>
            <p:nvPr/>
          </p:nvSpPr>
          <p:spPr>
            <a:xfrm>
              <a:off x="3189802" y="2643789"/>
              <a:ext cx="151200" cy="1842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2" name="Google Shape;152;g132de9887f7_0_194"/>
            <p:cNvSpPr/>
            <p:nvPr/>
          </p:nvSpPr>
          <p:spPr>
            <a:xfrm>
              <a:off x="3233273" y="1052362"/>
              <a:ext cx="151200" cy="1839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3" name="Google Shape;153;g132de9887f7_0_194"/>
            <p:cNvSpPr/>
            <p:nvPr/>
          </p:nvSpPr>
          <p:spPr>
            <a:xfrm>
              <a:off x="3233275" y="1855413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4" name="Google Shape;154;g132de9887f7_0_194"/>
            <p:cNvSpPr/>
            <p:nvPr/>
          </p:nvSpPr>
          <p:spPr>
            <a:xfrm>
              <a:off x="3189800" y="3457252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55" name="Google Shape;155;g132de9887f7_0_194"/>
            <p:cNvCxnSpPr/>
            <p:nvPr/>
          </p:nvCxnSpPr>
          <p:spPr>
            <a:xfrm>
              <a:off x="6523354" y="480415"/>
              <a:ext cx="0" cy="452640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</p:cxnSp>
        <p:sp>
          <p:nvSpPr>
            <p:cNvPr id="156" name="Google Shape;156;g132de9887f7_0_194"/>
            <p:cNvSpPr/>
            <p:nvPr/>
          </p:nvSpPr>
          <p:spPr>
            <a:xfrm>
              <a:off x="7406895" y="1084247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B5394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7" name="Google Shape;157;g132de9887f7_0_194"/>
            <p:cNvSpPr/>
            <p:nvPr/>
          </p:nvSpPr>
          <p:spPr>
            <a:xfrm>
              <a:off x="7406895" y="1995108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B5394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g132de9887f7_0_194"/>
            <p:cNvSpPr/>
            <p:nvPr/>
          </p:nvSpPr>
          <p:spPr>
            <a:xfrm>
              <a:off x="5426711" y="1128349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9" name="Google Shape;159;g132de9887f7_0_194"/>
            <p:cNvSpPr/>
            <p:nvPr/>
          </p:nvSpPr>
          <p:spPr>
            <a:xfrm>
              <a:off x="5426712" y="1895000"/>
              <a:ext cx="151200" cy="1788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0" name="Google Shape;160;g132de9887f7_0_194"/>
            <p:cNvSpPr/>
            <p:nvPr/>
          </p:nvSpPr>
          <p:spPr>
            <a:xfrm>
              <a:off x="5439600" y="3457251"/>
              <a:ext cx="125400" cy="1842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1" name="Google Shape;161;g132de9887f7_0_194"/>
            <p:cNvSpPr/>
            <p:nvPr/>
          </p:nvSpPr>
          <p:spPr>
            <a:xfrm rot="-5400000">
              <a:off x="6356854" y="2244542"/>
              <a:ext cx="184200" cy="3060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g132de9887f7_0_194"/>
            <p:cNvSpPr/>
            <p:nvPr/>
          </p:nvSpPr>
          <p:spPr>
            <a:xfrm rot="5400000">
              <a:off x="6334124" y="3027957"/>
              <a:ext cx="183900" cy="2703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3" name="Google Shape;163;g132de9887f7_0_194"/>
            <p:cNvSpPr/>
            <p:nvPr/>
          </p:nvSpPr>
          <p:spPr>
            <a:xfrm rot="10800000">
              <a:off x="5429850" y="2656725"/>
              <a:ext cx="144900" cy="1716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g132de9887f7_0_194"/>
            <p:cNvSpPr/>
            <p:nvPr/>
          </p:nvSpPr>
          <p:spPr>
            <a:xfrm>
              <a:off x="3189800" y="4253900"/>
              <a:ext cx="125400" cy="1470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65" name="Google Shape;165;g132de9887f7_0_194"/>
            <p:cNvCxnSpPr/>
            <p:nvPr/>
          </p:nvCxnSpPr>
          <p:spPr>
            <a:xfrm>
              <a:off x="3921838" y="3929575"/>
              <a:ext cx="7494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66" name="Google Shape;166;g132de9887f7_0_194"/>
            <p:cNvCxnSpPr/>
            <p:nvPr/>
          </p:nvCxnSpPr>
          <p:spPr>
            <a:xfrm>
              <a:off x="3911763" y="3142200"/>
              <a:ext cx="7494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67" name="Google Shape;167;g132de9887f7_0_194"/>
            <p:cNvCxnSpPr/>
            <p:nvPr/>
          </p:nvCxnSpPr>
          <p:spPr>
            <a:xfrm>
              <a:off x="3921175" y="2354825"/>
              <a:ext cx="7494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68" name="Google Shape;168;g132de9887f7_0_194"/>
            <p:cNvCxnSpPr/>
            <p:nvPr/>
          </p:nvCxnSpPr>
          <p:spPr>
            <a:xfrm>
              <a:off x="3913625" y="1603413"/>
              <a:ext cx="7494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69" name="Google Shape;169;g132de9887f7_0_194"/>
            <p:cNvCxnSpPr/>
            <p:nvPr/>
          </p:nvCxnSpPr>
          <p:spPr>
            <a:xfrm>
              <a:off x="3911763" y="842700"/>
              <a:ext cx="749400" cy="9600"/>
            </a:xfrm>
            <a:prstGeom prst="straightConnector1">
              <a:avLst/>
            </a:prstGeom>
            <a:noFill/>
            <a:ln w="63500" cap="flat" cmpd="sng">
              <a:solidFill>
                <a:schemeClr val="accent4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170" name="Google Shape;170;g132de9887f7_0_194"/>
            <p:cNvSpPr/>
            <p:nvPr/>
          </p:nvSpPr>
          <p:spPr>
            <a:xfrm>
              <a:off x="5439600" y="4177901"/>
              <a:ext cx="125400" cy="1842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9050" cap="rnd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32de9887f7_0_184"/>
          <p:cNvSpPr txBox="1"/>
          <p:nvPr/>
        </p:nvSpPr>
        <p:spPr>
          <a:xfrm>
            <a:off x="2459525" y="307200"/>
            <a:ext cx="54969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rgbClr val="31538F"/>
                </a:solidFill>
                <a:latin typeface="Lexend Deca"/>
                <a:ea typeface="Lexend Deca"/>
                <a:cs typeface="Lexend Deca"/>
                <a:sym typeface="Lexend Deca"/>
              </a:rPr>
              <a:t>La Herramienta CIMTRA</a:t>
            </a:r>
            <a:endParaRPr sz="3200" b="1">
              <a:solidFill>
                <a:srgbClr val="31538F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76" name="Google Shape;176;g132de9887f7_0_184"/>
          <p:cNvSpPr txBox="1"/>
          <p:nvPr/>
        </p:nvSpPr>
        <p:spPr>
          <a:xfrm>
            <a:off x="421875" y="1386775"/>
            <a:ext cx="3861300" cy="3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Se compone de </a:t>
            </a:r>
            <a:br>
              <a:rPr lang="es-MX" sz="3200" b="1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</a:br>
            <a:r>
              <a:rPr lang="es-MX" sz="3200" b="1">
                <a:solidFill>
                  <a:srgbClr val="00B0F0"/>
                </a:solidFill>
                <a:latin typeface="Lexend Deca"/>
                <a:ea typeface="Lexend Deca"/>
                <a:cs typeface="Lexend Deca"/>
                <a:sym typeface="Lexend Deca"/>
              </a:rPr>
              <a:t>45 reactivos</a:t>
            </a:r>
            <a:r>
              <a:rPr lang="es-MX" sz="3200" b="1">
                <a:solidFill>
                  <a:srgbClr val="000000"/>
                </a:solidFill>
                <a:latin typeface="Lexend Deca"/>
                <a:ea typeface="Lexend Deca"/>
                <a:cs typeface="Lexend Deca"/>
                <a:sym typeface="Lexend Deca"/>
              </a:rPr>
              <a:t> divididos en 9 bloques.</a:t>
            </a:r>
            <a:endParaRPr sz="3200" b="1">
              <a:solidFill>
                <a:srgbClr val="000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177" name="Google Shape;177;g132de9887f7_0_184"/>
          <p:cNvPicPr preferRelativeResize="0"/>
          <p:nvPr/>
        </p:nvPicPr>
        <p:blipFill rotWithShape="1">
          <a:blip r:embed="rId3">
            <a:alphaModFix/>
          </a:blip>
          <a:srcRect r="82683"/>
          <a:stretch/>
        </p:blipFill>
        <p:spPr>
          <a:xfrm>
            <a:off x="4663075" y="1253162"/>
            <a:ext cx="1103456" cy="34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132de9887f7_0_184"/>
          <p:cNvPicPr preferRelativeResize="0"/>
          <p:nvPr/>
        </p:nvPicPr>
        <p:blipFill rotWithShape="1">
          <a:blip r:embed="rId3">
            <a:alphaModFix/>
          </a:blip>
          <a:srcRect l="39842" r="40844"/>
          <a:stretch/>
        </p:blipFill>
        <p:spPr>
          <a:xfrm>
            <a:off x="5764543" y="1253162"/>
            <a:ext cx="1230723" cy="34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132de9887f7_0_184"/>
          <p:cNvPicPr preferRelativeResize="0"/>
          <p:nvPr/>
        </p:nvPicPr>
        <p:blipFill rotWithShape="1">
          <a:blip r:embed="rId3">
            <a:alphaModFix/>
          </a:blip>
          <a:srcRect l="81895" r="-111"/>
          <a:stretch/>
        </p:blipFill>
        <p:spPr>
          <a:xfrm>
            <a:off x="6982840" y="1253162"/>
            <a:ext cx="1160810" cy="34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32f9e9aea4_0_0"/>
          <p:cNvSpPr txBox="1">
            <a:spLocks noGrp="1"/>
          </p:cNvSpPr>
          <p:nvPr>
            <p:ph type="body" idx="1"/>
          </p:nvPr>
        </p:nvSpPr>
        <p:spPr>
          <a:xfrm>
            <a:off x="1035750" y="1351775"/>
            <a:ext cx="7072500" cy="1403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5600">
                <a:solidFill>
                  <a:srgbClr val="31538F"/>
                </a:solidFill>
              </a:rPr>
              <a:t>Derivado de la contingencia sanitaria por motivo del COVID-19,</a:t>
            </a:r>
            <a:r>
              <a:rPr lang="es-MX" sz="56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MX" sz="56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se creó una sección dentro de la página web, en donde se muestran las Acciones, Beneficios y Recursos empleados por el Municipio para atender la contingencia, las mismas se encuentran clasificadas en </a:t>
            </a:r>
            <a:r>
              <a:rPr lang="es-MX" sz="5600" b="1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5 tipos</a:t>
            </a:r>
            <a:r>
              <a:rPr lang="es-MX" sz="5600">
                <a:solidFill>
                  <a:srgbClr val="31538F"/>
                </a:solidFill>
                <a:latin typeface="Arial"/>
                <a:ea typeface="Arial"/>
                <a:cs typeface="Arial"/>
                <a:sym typeface="Arial"/>
              </a:rPr>
              <a:t> que son:  Economía Familiar, Atención y Orientación, Sanitarias Preventivas, Economía Local, Apoyo a Hospitales, Clínicas y Organismos de la Sociedad, así mismo una sección de Normatividad.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ct val="52380"/>
              <a:buFont typeface="Arial"/>
              <a:buNone/>
            </a:pPr>
            <a:endParaRPr/>
          </a:p>
        </p:txBody>
      </p:sp>
      <p:pic>
        <p:nvPicPr>
          <p:cNvPr id="185" name="Google Shape;185;g132f9e9aea4_0_0"/>
          <p:cNvPicPr preferRelativeResize="0"/>
          <p:nvPr/>
        </p:nvPicPr>
        <p:blipFill rotWithShape="1">
          <a:blip r:embed="rId3">
            <a:alphaModFix/>
          </a:blip>
          <a:srcRect l="1290" t="10564" r="2416" b="24306"/>
          <a:stretch/>
        </p:blipFill>
        <p:spPr>
          <a:xfrm>
            <a:off x="639325" y="2921050"/>
            <a:ext cx="4251701" cy="16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132f9e9aea4_0_0"/>
          <p:cNvSpPr txBox="1"/>
          <p:nvPr/>
        </p:nvSpPr>
        <p:spPr>
          <a:xfrm>
            <a:off x="3276775" y="456600"/>
            <a:ext cx="3330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PORTAL COVID 19 </a:t>
            </a:r>
            <a:endParaRPr sz="3200" b="1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132f9e9aea4_0_0"/>
          <p:cNvSpPr txBox="1"/>
          <p:nvPr/>
        </p:nvSpPr>
        <p:spPr>
          <a:xfrm>
            <a:off x="5089775" y="3187450"/>
            <a:ext cx="322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MX" sz="1100">
                <a:solidFill>
                  <a:srgbClr val="31538F"/>
                </a:solidFill>
              </a:rPr>
              <a:t>Actualmente, se tiene publicada la información de 66 actividades realizadas por diversas dependencias de la Administración Centralizada y Descentralizada del Municipio.  </a:t>
            </a:r>
            <a:endParaRPr sz="1100">
              <a:solidFill>
                <a:srgbClr val="31538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2f9e9aea4_0_16"/>
          <p:cNvSpPr txBox="1"/>
          <p:nvPr/>
        </p:nvSpPr>
        <p:spPr>
          <a:xfrm>
            <a:off x="1369825" y="1508500"/>
            <a:ext cx="6647700" cy="1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700">
                <a:solidFill>
                  <a:srgbClr val="1F3864"/>
                </a:solidFill>
              </a:rPr>
              <a:t>Siendo el acceso a la información un derecho humano, estamos trabajando en la integración de herramientas de accesibilidad web en la página oficial del Municipio y comenzaremos a trabajar en conjunto con las distintas dependencias para </a:t>
            </a:r>
            <a:r>
              <a:rPr lang="es-MX" sz="1700">
                <a:solidFill>
                  <a:srgbClr val="1F3864"/>
                </a:solidFill>
                <a:highlight>
                  <a:srgbClr val="FFFFFF"/>
                </a:highlight>
              </a:rPr>
              <a:t>generar y publicar información proactiva relevante</a:t>
            </a:r>
            <a:r>
              <a:rPr lang="es-MX" sz="1700">
                <a:solidFill>
                  <a:srgbClr val="1F3864"/>
                </a:solidFill>
              </a:rPr>
              <a:t> con perspectiva de inclusión</a:t>
            </a:r>
            <a:r>
              <a:rPr lang="es-MX" sz="1700">
                <a:solidFill>
                  <a:srgbClr val="1F3864"/>
                </a:solidFill>
                <a:highlight>
                  <a:srgbClr val="FFFFFF"/>
                </a:highlight>
              </a:rPr>
              <a:t>.</a:t>
            </a:r>
            <a:endParaRPr sz="1700">
              <a:solidFill>
                <a:srgbClr val="1F3864"/>
              </a:solidFill>
              <a:highlight>
                <a:srgbClr val="FFFFFF"/>
              </a:highlight>
            </a:endParaRPr>
          </a:p>
        </p:txBody>
      </p:sp>
      <p:sp>
        <p:nvSpPr>
          <p:cNvPr id="193" name="Google Shape;193;g132f9e9aea4_0_16"/>
          <p:cNvSpPr txBox="1"/>
          <p:nvPr/>
        </p:nvSpPr>
        <p:spPr>
          <a:xfrm>
            <a:off x="2793475" y="614350"/>
            <a:ext cx="3800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200" b="1">
                <a:solidFill>
                  <a:srgbClr val="31538F"/>
                </a:solidFill>
                <a:latin typeface="Calibri"/>
                <a:ea typeface="Calibri"/>
                <a:cs typeface="Calibri"/>
                <a:sym typeface="Calibri"/>
              </a:rPr>
              <a:t>TRANSPARENCIA INCLUSIVA</a:t>
            </a:r>
            <a:r>
              <a:rPr lang="es-MX" sz="2600" b="1">
                <a:solidFill>
                  <a:srgbClr val="31538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b="1">
              <a:solidFill>
                <a:srgbClr val="31538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g132f9e9aea4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1375" y="3439075"/>
            <a:ext cx="105727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32f9e9aea4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7250" y="3467638"/>
            <a:ext cx="109537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32f9e9aea4_0_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5025" y="3491450"/>
            <a:ext cx="1047750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132f9e9aea4_0_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1225" y="3529563"/>
            <a:ext cx="981075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2f9e9aea4_0_30"/>
          <p:cNvSpPr txBox="1"/>
          <p:nvPr/>
        </p:nvSpPr>
        <p:spPr>
          <a:xfrm>
            <a:off x="519350" y="1355750"/>
            <a:ext cx="4478700" cy="3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31538F"/>
                </a:solidFill>
              </a:rPr>
              <a:t>En el año 2019 se firmó la Carta Internacional de Datos Abiertos, en la que el Gobierno Municipal se comprometió a implementar la política de datos abiertos.  </a:t>
            </a:r>
            <a:endParaRPr>
              <a:solidFill>
                <a:srgbClr val="31538F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31538F"/>
                </a:solidFill>
              </a:rPr>
              <a:t>Es por ello que nos daremos a la tarea de crear un </a:t>
            </a:r>
            <a:r>
              <a:rPr lang="es-MX" b="1">
                <a:solidFill>
                  <a:srgbClr val="31538F"/>
                </a:solidFill>
              </a:rPr>
              <a:t>PORTAL DE DATOS ABIERTOS</a:t>
            </a:r>
            <a:r>
              <a:rPr lang="es-MX">
                <a:solidFill>
                  <a:srgbClr val="31538F"/>
                </a:solidFill>
              </a:rPr>
              <a:t> con el propósito de mejorar la transparencia y disponibilidad de información, así como aportar datos útiles a los usuarios, que sirvan para crear innovaciones tecnológicas, de negocio, o de cualquier otro tipo. </a:t>
            </a:r>
            <a:endParaRPr>
              <a:solidFill>
                <a:srgbClr val="31538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538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>
                <a:solidFill>
                  <a:srgbClr val="31538F"/>
                </a:solidFill>
              </a:rPr>
              <a:t>Este portal se alimentará con un trabajo coordinado y proactivo de todas las áreas del Gobierno Municipal.</a:t>
            </a:r>
            <a:endParaRPr>
              <a:solidFill>
                <a:srgbClr val="31538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1538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1538F"/>
              </a:solidFill>
            </a:endParaRPr>
          </a:p>
        </p:txBody>
      </p:sp>
      <p:sp>
        <p:nvSpPr>
          <p:cNvPr id="203" name="Google Shape;203;g132f9e9aea4_0_30"/>
          <p:cNvSpPr txBox="1"/>
          <p:nvPr/>
        </p:nvSpPr>
        <p:spPr>
          <a:xfrm>
            <a:off x="3011650" y="477275"/>
            <a:ext cx="4601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Política de Datos Abiertos </a:t>
            </a:r>
            <a:endParaRPr sz="3200" b="1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g132f9e9aea4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0400" y="1663775"/>
            <a:ext cx="3398326" cy="248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"/>
          <p:cNvSpPr txBox="1">
            <a:spLocks noGrp="1"/>
          </p:cNvSpPr>
          <p:nvPr>
            <p:ph type="body" idx="1"/>
          </p:nvPr>
        </p:nvSpPr>
        <p:spPr>
          <a:xfrm>
            <a:off x="628649" y="2225228"/>
            <a:ext cx="7886700" cy="6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LIC. JUAN ANTONIO GONZALEZ LECHUGA</a:t>
            </a:r>
            <a:endParaRPr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</a:pPr>
            <a:r>
              <a:rPr lang="es-MX" sz="140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Jefe del Departamento de Acceso a la Información</a:t>
            </a:r>
            <a:endParaRPr sz="1400"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06101" y="1518194"/>
            <a:ext cx="6882042" cy="612170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s-MX" dirty="0">
                <a:solidFill>
                  <a:schemeClr val="accent1">
                    <a:lumMod val="75000"/>
                  </a:schemeClr>
                </a:solidFill>
              </a:rPr>
            </a:br>
            <a:endParaRPr lang="es-MX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306101" y="682388"/>
            <a:ext cx="5545128" cy="612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s-MX" sz="1800" kern="120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8382" y="1746818"/>
            <a:ext cx="8099140" cy="3056171"/>
          </a:xfrm>
        </p:spPr>
        <p:txBody>
          <a:bodyPr/>
          <a:lstStyle/>
          <a:p>
            <a:pPr algn="ctr"/>
            <a:r>
              <a:rPr lang="es-MX" dirty="0" smtClean="0"/>
              <a:t>Derecho Establecido en la constitución</a:t>
            </a:r>
          </a:p>
          <a:p>
            <a:pPr marL="0" indent="0">
              <a:buNone/>
            </a:pPr>
            <a:endParaRPr lang="es-MX" dirty="0" smtClean="0"/>
          </a:p>
          <a:p>
            <a:pPr algn="ctr"/>
            <a:r>
              <a:rPr lang="es-MX" dirty="0" smtClean="0"/>
              <a:t>Compromiso del alcalde de ser un municipio Transparente, abierto y Competitivo 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2617076" y="711385"/>
            <a:ext cx="719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2400" kern="1200" dirty="0" smtClean="0">
                <a:solidFill>
                  <a:srgbClr val="E7E6E6"/>
                </a:solidFill>
                <a:latin typeface="Calibri" panose="020F0502020204030204"/>
              </a:rPr>
              <a:t>Importancia del Acceso a la Información </a:t>
            </a:r>
            <a:endParaRPr lang="es-MX" sz="2400" kern="1200" dirty="0">
              <a:solidFill>
                <a:srgbClr val="E7E6E6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828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7170" y="624313"/>
            <a:ext cx="5879356" cy="504965"/>
          </a:xfrm>
        </p:spPr>
        <p:txBody>
          <a:bodyPr>
            <a:normAutofit fontScale="90000"/>
          </a:bodyPr>
          <a:lstStyle/>
          <a:p>
            <a:r>
              <a:rPr lang="es-MX" spc="600" dirty="0" smtClean="0">
                <a:solidFill>
                  <a:schemeClr val="accent1"/>
                </a:solidFill>
              </a:rPr>
              <a:t>Normativa Aplicable </a:t>
            </a:r>
            <a:endParaRPr lang="es-MX" spc="600" dirty="0">
              <a:solidFill>
                <a:schemeClr val="accent1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4515836" y="1180516"/>
            <a:ext cx="3405352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  <a:buFontTx/>
              <a:buNone/>
            </a:pPr>
            <a:endParaRPr lang="es-MX" sz="1800" kern="1200" dirty="0">
              <a:solidFill>
                <a:prstClr val="white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3432" y="1412590"/>
            <a:ext cx="8524808" cy="2816535"/>
          </a:xfrm>
        </p:spPr>
        <p:txBody>
          <a:bodyPr/>
          <a:lstStyle/>
          <a:p>
            <a:pPr marL="0" indent="0" algn="r">
              <a:buNone/>
            </a:pPr>
            <a:endParaRPr lang="es-ES" sz="1200" dirty="0" smtClean="0"/>
          </a:p>
          <a:p>
            <a:pPr algn="r"/>
            <a:r>
              <a:rPr lang="es-ES" sz="1200" dirty="0" smtClean="0"/>
              <a:t>LEY </a:t>
            </a:r>
            <a:r>
              <a:rPr lang="es-ES" sz="1200" dirty="0"/>
              <a:t>GENERAL DE TRANSPARENCIA Y ACCESO A LA INFORMACIÓN </a:t>
            </a:r>
            <a:r>
              <a:rPr lang="es-ES" sz="1200" dirty="0" smtClean="0"/>
              <a:t>PÚBLICA</a:t>
            </a:r>
          </a:p>
          <a:p>
            <a:pPr marL="0" indent="0" algn="r">
              <a:buNone/>
            </a:pPr>
            <a:endParaRPr lang="es-ES" sz="1200" dirty="0" smtClean="0"/>
          </a:p>
          <a:p>
            <a:pPr algn="r"/>
            <a:r>
              <a:rPr lang="es-ES" sz="1200" dirty="0" smtClean="0"/>
              <a:t>LEY </a:t>
            </a:r>
            <a:r>
              <a:rPr lang="es-ES" sz="1200" dirty="0"/>
              <a:t>DE TRANSPARENCIA Y ACCESO A LA INFORMACIÓN PÚBLICA DEL ESTADO DE </a:t>
            </a:r>
            <a:r>
              <a:rPr lang="es-ES" sz="1200" dirty="0" smtClean="0"/>
              <a:t>CHIHUAHUA</a:t>
            </a:r>
          </a:p>
          <a:p>
            <a:pPr marL="0" indent="0" algn="ctr">
              <a:buNone/>
            </a:pPr>
            <a:endParaRPr lang="es-MX" sz="900" dirty="0"/>
          </a:p>
          <a:p>
            <a:pPr algn="r"/>
            <a:r>
              <a:rPr lang="es-ES" sz="1200" dirty="0" smtClean="0"/>
              <a:t>REGLAMENTO DE LA LEY DE TRANSPARENCIA Y ACCESO A LA INFORMACIÓN PÚBLICA DEL ESTADO DE CHIHUAHUA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5273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51316" y="422515"/>
            <a:ext cx="7485467" cy="593251"/>
          </a:xfrm>
        </p:spPr>
        <p:txBody>
          <a:bodyPr>
            <a:noAutofit/>
          </a:bodyPr>
          <a:lstStyle/>
          <a:p>
            <a:r>
              <a:rPr lang="es-MX" sz="2400" spc="300" dirty="0" smtClean="0">
                <a:solidFill>
                  <a:schemeClr val="accent1"/>
                </a:solidFill>
              </a:rPr>
              <a:t>Proceso de atención de las solicitudes </a:t>
            </a:r>
            <a:endParaRPr lang="es-MX" sz="2400" spc="300" dirty="0">
              <a:solidFill>
                <a:schemeClr val="accent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14" t="11357" r="7122" b="4342"/>
          <a:stretch/>
        </p:blipFill>
        <p:spPr>
          <a:xfrm>
            <a:off x="3312381" y="1589121"/>
            <a:ext cx="4960044" cy="251939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928055" y="1004845"/>
            <a:ext cx="625183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buClrTx/>
              <a:buFontTx/>
              <a:buNone/>
            </a:pPr>
            <a:r>
              <a:rPr lang="es-ES" sz="1600" kern="1200" dirty="0" smtClean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</a:rPr>
              <a:t>1. Ingreso de  solicitud </a:t>
            </a:r>
            <a:endParaRPr lang="es-ES" sz="1600" kern="120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07469" y="2945960"/>
            <a:ext cx="233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800" kern="1200" dirty="0" smtClean="0">
                <a:solidFill>
                  <a:prstClr val="black"/>
                </a:solidFill>
                <a:latin typeface="Calibri" panose="020F0502020204030204"/>
              </a:rPr>
              <a:t>FOLIO DE SOLICITUD </a:t>
            </a:r>
            <a:endParaRPr lang="es-MX" sz="180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9" name="Conector angular 8"/>
          <p:cNvCxnSpPr/>
          <p:nvPr/>
        </p:nvCxnSpPr>
        <p:spPr>
          <a:xfrm>
            <a:off x="2660073" y="3130626"/>
            <a:ext cx="901611" cy="2557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826491" y="4428795"/>
            <a:ext cx="1630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200" kern="1200" dirty="0" smtClean="0">
                <a:solidFill>
                  <a:prstClr val="black"/>
                </a:solidFill>
                <a:latin typeface="Calibri" panose="020F0502020204030204"/>
              </a:rPr>
              <a:t>FECHA DE RECEPCION </a:t>
            </a:r>
            <a:endParaRPr lang="es-MX" sz="120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592631" y="4428795"/>
            <a:ext cx="20014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100" kern="1200" dirty="0" smtClean="0">
                <a:solidFill>
                  <a:prstClr val="black"/>
                </a:solidFill>
                <a:latin typeface="Calibri" panose="020F0502020204030204"/>
              </a:rPr>
              <a:t>FECHA LIMITE DE RESPUESTA </a:t>
            </a:r>
            <a:endParaRPr lang="es-MX" sz="110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4614882" y="4200666"/>
            <a:ext cx="217410" cy="248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 flipV="1">
            <a:off x="6451956" y="4188336"/>
            <a:ext cx="217409" cy="240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3139731" y="3708756"/>
            <a:ext cx="4219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/>
          <p:cNvSpPr txBox="1"/>
          <p:nvPr/>
        </p:nvSpPr>
        <p:spPr>
          <a:xfrm>
            <a:off x="1822484" y="3806411"/>
            <a:ext cx="1905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050" kern="1200" dirty="0" smtClean="0">
                <a:solidFill>
                  <a:prstClr val="black"/>
                </a:solidFill>
                <a:latin typeface="Calibri" panose="020F0502020204030204"/>
              </a:rPr>
              <a:t>INFORMACION PUBLICA </a:t>
            </a:r>
            <a:endParaRPr lang="es-MX" sz="105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0" name="Conector recto de flecha 29"/>
          <p:cNvCxnSpPr/>
          <p:nvPr/>
        </p:nvCxnSpPr>
        <p:spPr>
          <a:xfrm>
            <a:off x="3139731" y="3944006"/>
            <a:ext cx="4540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1845732" y="3452887"/>
            <a:ext cx="1492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050" kern="1200" dirty="0" smtClean="0">
                <a:solidFill>
                  <a:prstClr val="black"/>
                </a:solidFill>
                <a:latin typeface="Calibri" panose="020F0502020204030204"/>
              </a:rPr>
              <a:t>DATOS PERSONALES</a:t>
            </a:r>
            <a:r>
              <a:rPr lang="es-MX" sz="2000" kern="12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es-MX" sz="200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4311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1651" y="781081"/>
            <a:ext cx="5240400" cy="343367"/>
          </a:xfrm>
        </p:spPr>
        <p:txBody>
          <a:bodyPr>
            <a:normAutofit fontScale="90000"/>
          </a:bodyPr>
          <a:lstStyle/>
          <a:p>
            <a:r>
              <a:rPr lang="es-MX" sz="2800" dirty="0" smtClean="0">
                <a:solidFill>
                  <a:schemeClr val="accent1">
                    <a:lumMod val="75000"/>
                  </a:schemeClr>
                </a:solidFill>
              </a:rPr>
              <a:t>ANALISIS DE LA SOLICITUD </a:t>
            </a:r>
            <a:endParaRPr lang="es-MX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484" t="17312" r="9878" b="7649"/>
          <a:stretch/>
        </p:blipFill>
        <p:spPr>
          <a:xfrm>
            <a:off x="3790031" y="1331131"/>
            <a:ext cx="4635062" cy="29668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853811" y="3037673"/>
            <a:ext cx="3695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800" kern="1200" dirty="0" smtClean="0">
                <a:solidFill>
                  <a:srgbClr val="4472C4"/>
                </a:solidFill>
                <a:latin typeface="Calibri" panose="020F0502020204030204"/>
              </a:rPr>
              <a:t>INFORMACION DE LA SOLICITUD </a:t>
            </a:r>
            <a:endParaRPr lang="es-MX" sz="1800" kern="1200" dirty="0">
              <a:solidFill>
                <a:srgbClr val="4472C4"/>
              </a:solidFill>
              <a:latin typeface="Calibri" panose="020F0502020204030204"/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5688199" y="2814564"/>
            <a:ext cx="264860" cy="215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65759" y="2476009"/>
            <a:ext cx="34964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kern="1200" dirty="0" smtClean="0">
                <a:solidFill>
                  <a:prstClr val="black"/>
                </a:solidFill>
                <a:latin typeface="Calibri" panose="020F0502020204030204"/>
              </a:rPr>
              <a:t>-</a:t>
            </a:r>
            <a:r>
              <a:rPr lang="es-MX" sz="1200" kern="1200" dirty="0" smtClean="0">
                <a:solidFill>
                  <a:srgbClr val="4472C4"/>
                </a:solidFill>
                <a:latin typeface="Calibri" panose="020F0502020204030204"/>
              </a:rPr>
              <a:t>CONTESTAR/TURNAR – REQUERIR INFORMACION </a:t>
            </a:r>
          </a:p>
          <a:p>
            <a:pPr defTabSz="457200">
              <a:buClrTx/>
              <a:buFontTx/>
              <a:buNone/>
            </a:pPr>
            <a:endParaRPr lang="es-MX" sz="1200" kern="12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algn="ctr" defTabSz="457200">
              <a:buClrTx/>
              <a:buFontTx/>
              <a:buNone/>
            </a:pPr>
            <a:r>
              <a:rPr lang="es-MX" sz="1200" kern="1200" dirty="0" smtClean="0">
                <a:solidFill>
                  <a:srgbClr val="4472C4"/>
                </a:solidFill>
                <a:latin typeface="Calibri" panose="020F0502020204030204"/>
              </a:rPr>
              <a:t>-INCOMPETENCIA PARCIAL O TOTAL </a:t>
            </a:r>
            <a:endParaRPr lang="es-MX" sz="1200" kern="1200" dirty="0">
              <a:solidFill>
                <a:srgbClr val="4472C4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861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93628" y="558100"/>
            <a:ext cx="5511626" cy="447740"/>
          </a:xfrm>
        </p:spPr>
        <p:txBody>
          <a:bodyPr>
            <a:noAutofit/>
          </a:bodyPr>
          <a:lstStyle/>
          <a:p>
            <a:r>
              <a:rPr lang="es-MX" sz="2400" dirty="0" smtClean="0">
                <a:solidFill>
                  <a:schemeClr val="accent1"/>
                </a:solidFill>
              </a:rPr>
              <a:t>ANALISIS DE LA CONTESTACION</a:t>
            </a:r>
            <a:endParaRPr lang="es-MX" sz="2400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>
              <a:solidFill>
                <a:schemeClr val="accent1"/>
              </a:solidFill>
            </a:endParaRPr>
          </a:p>
          <a:p>
            <a:r>
              <a:rPr lang="es-MX" dirty="0" smtClean="0">
                <a:solidFill>
                  <a:schemeClr val="accent1"/>
                </a:solidFill>
              </a:rPr>
              <a:t>¿Que se solicita?</a:t>
            </a:r>
          </a:p>
          <a:p>
            <a:r>
              <a:rPr lang="es-MX" dirty="0" smtClean="0">
                <a:solidFill>
                  <a:schemeClr val="accent1"/>
                </a:solidFill>
              </a:rPr>
              <a:t>Contestación completa y especifica sobre los datos cuestionados</a:t>
            </a:r>
          </a:p>
          <a:p>
            <a:r>
              <a:rPr lang="es-MX" dirty="0" smtClean="0">
                <a:solidFill>
                  <a:schemeClr val="accent1"/>
                </a:solidFill>
              </a:rPr>
              <a:t>Justificación</a:t>
            </a:r>
          </a:p>
          <a:p>
            <a:r>
              <a:rPr lang="es-MX" dirty="0" smtClean="0">
                <a:solidFill>
                  <a:schemeClr val="accent1"/>
                </a:solidFill>
              </a:rPr>
              <a:t>Búsqueda exhaustiva</a:t>
            </a:r>
          </a:p>
          <a:p>
            <a:r>
              <a:rPr lang="es-MX" dirty="0" smtClean="0">
                <a:solidFill>
                  <a:schemeClr val="accent1"/>
                </a:solidFill>
              </a:rPr>
              <a:t>Este homologada y coincidente </a:t>
            </a:r>
          </a:p>
          <a:p>
            <a:endParaRPr lang="es-MX" dirty="0" smtClean="0">
              <a:solidFill>
                <a:schemeClr val="accent1"/>
              </a:solidFill>
            </a:endParaRPr>
          </a:p>
          <a:p>
            <a:endParaRPr lang="es-MX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78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30210" y="373211"/>
            <a:ext cx="6081154" cy="643702"/>
          </a:xfrm>
        </p:spPr>
        <p:txBody>
          <a:bodyPr>
            <a:normAutofit/>
          </a:bodyPr>
          <a:lstStyle/>
          <a:p>
            <a:r>
              <a:rPr lang="es-MX" sz="2400" dirty="0" smtClean="0">
                <a:solidFill>
                  <a:schemeClr val="accent1"/>
                </a:solidFill>
              </a:rPr>
              <a:t>SEGUIMIENTO DE LA SOLICITUD </a:t>
            </a:r>
            <a:endParaRPr lang="es-MX" sz="2400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65759" y="1597821"/>
            <a:ext cx="4441273" cy="35945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MX" sz="4500" dirty="0" smtClean="0">
                <a:latin typeface="+mj-lt"/>
              </a:rPr>
              <a:t>IDENTIFICAR LOS </a:t>
            </a:r>
            <a:r>
              <a:rPr lang="es-MX" sz="4500" spc="600" dirty="0" smtClean="0">
                <a:latin typeface="+mj-lt"/>
              </a:rPr>
              <a:t>TERMINOS</a:t>
            </a:r>
            <a:r>
              <a:rPr lang="es-MX" sz="4500" dirty="0" smtClean="0">
                <a:latin typeface="+mj-lt"/>
              </a:rPr>
              <a:t> </a:t>
            </a:r>
          </a:p>
          <a:p>
            <a:pPr marL="0" indent="0">
              <a:buNone/>
            </a:pPr>
            <a:endParaRPr lang="es-MX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65943" y="2209427"/>
            <a:ext cx="5032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600" kern="1200" dirty="0" smtClean="0">
                <a:solidFill>
                  <a:srgbClr val="4472C4"/>
                </a:solidFill>
                <a:latin typeface="Calibri" panose="020F0502020204030204"/>
              </a:rPr>
              <a:t>REQUERIMIENTO DE INFORMACION: 5 DIAS  </a:t>
            </a:r>
            <a:endParaRPr lang="es-MX" sz="1600" kern="1200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886716" y="2740209"/>
            <a:ext cx="3682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600" kern="1200" dirty="0" smtClean="0">
                <a:solidFill>
                  <a:srgbClr val="4472C4"/>
                </a:solidFill>
                <a:latin typeface="Calibri" panose="020F0502020204030204"/>
              </a:rPr>
              <a:t>CONTESTAR LA SOLICITUD 10 DIAS </a:t>
            </a:r>
            <a:endParaRPr lang="es-MX" sz="1600" kern="1200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50423" y="3369328"/>
            <a:ext cx="4017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s-MX" sz="1600" kern="1200" dirty="0" smtClean="0">
                <a:solidFill>
                  <a:srgbClr val="4472C4"/>
                </a:solidFill>
                <a:latin typeface="Calibri" panose="020F0502020204030204"/>
              </a:rPr>
              <a:t>AMPLIACION DE SOLICITUD 5 DIAS </a:t>
            </a:r>
            <a:endParaRPr lang="es-MX" sz="1600" kern="1200" dirty="0">
              <a:solidFill>
                <a:srgbClr val="4472C4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07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03381" y="435127"/>
            <a:ext cx="4952343" cy="568027"/>
          </a:xfrm>
        </p:spPr>
        <p:txBody>
          <a:bodyPr>
            <a:normAutofit fontScale="90000"/>
          </a:bodyPr>
          <a:lstStyle/>
          <a:p>
            <a:r>
              <a:rPr lang="es-MX" dirty="0" smtClean="0">
                <a:solidFill>
                  <a:schemeClr val="accent1"/>
                </a:solidFill>
              </a:rPr>
              <a:t>PROCESO DE CONTESTACION</a:t>
            </a:r>
            <a:endParaRPr lang="es-MX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9892" y="1746818"/>
            <a:ext cx="7838615" cy="3157071"/>
          </a:xfrm>
        </p:spPr>
        <p:txBody>
          <a:bodyPr/>
          <a:lstStyle/>
          <a:p>
            <a:r>
              <a:rPr lang="es-MX" sz="2400" dirty="0" smtClean="0">
                <a:solidFill>
                  <a:schemeClr val="accent1"/>
                </a:solidFill>
              </a:rPr>
              <a:t>Elaboración de la respuesta </a:t>
            </a:r>
          </a:p>
          <a:p>
            <a:r>
              <a:rPr lang="es-MX" sz="2400" dirty="0" smtClean="0">
                <a:solidFill>
                  <a:schemeClr val="accent1"/>
                </a:solidFill>
              </a:rPr>
              <a:t> </a:t>
            </a:r>
            <a:r>
              <a:rPr lang="es-MX" sz="2400" dirty="0">
                <a:solidFill>
                  <a:schemeClr val="accent1"/>
                </a:solidFill>
              </a:rPr>
              <a:t>I</a:t>
            </a:r>
            <a:r>
              <a:rPr lang="es-MX" sz="2400" dirty="0" smtClean="0">
                <a:solidFill>
                  <a:schemeClr val="accent1"/>
                </a:solidFill>
              </a:rPr>
              <a:t>ncompetencia – comité de transparencia </a:t>
            </a:r>
          </a:p>
          <a:p>
            <a:r>
              <a:rPr lang="es-MX" sz="2400" dirty="0" smtClean="0">
                <a:solidFill>
                  <a:schemeClr val="accent1"/>
                </a:solidFill>
              </a:rPr>
              <a:t>Elaboración del instructivo </a:t>
            </a:r>
          </a:p>
          <a:p>
            <a:r>
              <a:rPr lang="es-MX" sz="2400" dirty="0" smtClean="0">
                <a:solidFill>
                  <a:schemeClr val="accent1"/>
                </a:solidFill>
              </a:rPr>
              <a:t>Subir a la plataforma</a:t>
            </a:r>
          </a:p>
          <a:p>
            <a:r>
              <a:rPr lang="es-MX" sz="2400" dirty="0" smtClean="0">
                <a:solidFill>
                  <a:schemeClr val="accent1"/>
                </a:solidFill>
              </a:rPr>
              <a:t>Realizar el archivo correspondiente 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1672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>
            <a:spLocks noGrp="1"/>
          </p:cNvSpPr>
          <p:nvPr>
            <p:ph type="body" idx="1"/>
          </p:nvPr>
        </p:nvSpPr>
        <p:spPr>
          <a:xfrm>
            <a:off x="628649" y="2225228"/>
            <a:ext cx="7886700" cy="69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ING. MIGUEL ALBERTO DÁVILA CHACÓN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</a:pPr>
            <a:r>
              <a:rPr lang="es-MX" sz="140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Jefe del Departamento de Obligaciones de Transparencia y Datos Personales</a:t>
            </a:r>
            <a:endParaRPr sz="1400"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>
            <a:spLocks noGrp="1"/>
          </p:cNvSpPr>
          <p:nvPr>
            <p:ph type="body" idx="1"/>
          </p:nvPr>
        </p:nvSpPr>
        <p:spPr>
          <a:xfrm>
            <a:off x="556288" y="1780929"/>
            <a:ext cx="7886700" cy="271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El Departamento de Obligaciones de Transparencia y Datos Personales en primera instancia se encarga de apoyar en el cumplimiento de la publicación de la Obligaciones que por ley corresponde al Municipio de Chihuahua.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2100"/>
              <a:buNone/>
            </a:pPr>
            <a:r>
              <a:rPr lang="es-MX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Así mismo dentro de sus funciones está el generar las estrategias para que la Protección de datos Personales se dé de acuerdo a lo estipulado por la Ley.</a:t>
            </a:r>
            <a:endParaRPr/>
          </a:p>
        </p:txBody>
      </p:sp>
      <p:sp>
        <p:nvSpPr>
          <p:cNvPr id="232" name="Google Shape;232;p10"/>
          <p:cNvSpPr txBox="1"/>
          <p:nvPr/>
        </p:nvSpPr>
        <p:spPr>
          <a:xfrm>
            <a:off x="2585544" y="476662"/>
            <a:ext cx="5929805" cy="71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Montserrat Black"/>
              <a:buNone/>
            </a:pPr>
            <a:r>
              <a:rPr lang="es-MX" sz="2400" b="1" i="1" u="none" strike="noStrike" cap="none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DEPARTAMENTO DE OBLIGACIONES DE TRANSPARENCIA Y DATOS PERSONALES</a:t>
            </a:r>
            <a:endParaRPr sz="2400" b="1" i="1" u="none" strike="noStrike" cap="none">
              <a:solidFill>
                <a:srgbClr val="1F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552778" y="935533"/>
            <a:ext cx="8103765" cy="390250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  <a:lnTo>
                  <a:pt x="-10000" y="120000"/>
                </a:lnTo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114300" marR="0" lvl="1" indent="-1143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•"/>
            </a:pPr>
            <a:r>
              <a:rPr lang="es-MX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PERIODO DE CARGA DEL 1 AL 10 DE CADA MES UNICAMENTE EN LA PNT.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marR="0" lvl="1" indent="0" algn="l" rtl="0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marR="0" lvl="1" indent="-1143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•"/>
            </a:pPr>
            <a:r>
              <a:rPr lang="es-MX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CARGADA LA INFORMACION SE INFORMARA AL CORREO:</a:t>
            </a:r>
            <a:endParaRPr dirty="0"/>
          </a:p>
          <a:p>
            <a:pPr marL="114300" marR="0" lvl="1" indent="-114300" algn="l" rtl="0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•"/>
            </a:pPr>
            <a:r>
              <a:rPr lang="es-MX" sz="11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miguel.davila@mpiochih.gob.mx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marR="0" lvl="1" indent="-114300" algn="l" rtl="0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Char char="•"/>
            </a:pPr>
            <a:r>
              <a:rPr lang="es-MX" sz="105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REVISION E INFORME DE RESULTADOS SERA LOS DIAS  25 DE CADA MES.</a:t>
            </a:r>
            <a:endParaRPr dirty="0"/>
          </a:p>
          <a:p>
            <a:pPr marL="114300" marR="0" lvl="1" indent="-114300" algn="l" rtl="0">
              <a:lnSpc>
                <a:spcPct val="75000"/>
              </a:lnSpc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Char char="•"/>
            </a:pPr>
            <a:r>
              <a:rPr lang="es-MX" sz="105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PLAZO PARA CORREGIR OBSERVACIONES 3 DIAS HABILES.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marR="0" lvl="1" indent="-114300" algn="l" rtl="0">
              <a:lnSpc>
                <a:spcPct val="75000"/>
              </a:lnSpc>
              <a:spcBef>
                <a:spcPts val="10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•"/>
            </a:pPr>
            <a:r>
              <a:rPr lang="es-MX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 VEZ CORREGIDAS LAS OBSERVACIONES SE NOTIFICA AL CORREO:</a:t>
            </a:r>
            <a:endParaRPr dirty="0"/>
          </a:p>
          <a:p>
            <a:pPr marL="114300" marR="0" lvl="1" indent="-114300" algn="l" rtl="0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•"/>
            </a:pPr>
            <a:r>
              <a:rPr lang="es-MX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11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miguel.davila</a:t>
            </a:r>
            <a:r>
              <a:rPr lang="es-MX" sz="105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@mpiochih.gob.mx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2585544" y="299045"/>
            <a:ext cx="5929805" cy="71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Montserrat Black"/>
              <a:buNone/>
            </a:pPr>
            <a:r>
              <a:rPr lang="es-MX" sz="2400" b="1" i="1" u="none" strike="noStrike" cap="none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MESES DE CARGA: ENERO, ABRIL, JULIO Y OCTUBRE</a:t>
            </a:r>
            <a:endParaRPr sz="2400" b="1" i="1" u="none" strike="noStrike" cap="none">
              <a:solidFill>
                <a:srgbClr val="1F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"/>
          <p:cNvSpPr txBox="1"/>
          <p:nvPr/>
        </p:nvSpPr>
        <p:spPr>
          <a:xfrm>
            <a:off x="542852" y="1980005"/>
            <a:ext cx="297660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0" i="0" u="none" strike="noStrike" cap="non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Se harán llegar las observaciones directamente al enlace a fin de que se corrijan en el tiempo establecido.</a:t>
            </a:r>
            <a:endParaRPr/>
          </a:p>
        </p:txBody>
      </p:sp>
      <p:sp>
        <p:nvSpPr>
          <p:cNvPr id="244" name="Google Shape;244;p12"/>
          <p:cNvSpPr txBox="1">
            <a:spLocks noGrp="1"/>
          </p:cNvSpPr>
          <p:nvPr>
            <p:ph type="title"/>
          </p:nvPr>
        </p:nvSpPr>
        <p:spPr>
          <a:xfrm>
            <a:off x="2392386" y="337972"/>
            <a:ext cx="644683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Montserrat Black"/>
              <a:buNone/>
            </a:pPr>
            <a:r>
              <a:rPr lang="es-MX" sz="2400" b="1" i="1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INFORME DE OBSERVACIONES</a:t>
            </a:r>
            <a:endParaRPr sz="2400" b="1" i="1">
              <a:solidFill>
                <a:srgbClr val="1F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45" name="Google Shape;245;p12"/>
          <p:cNvPicPr preferRelativeResize="0"/>
          <p:nvPr/>
        </p:nvPicPr>
        <p:blipFill rotWithShape="1">
          <a:blip r:embed="rId3">
            <a:alphaModFix/>
          </a:blip>
          <a:srcRect l="4103" t="19874" r="36000" b="18289"/>
          <a:stretch/>
        </p:blipFill>
        <p:spPr>
          <a:xfrm>
            <a:off x="3687394" y="1328572"/>
            <a:ext cx="4667195" cy="3078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"/>
          <p:cNvSpPr txBox="1">
            <a:spLocks noGrp="1"/>
          </p:cNvSpPr>
          <p:nvPr>
            <p:ph type="title"/>
          </p:nvPr>
        </p:nvSpPr>
        <p:spPr>
          <a:xfrm>
            <a:off x="2126292" y="400636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Montserrat Black"/>
              <a:buNone/>
            </a:pPr>
            <a:r>
              <a:rPr lang="es-MX" sz="28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Responsabilidad de la publicación y actualización de la información.</a:t>
            </a:r>
            <a:endParaRPr/>
          </a:p>
        </p:txBody>
      </p:sp>
      <p:sp>
        <p:nvSpPr>
          <p:cNvPr id="251" name="Google Shape;251;p13"/>
          <p:cNvSpPr txBox="1">
            <a:spLocks noGrp="1"/>
          </p:cNvSpPr>
          <p:nvPr>
            <p:ph type="body" idx="1"/>
          </p:nvPr>
        </p:nvSpPr>
        <p:spPr>
          <a:xfrm>
            <a:off x="986763" y="1598764"/>
            <a:ext cx="7534381" cy="328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Lineamientos generales para la publicación, homologación y estandarización de las obligaciones establecidas…(….).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CAPITULO II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i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NUMERAL QUINTO.</a:t>
            </a:r>
            <a:r>
              <a:rPr lang="es-MX" sz="1050" i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La información que difundan y actualicen los sujetos obligados en la PNT, deberán cumplir con los siguientes atributos: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Calidad de la información</a:t>
            </a:r>
            <a:r>
              <a:rPr lang="es-MX" sz="105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debe ser veraz, confiable, oportuna, congruente, integral, actualizada, accesible, comprensible y verificable.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Accesibilidad: 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Se debe facilitar la consulta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i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NUMERAL SEXTO.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La información publicada, deberá contar con las siguientes características: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Veracidad:</a:t>
            </a:r>
            <a:r>
              <a:rPr lang="es-MX" sz="105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     Q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ue es exacta y verdadera.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Confiablidad</a:t>
            </a:r>
            <a:r>
              <a:rPr lang="es-MX" sz="105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 Que es creíble, fidedigna y sin error.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Oportunidad: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 Que se publica en tiempo.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050"/>
              <a:buNone/>
            </a:pPr>
            <a:r>
              <a:rPr lang="es-MX" sz="1050" b="1" u="sng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Congruencia</a:t>
            </a:r>
            <a:r>
              <a:rPr lang="es-MX" sz="105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s-MX" sz="105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 Que mantiene relación y coherencia con otra información publicada.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4"/>
          <p:cNvSpPr txBox="1">
            <a:spLocks noGrp="1"/>
          </p:cNvSpPr>
          <p:nvPr>
            <p:ph type="title"/>
          </p:nvPr>
        </p:nvSpPr>
        <p:spPr>
          <a:xfrm>
            <a:off x="-95658" y="1701900"/>
            <a:ext cx="5628107" cy="202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Montserrat Black"/>
              <a:buNone/>
            </a:pPr>
            <a:r>
              <a:rPr lang="es-MX" sz="405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Manejo de PNT, para el cumplimiento de las Obligaciones de Transparencia</a:t>
            </a:r>
            <a:endParaRPr sz="4050">
              <a:solidFill>
                <a:srgbClr val="C55A11"/>
              </a:solidFill>
            </a:endParaRPr>
          </a:p>
        </p:txBody>
      </p:sp>
      <p:pic>
        <p:nvPicPr>
          <p:cNvPr id="257" name="Google Shape;25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0616" y="1701900"/>
            <a:ext cx="3585141" cy="1809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 txBox="1">
            <a:spLocks noGrp="1"/>
          </p:cNvSpPr>
          <p:nvPr>
            <p:ph type="title"/>
          </p:nvPr>
        </p:nvSpPr>
        <p:spPr>
          <a:xfrm>
            <a:off x="2126292" y="400636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Montserrat Black"/>
              <a:buNone/>
            </a:pPr>
            <a:r>
              <a:rPr lang="es-MX" sz="28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Índice</a:t>
            </a:r>
            <a:endParaRPr sz="2800">
              <a:solidFill>
                <a:srgbClr val="1F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63" name="Google Shape;263;p15"/>
          <p:cNvSpPr txBox="1">
            <a:spLocks noGrp="1"/>
          </p:cNvSpPr>
          <p:nvPr>
            <p:ph type="body" idx="1"/>
          </p:nvPr>
        </p:nvSpPr>
        <p:spPr>
          <a:xfrm>
            <a:off x="986763" y="1598764"/>
            <a:ext cx="7534381" cy="201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Ingreso a PNT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Descarga de formato en blanco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Movimientos con formato: alta, cambio y baja (estatus de carga)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Movimientos en web: alta, cambio y baja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Reporte de errores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</a:pPr>
            <a:r>
              <a:rPr lang="es-MX" sz="1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Comprobante de carga</a:t>
            </a:r>
            <a:endParaRPr/>
          </a:p>
          <a:p>
            <a:pPr marL="171450" lvl="0" indent="-825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lvl="0" indent="-825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"/>
          <p:cNvSpPr txBox="1">
            <a:spLocks noGrp="1"/>
          </p:cNvSpPr>
          <p:nvPr>
            <p:ph type="title"/>
          </p:nvPr>
        </p:nvSpPr>
        <p:spPr>
          <a:xfrm>
            <a:off x="758431" y="2295511"/>
            <a:ext cx="4820067" cy="1071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Montserrat Black"/>
              <a:buNone/>
            </a:pPr>
            <a:r>
              <a:rPr lang="es-MX" sz="30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Llenado de formatos.</a:t>
            </a:r>
            <a:br>
              <a:rPr lang="es-MX" sz="30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es-MX" sz="30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Generalidades.</a:t>
            </a:r>
            <a:br>
              <a:rPr lang="es-MX" sz="300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es-MX" sz="3000"/>
              <a:t/>
            </a:r>
            <a:br>
              <a:rPr lang="es-MX" sz="3000"/>
            </a:br>
            <a:r>
              <a:rPr lang="es-MX" sz="2025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Lic. Ana Karina Granados Ruiz.</a:t>
            </a:r>
            <a:endParaRPr sz="3000">
              <a:solidFill>
                <a:srgbClr val="1F386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8498" y="1078861"/>
            <a:ext cx="2959983" cy="306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17"/>
          <p:cNvGrpSpPr/>
          <p:nvPr/>
        </p:nvGrpSpPr>
        <p:grpSpPr>
          <a:xfrm>
            <a:off x="111210" y="1198606"/>
            <a:ext cx="7197811" cy="2687594"/>
            <a:chOff x="991563" y="1696995"/>
            <a:chExt cx="10131705" cy="3241660"/>
          </a:xfrm>
        </p:grpSpPr>
        <p:pic>
          <p:nvPicPr>
            <p:cNvPr id="275" name="Google Shape;275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1746" y="1696995"/>
              <a:ext cx="6001522" cy="3241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17"/>
            <p:cNvSpPr/>
            <p:nvPr/>
          </p:nvSpPr>
          <p:spPr>
            <a:xfrm>
              <a:off x="5247501" y="1721708"/>
              <a:ext cx="5750011" cy="1524000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3855306" y="2174789"/>
              <a:ext cx="1266439" cy="21418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7"/>
            <p:cNvSpPr txBox="1"/>
            <p:nvPr/>
          </p:nvSpPr>
          <p:spPr>
            <a:xfrm>
              <a:off x="991563" y="2127992"/>
              <a:ext cx="2800865" cy="5011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1050" b="0" i="1" u="none" strike="noStrike" cap="none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Bases para el llenado de formatos</a:t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8"/>
          <p:cNvGrpSpPr/>
          <p:nvPr/>
        </p:nvGrpSpPr>
        <p:grpSpPr>
          <a:xfrm>
            <a:off x="60202" y="561381"/>
            <a:ext cx="8385641" cy="3889175"/>
            <a:chOff x="164296" y="1378125"/>
            <a:chExt cx="11788807" cy="5457613"/>
          </a:xfrm>
        </p:grpSpPr>
        <p:grpSp>
          <p:nvGrpSpPr>
            <p:cNvPr id="284" name="Google Shape;284;p18"/>
            <p:cNvGrpSpPr/>
            <p:nvPr/>
          </p:nvGrpSpPr>
          <p:grpSpPr>
            <a:xfrm>
              <a:off x="164296" y="1378125"/>
              <a:ext cx="11788807" cy="5457613"/>
              <a:chOff x="164296" y="1378125"/>
              <a:chExt cx="11788807" cy="5457613"/>
            </a:xfrm>
          </p:grpSpPr>
          <p:pic>
            <p:nvPicPr>
              <p:cNvPr id="285" name="Google Shape;285;p1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014129" y="1378125"/>
                <a:ext cx="5998984" cy="323725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6" name="Google Shape;286;p18"/>
              <p:cNvSpPr/>
              <p:nvPr/>
            </p:nvSpPr>
            <p:spPr>
              <a:xfrm>
                <a:off x="3179805" y="3048000"/>
                <a:ext cx="1944130" cy="115330"/>
              </a:xfrm>
              <a:prstGeom prst="rect">
                <a:avLst/>
              </a:prstGeom>
              <a:noFill/>
              <a:ln w="127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18"/>
              <p:cNvSpPr/>
              <p:nvPr/>
            </p:nvSpPr>
            <p:spPr>
              <a:xfrm>
                <a:off x="2726264" y="3048001"/>
                <a:ext cx="370703" cy="103384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18"/>
              <p:cNvSpPr txBox="1"/>
              <p:nvPr/>
            </p:nvSpPr>
            <p:spPr>
              <a:xfrm>
                <a:off x="164296" y="2766664"/>
                <a:ext cx="2561968" cy="11013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Periodicidad con la cual se debe de publicar la información de cada formato, esto puede ser trimestral, semestral, anual o trianual.</a:t>
                </a:r>
                <a:endParaRPr/>
              </a:p>
            </p:txBody>
          </p:sp>
          <p:sp>
            <p:nvSpPr>
              <p:cNvPr id="289" name="Google Shape;289;p18"/>
              <p:cNvSpPr/>
              <p:nvPr/>
            </p:nvSpPr>
            <p:spPr>
              <a:xfrm>
                <a:off x="3179805" y="3163330"/>
                <a:ext cx="5618206" cy="148281"/>
              </a:xfrm>
              <a:prstGeom prst="rect">
                <a:avLst/>
              </a:prstGeom>
              <a:noFill/>
              <a:ln w="1270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8"/>
              <p:cNvSpPr/>
              <p:nvPr/>
            </p:nvSpPr>
            <p:spPr>
              <a:xfrm>
                <a:off x="8798011" y="3151384"/>
                <a:ext cx="560173" cy="148281"/>
              </a:xfrm>
              <a:prstGeom prst="lef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rgbClr val="31538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8"/>
              <p:cNvSpPr txBox="1"/>
              <p:nvPr/>
            </p:nvSpPr>
            <p:spPr>
              <a:xfrm>
                <a:off x="9300977" y="1458613"/>
                <a:ext cx="2652126" cy="5377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MX" sz="900" b="1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Conservar en el sitio de Internet: </a:t>
                </a: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rubro en el cual se establece el periodo que debe de mantener publicada dicha información, marcando los siguientes periodos:</a:t>
                </a:r>
                <a:endParaRPr/>
              </a:p>
              <a:p>
                <a:pPr marL="214313" marR="0" lvl="0" indent="-214313" algn="just" rtl="0">
                  <a:spcBef>
                    <a:spcPts val="0"/>
                  </a:spcBef>
                  <a:spcAft>
                    <a:spcPts val="0"/>
                  </a:spcAft>
                  <a:buClr>
                    <a:srgbClr val="1F3864"/>
                  </a:buClr>
                  <a:buSzPts val="900"/>
                  <a:buFont typeface="Arial"/>
                  <a:buChar char="•"/>
                </a:pPr>
                <a:r>
                  <a:rPr lang="es-MX" sz="900" b="1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Información vigente:</a:t>
                </a: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 debe de estar publicada la información actual como mínimo.</a:t>
                </a:r>
                <a:endParaRPr/>
              </a:p>
              <a:p>
                <a:pPr marL="214313" marR="0" lvl="0" indent="-214313" algn="just" rtl="0">
                  <a:spcBef>
                    <a:spcPts val="0"/>
                  </a:spcBef>
                  <a:spcAft>
                    <a:spcPts val="0"/>
                  </a:spcAft>
                  <a:buClr>
                    <a:srgbClr val="1F3864"/>
                  </a:buClr>
                  <a:buSzPts val="900"/>
                  <a:buFont typeface="Arial"/>
                  <a:buChar char="•"/>
                </a:pPr>
                <a:r>
                  <a:rPr lang="es-MX" sz="900" b="1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Ejercicio en curso y “X” ejercicios anteriores: </a:t>
                </a: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Se refiere a que la información que debe de estar publicada es la del año en curso y también la de la cantidad de años anteriores que se mencionen.</a:t>
                </a:r>
                <a:endParaRPr/>
              </a:p>
              <a:p>
                <a:pPr marL="214313" marR="0" lvl="0" indent="-214313" algn="just" rtl="0">
                  <a:spcBef>
                    <a:spcPts val="0"/>
                  </a:spcBef>
                  <a:spcAft>
                    <a:spcPts val="0"/>
                  </a:spcAft>
                  <a:buClr>
                    <a:srgbClr val="1F3864"/>
                  </a:buClr>
                  <a:buSzPts val="900"/>
                  <a:buFont typeface="Arial"/>
                  <a:buChar char="•"/>
                </a:pPr>
                <a:r>
                  <a:rPr lang="es-MX" sz="900" b="1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Administración actual y “X” administraciones anteriores: </a:t>
                </a: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Se refiere a que la información que debe de estar publicada es la de la presente administración y también la de la cantidad de administraciones anteriores que se mencionen.</a:t>
                </a:r>
                <a:endParaRPr/>
              </a:p>
            </p:txBody>
          </p:sp>
        </p:grpSp>
        <p:sp>
          <p:nvSpPr>
            <p:cNvPr id="292" name="Google Shape;292;p18"/>
            <p:cNvSpPr/>
            <p:nvPr/>
          </p:nvSpPr>
          <p:spPr>
            <a:xfrm>
              <a:off x="3179805" y="3536105"/>
              <a:ext cx="5371071" cy="1246188"/>
            </a:xfrm>
            <a:prstGeom prst="rect">
              <a:avLst/>
            </a:prstGeom>
            <a:noFill/>
            <a:ln w="1270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5428735" y="4833205"/>
              <a:ext cx="469557" cy="53786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2700" cap="flat" cmpd="sng">
              <a:solidFill>
                <a:srgbClr val="517E3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8"/>
            <p:cNvSpPr txBox="1"/>
            <p:nvPr/>
          </p:nvSpPr>
          <p:spPr>
            <a:xfrm>
              <a:off x="4015945" y="5421982"/>
              <a:ext cx="3295135" cy="518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Explicación de como se debe de llenar cada celda</a:t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19"/>
          <p:cNvGrpSpPr/>
          <p:nvPr/>
        </p:nvGrpSpPr>
        <p:grpSpPr>
          <a:xfrm>
            <a:off x="0" y="661856"/>
            <a:ext cx="8923031" cy="3705816"/>
            <a:chOff x="921352" y="783621"/>
            <a:chExt cx="11897374" cy="4941087"/>
          </a:xfrm>
        </p:grpSpPr>
        <p:sp>
          <p:nvSpPr>
            <p:cNvPr id="300" name="Google Shape;300;p19"/>
            <p:cNvSpPr/>
            <p:nvPr/>
          </p:nvSpPr>
          <p:spPr>
            <a:xfrm>
              <a:off x="4470545" y="783621"/>
              <a:ext cx="4054956" cy="3979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1350" b="1" u="sng">
                  <a:solidFill>
                    <a:srgbClr val="1F3864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Criterios comunes de los formatos</a:t>
              </a:r>
              <a:endParaRPr sz="1350">
                <a:solidFill>
                  <a:srgbClr val="1F3864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1409319" y="1468582"/>
              <a:ext cx="11409407" cy="10160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Edición de formatos:</a:t>
              </a:r>
              <a:endParaRPr sz="9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57175" marR="0" lvl="0" indent="-257175" algn="just" rtl="0">
                <a:lnSpc>
                  <a:spcPct val="107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1F3864"/>
                </a:buClr>
                <a:buSzPts val="900"/>
                <a:buFont typeface="Noto Sans Symbols"/>
                <a:buChar char="∙"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Cada vez que se llene un nuevo formato hay que descargar uno en blanco de PNT.</a:t>
              </a:r>
              <a:endParaRPr/>
            </a:p>
            <a:p>
              <a:pPr marL="257175" marR="0" lvl="0" indent="-257175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3864"/>
                </a:buClr>
                <a:buSzPts val="900"/>
                <a:buFont typeface="Noto Sans Symbols"/>
                <a:buChar char="∙"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El formato no debe de editarse (cambiar colores, combinar celdas, etc.).</a:t>
              </a:r>
              <a:endParaRPr/>
            </a:p>
            <a:p>
              <a:pPr marL="257175" marR="0" lvl="0" indent="-257175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3864"/>
                </a:buClr>
                <a:buSzPts val="900"/>
                <a:buFont typeface="Noto Sans Symbols"/>
                <a:buChar char="∙"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Las celdas tienen un formato predeterminado mismo que no debe de modificarse, puesto que el hacerlo puede originar errores de carga en la PNT.</a:t>
              </a:r>
              <a:endParaRPr/>
            </a:p>
          </p:txBody>
        </p:sp>
        <p:grpSp>
          <p:nvGrpSpPr>
            <p:cNvPr id="302" name="Google Shape;302;p19"/>
            <p:cNvGrpSpPr/>
            <p:nvPr/>
          </p:nvGrpSpPr>
          <p:grpSpPr>
            <a:xfrm>
              <a:off x="921352" y="2430814"/>
              <a:ext cx="10579953" cy="3293894"/>
              <a:chOff x="0" y="2137200"/>
              <a:chExt cx="10579953" cy="3293894"/>
            </a:xfrm>
          </p:grpSpPr>
          <p:pic>
            <p:nvPicPr>
              <p:cNvPr id="303" name="Google Shape;303;p19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102451" y="2137200"/>
                <a:ext cx="7410450" cy="16859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4" name="Google Shape;304;p19"/>
              <p:cNvSpPr/>
              <p:nvPr/>
            </p:nvSpPr>
            <p:spPr>
              <a:xfrm>
                <a:off x="4070851" y="4015322"/>
                <a:ext cx="2975901" cy="1415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Fecha de inicio del periodo que se informa: Primer día del periodo informado, por ejemplo primer día del trimestre, semestre o año según sea el periodo de actualización del formato. El formato de fecha es el siguiente dd/mm/aaaa (ejemplo 01/01/2019).</a:t>
                </a:r>
                <a:endParaRPr/>
              </a:p>
            </p:txBody>
          </p:sp>
          <p:sp>
            <p:nvSpPr>
              <p:cNvPr id="305" name="Google Shape;305;p19"/>
              <p:cNvSpPr/>
              <p:nvPr/>
            </p:nvSpPr>
            <p:spPr>
              <a:xfrm>
                <a:off x="3896497" y="2817341"/>
                <a:ext cx="535460" cy="436605"/>
              </a:xfrm>
              <a:prstGeom prst="rect">
                <a:avLst/>
              </a:prstGeom>
              <a:noFill/>
              <a:ln w="127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9"/>
              <p:cNvSpPr/>
              <p:nvPr/>
            </p:nvSpPr>
            <p:spPr>
              <a:xfrm>
                <a:off x="0" y="2804811"/>
                <a:ext cx="210245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Ejercicio: Se refiere al año que se está informando</a:t>
                </a:r>
                <a:endParaRPr/>
              </a:p>
            </p:txBody>
          </p:sp>
          <p:sp>
            <p:nvSpPr>
              <p:cNvPr id="307" name="Google Shape;307;p19"/>
              <p:cNvSpPr/>
              <p:nvPr/>
            </p:nvSpPr>
            <p:spPr>
              <a:xfrm>
                <a:off x="2102451" y="2963558"/>
                <a:ext cx="1696093" cy="166820"/>
              </a:xfrm>
              <a:prstGeom prst="lef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 w="127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9"/>
              <p:cNvSpPr/>
              <p:nvPr/>
            </p:nvSpPr>
            <p:spPr>
              <a:xfrm>
                <a:off x="7197754" y="4015324"/>
                <a:ext cx="3382199" cy="1231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MX" sz="900">
                    <a:solidFill>
                      <a:srgbClr val="1F3864"/>
                    </a:solidFill>
                    <a:latin typeface="Arial"/>
                    <a:ea typeface="Arial"/>
                    <a:cs typeface="Arial"/>
                    <a:sym typeface="Arial"/>
                  </a:rPr>
                  <a:t>Fecha de término del periodo que se informa: Último día del periodo informado, por ejemplo último día del trimestre, semestre o año según sea el periodo de actualización del formato. El formato de fecha es el siguiente dd/mm/aaaa (ejemplo 31/03/2019).</a:t>
                </a:r>
                <a:endParaRPr/>
              </a:p>
            </p:txBody>
          </p:sp>
          <p:sp>
            <p:nvSpPr>
              <p:cNvPr id="309" name="Google Shape;309;p19"/>
              <p:cNvSpPr/>
              <p:nvPr/>
            </p:nvSpPr>
            <p:spPr>
              <a:xfrm>
                <a:off x="4492237" y="2807968"/>
                <a:ext cx="2369957" cy="439034"/>
              </a:xfrm>
              <a:prstGeom prst="rect">
                <a:avLst/>
              </a:prstGeom>
              <a:noFill/>
              <a:ln w="12700" cap="flat" cmpd="sng">
                <a:solidFill>
                  <a:srgbClr val="0070C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19"/>
              <p:cNvSpPr/>
              <p:nvPr/>
            </p:nvSpPr>
            <p:spPr>
              <a:xfrm>
                <a:off x="6862194" y="2817341"/>
                <a:ext cx="2541865" cy="429661"/>
              </a:xfrm>
              <a:prstGeom prst="rect">
                <a:avLst/>
              </a:prstGeom>
              <a:noFill/>
              <a:ln w="1270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19"/>
              <p:cNvSpPr/>
              <p:nvPr/>
            </p:nvSpPr>
            <p:spPr>
              <a:xfrm>
                <a:off x="8246378" y="3266475"/>
                <a:ext cx="209725" cy="752004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chemeClr val="accent6"/>
              </a:solidFill>
              <a:ln w="12700" cap="flat" cmpd="sng">
                <a:solidFill>
                  <a:srgbClr val="517E3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19"/>
              <p:cNvSpPr/>
              <p:nvPr/>
            </p:nvSpPr>
            <p:spPr>
              <a:xfrm>
                <a:off x="5176007" y="3266475"/>
                <a:ext cx="184558" cy="748848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12700" cap="flat" cmpd="sng">
                <a:solidFill>
                  <a:srgbClr val="31538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20"/>
          <p:cNvGrpSpPr/>
          <p:nvPr/>
        </p:nvGrpSpPr>
        <p:grpSpPr>
          <a:xfrm>
            <a:off x="289363" y="620002"/>
            <a:ext cx="7259350" cy="3721773"/>
            <a:chOff x="1242552" y="736052"/>
            <a:chExt cx="9679133" cy="4962365"/>
          </a:xfrm>
        </p:grpSpPr>
        <p:pic>
          <p:nvPicPr>
            <p:cNvPr id="318" name="Google Shape;318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74037" y="2007061"/>
              <a:ext cx="9246848" cy="979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20"/>
            <p:cNvSpPr/>
            <p:nvPr/>
          </p:nvSpPr>
          <p:spPr>
            <a:xfrm>
              <a:off x="1309385" y="2398705"/>
              <a:ext cx="2866767" cy="284481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4211500" y="2366451"/>
              <a:ext cx="667265" cy="329514"/>
            </a:xfrm>
            <a:prstGeom prst="rect">
              <a:avLst/>
            </a:prstGeom>
            <a:noFill/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4914344" y="2372069"/>
              <a:ext cx="749643" cy="337752"/>
            </a:xfrm>
            <a:prstGeom prst="rect">
              <a:avLst/>
            </a:prstGeom>
            <a:noFill/>
            <a:ln w="1270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5706144" y="2366451"/>
              <a:ext cx="4736757" cy="461319"/>
            </a:xfrm>
            <a:prstGeom prst="rect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242552" y="3394666"/>
              <a:ext cx="2536952" cy="2296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Área responsable(s) que genera(n), posee(n), publica(n) y actualiza(n) la información: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como su nombre lo dice, este criterio se refiere al área encargada de reportar dicha información, a la cual se deberá de agregar el nombre de la dependencia de origen. Ejemplo: </a:t>
              </a:r>
              <a:r>
                <a:rPr lang="es-MX" sz="900" i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Subdirección Jurídica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de la Secretaría del Ayuntamiento.</a:t>
              </a:r>
              <a:endParaRPr sz="9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5884663" y="3450686"/>
              <a:ext cx="4558239" cy="11109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Nota: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Criterio que se llena solo en caso de que la información publicada requiera de alguna aclaración o exista algún criterio en blanco mismo que debe de justificar en nota, fundando y motivando de manera clara el porqué de la ausencia del mismo.</a:t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3766707" y="3416338"/>
              <a:ext cx="2117957" cy="2282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Fecha de validación: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se refiere a la fecha en que se carga la información, es decir; esta fecha puede ir desde el siguiente día del término del periodo a la fecha de carga de la información. El formato de fecha es el siguiente dd/mm/aaaa (ejemplo 01/04/2019).</a:t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4825685" y="736052"/>
              <a:ext cx="6096000" cy="913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Fecha de actualización: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el criterio se refiere al día hasta el cual está actualizada la información, es decir el último día del periodo informado por ejemplo último día del trimestre, semestre o año según sea el periodo de actualización del formato. El formato de fecha es el siguiente dd/mm/aaaa (ejemplo 31/03/2019).</a:t>
              </a: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>
              <a:off x="2371082" y="2702451"/>
              <a:ext cx="279892" cy="68484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4393818" y="2709821"/>
              <a:ext cx="291048" cy="68484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5146931" y="1579904"/>
              <a:ext cx="220597" cy="786547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 w="12700" cap="flat" cmpd="sng">
              <a:solidFill>
                <a:srgbClr val="517E3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7936992" y="2898064"/>
              <a:ext cx="226790" cy="582608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21"/>
          <p:cNvGrpSpPr/>
          <p:nvPr/>
        </p:nvGrpSpPr>
        <p:grpSpPr>
          <a:xfrm>
            <a:off x="187738" y="368439"/>
            <a:ext cx="7667703" cy="4427829"/>
            <a:chOff x="1295781" y="326659"/>
            <a:chExt cx="10223603" cy="5903772"/>
          </a:xfrm>
        </p:grpSpPr>
        <p:pic>
          <p:nvPicPr>
            <p:cNvPr id="336" name="Google Shape;33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95781" y="1403604"/>
              <a:ext cx="2724150" cy="1924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7" name="Google Shape;337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84444" y="1523968"/>
              <a:ext cx="2657475" cy="1724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" name="Google Shape;338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84444" y="3890942"/>
              <a:ext cx="30956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64208" y="3647694"/>
              <a:ext cx="2133600" cy="186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Google Shape;340;p21"/>
            <p:cNvSpPr/>
            <p:nvPr/>
          </p:nvSpPr>
          <p:spPr>
            <a:xfrm>
              <a:off x="5423385" y="326659"/>
              <a:ext cx="6095999" cy="306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b="1">
                  <a:solidFill>
                    <a:srgbClr val="1F3864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Tablas: </a:t>
              </a:r>
              <a:r>
                <a:rPr lang="es-MX" sz="900">
                  <a:solidFill>
                    <a:srgbClr val="1F3864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Son tablas que complementan la información del formato general.</a:t>
              </a: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7588375" y="1909509"/>
              <a:ext cx="3139631" cy="913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Dentro de la tabla puede repetirse el Id si un registro del formato general debe de ir vinculado a 2 o más registros de dicha tabla.</a:t>
              </a: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4019932" y="710053"/>
              <a:ext cx="6096000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Id: es el número que identifica dentro del formato general la información de la tabla que corresponde.</a:t>
              </a: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3255264" y="2002536"/>
              <a:ext cx="283464" cy="192024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5408294" y="1717485"/>
              <a:ext cx="283464" cy="192024"/>
            </a:xfrm>
            <a:prstGeom prst="rect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5" name="Google Shape;345;p21"/>
            <p:cNvCxnSpPr/>
            <p:nvPr/>
          </p:nvCxnSpPr>
          <p:spPr>
            <a:xfrm flipH="1">
              <a:off x="3550160" y="1211289"/>
              <a:ext cx="805051" cy="782687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46" name="Google Shape;346;p21"/>
            <p:cNvCxnSpPr/>
            <p:nvPr/>
          </p:nvCxnSpPr>
          <p:spPr>
            <a:xfrm>
              <a:off x="4355210" y="1189072"/>
              <a:ext cx="1053084" cy="620058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47" name="Google Shape;347;p21"/>
            <p:cNvSpPr/>
            <p:nvPr/>
          </p:nvSpPr>
          <p:spPr>
            <a:xfrm>
              <a:off x="7890127" y="4010290"/>
              <a:ext cx="2707768" cy="913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Así mismo un Id puede responder vario registros del Reporte General de Formatos. </a:t>
              </a:r>
              <a:endParaRPr/>
            </a:p>
          </p:txBody>
        </p:sp>
        <p:cxnSp>
          <p:nvCxnSpPr>
            <p:cNvPr id="348" name="Google Shape;348;p21"/>
            <p:cNvCxnSpPr>
              <a:stCxn id="343" idx="3"/>
            </p:cNvCxnSpPr>
            <p:nvPr/>
          </p:nvCxnSpPr>
          <p:spPr>
            <a:xfrm rot="10800000" flipH="1">
              <a:off x="3538728" y="1916748"/>
              <a:ext cx="1869600" cy="181800"/>
            </a:xfrm>
            <a:prstGeom prst="straightConnector1">
              <a:avLst/>
            </a:prstGeom>
            <a:noFill/>
            <a:ln w="9525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49" name="Google Shape;349;p21"/>
            <p:cNvCxnSpPr/>
            <p:nvPr/>
          </p:nvCxnSpPr>
          <p:spPr>
            <a:xfrm>
              <a:off x="3538728" y="2122901"/>
              <a:ext cx="1869566" cy="277955"/>
            </a:xfrm>
            <a:prstGeom prst="straightConnector1">
              <a:avLst/>
            </a:prstGeom>
            <a:noFill/>
            <a:ln w="9525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50" name="Google Shape;350;p21"/>
            <p:cNvSpPr/>
            <p:nvPr/>
          </p:nvSpPr>
          <p:spPr>
            <a:xfrm>
              <a:off x="4613622" y="5514594"/>
              <a:ext cx="4544568" cy="7158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0" algn="just" rtl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900" i="1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NOTA: </a:t>
              </a:r>
              <a:r>
                <a:rPr lang="es-MX" sz="900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Si en el formato general se pone un Id la tabla en cuestión debe de llenarse ya que de no hacerlo se pueden generar errores de carga.</a:t>
              </a:r>
              <a:endParaRPr/>
            </a:p>
          </p:txBody>
        </p:sp>
        <p:cxnSp>
          <p:nvCxnSpPr>
            <p:cNvPr id="351" name="Google Shape;351;p21"/>
            <p:cNvCxnSpPr/>
            <p:nvPr/>
          </p:nvCxnSpPr>
          <p:spPr>
            <a:xfrm flipH="1">
              <a:off x="3703320" y="4197096"/>
              <a:ext cx="1846706" cy="6858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52" name="Google Shape;352;p21"/>
            <p:cNvCxnSpPr/>
            <p:nvPr/>
          </p:nvCxnSpPr>
          <p:spPr>
            <a:xfrm flipH="1">
              <a:off x="3621024" y="4197096"/>
              <a:ext cx="1929002" cy="151046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>
            <a:spLocks noGrp="1"/>
          </p:cNvSpPr>
          <p:nvPr>
            <p:ph type="body" idx="1"/>
          </p:nvPr>
        </p:nvSpPr>
        <p:spPr>
          <a:xfrm>
            <a:off x="628650" y="574589"/>
            <a:ext cx="7886700" cy="405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es-MX" sz="6000">
                <a:solidFill>
                  <a:schemeClr val="lt1"/>
                </a:solidFill>
              </a:rPr>
              <a:t>GRACIAS </a:t>
            </a:r>
            <a:endParaRPr sz="6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1855</Words>
  <Application>Microsoft Office PowerPoint</Application>
  <PresentationFormat>Presentación en pantalla (16:9)</PresentationFormat>
  <Paragraphs>170</Paragraphs>
  <Slides>35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35</vt:i4>
      </vt:variant>
    </vt:vector>
  </HeadingPairs>
  <TitlesOfParts>
    <vt:vector size="44" baseType="lpstr">
      <vt:lpstr>Noto Sans Symbols</vt:lpstr>
      <vt:lpstr>Lexend Deca</vt:lpstr>
      <vt:lpstr>Century Gothic</vt:lpstr>
      <vt:lpstr>Calibri</vt:lpstr>
      <vt:lpstr>Arial</vt:lpstr>
      <vt:lpstr>Montserrat Black</vt:lpstr>
      <vt:lpstr>Calibri Light</vt:lpstr>
      <vt:lpstr>Office Theme</vt:lpstr>
      <vt:lpstr>1_Office Theme</vt:lpstr>
      <vt:lpstr>Presentación de PowerPoint</vt:lpstr>
      <vt:lpstr>Presentación de PowerPoint</vt:lpstr>
      <vt:lpstr>Presentación de PowerPoint</vt:lpstr>
      <vt:lpstr>    DEPARTAMENTO DE TRANSPARENCIA PROACTIVA Y  GOBIERNO ABIERTO </vt:lpstr>
      <vt:lpstr>Presentación de PowerPoint</vt:lpstr>
      <vt:lpstr>Presentación de PowerPoint</vt:lpstr>
      <vt:lpstr>CIUDADANOS POR MUNICIPIOS TRANSPARENTES (CIMTRA)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Normativa Aplicable </vt:lpstr>
      <vt:lpstr>Proceso de atención de las solicitudes </vt:lpstr>
      <vt:lpstr>ANALISIS DE LA SOLICITUD </vt:lpstr>
      <vt:lpstr>ANALISIS DE LA CONTESTACION</vt:lpstr>
      <vt:lpstr>SEGUIMIENTO DE LA SOLICITUD </vt:lpstr>
      <vt:lpstr>PROCESO DE CONTESTACION</vt:lpstr>
      <vt:lpstr>Presentación de PowerPoint</vt:lpstr>
      <vt:lpstr>Presentación de PowerPoint</vt:lpstr>
      <vt:lpstr>Presentación de PowerPoint</vt:lpstr>
      <vt:lpstr>INFORME DE OBSERVACIONES</vt:lpstr>
      <vt:lpstr>Responsabilidad de la publicación y actualización de la información.</vt:lpstr>
      <vt:lpstr>Manejo de PNT, para el cumplimiento de las Obligaciones de Transparencia</vt:lpstr>
      <vt:lpstr>Índice</vt:lpstr>
      <vt:lpstr>Llenado de formatos. Generalidades.  Lic. Ana Karina Granados Ruiz.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Mpio Chih</dc:creator>
  <cp:lastModifiedBy>Miguel Alberto Davila Chacon</cp:lastModifiedBy>
  <cp:revision>1</cp:revision>
  <dcterms:created xsi:type="dcterms:W3CDTF">2021-09-14T20:39:03Z</dcterms:created>
  <dcterms:modified xsi:type="dcterms:W3CDTF">2022-06-15T19:05:14Z</dcterms:modified>
</cp:coreProperties>
</file>