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3"/>
  </p:notesMasterIdLst>
  <p:sldIdLst>
    <p:sldId id="260" r:id="rId2"/>
    <p:sldId id="277" r:id="rId3"/>
    <p:sldId id="278" r:id="rId4"/>
    <p:sldId id="279" r:id="rId5"/>
    <p:sldId id="280" r:id="rId6"/>
    <p:sldId id="281" r:id="rId7"/>
    <p:sldId id="286" r:id="rId8"/>
    <p:sldId id="282" r:id="rId9"/>
    <p:sldId id="284" r:id="rId10"/>
    <p:sldId id="283" r:id="rId11"/>
    <p:sldId id="285" r:id="rId12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0099"/>
    <a:srgbClr val="CC99FF"/>
    <a:srgbClr val="CCECFF"/>
    <a:srgbClr val="FFCCFF"/>
    <a:srgbClr val="CC3399"/>
    <a:srgbClr val="6600FF"/>
    <a:srgbClr val="009999"/>
    <a:srgbClr val="0D2D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24" autoAdjust="0"/>
    <p:restoredTop sz="94674"/>
  </p:normalViewPr>
  <p:slideViewPr>
    <p:cSldViewPr snapToGrid="0" snapToObjects="1">
      <p:cViewPr varScale="1">
        <p:scale>
          <a:sx n="108" d="100"/>
          <a:sy n="108" d="100"/>
        </p:scale>
        <p:origin x="2172" y="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C7A95D-206B-42EF-BBAF-EC0CF4E97A56}" type="datetimeFigureOut">
              <a:rPr lang="en-US" smtClean="0"/>
              <a:t>4/23/2024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6A1147-CBCA-4CB0-8FC7-CB83798630E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708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BECD9-F0A8-3C4F-AED1-555FEE0E139B}" type="datetimeFigureOut">
              <a:rPr lang="es-MX" smtClean="0"/>
              <a:t>23/04/2024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ED2AC-CC40-B441-B569-A820607746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64487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BECD9-F0A8-3C4F-AED1-555FEE0E139B}" type="datetimeFigureOut">
              <a:rPr lang="es-MX" smtClean="0"/>
              <a:t>23/04/2024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ED2AC-CC40-B441-B569-A820607746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13235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BECD9-F0A8-3C4F-AED1-555FEE0E139B}" type="datetimeFigureOut">
              <a:rPr lang="es-MX" smtClean="0"/>
              <a:t>23/04/2024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ED2AC-CC40-B441-B569-A820607746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42187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BECD9-F0A8-3C4F-AED1-555FEE0E139B}" type="datetimeFigureOut">
              <a:rPr lang="es-MX" smtClean="0"/>
              <a:t>23/04/2024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ED2AC-CC40-B441-B569-A820607746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85234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BECD9-F0A8-3C4F-AED1-555FEE0E139B}" type="datetimeFigureOut">
              <a:rPr lang="es-MX" smtClean="0"/>
              <a:t>23/04/2024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ED2AC-CC40-B441-B569-A820607746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88567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BECD9-F0A8-3C4F-AED1-555FEE0E139B}" type="datetimeFigureOut">
              <a:rPr lang="es-MX" smtClean="0"/>
              <a:t>23/04/2024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ED2AC-CC40-B441-B569-A820607746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30532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BECD9-F0A8-3C4F-AED1-555FEE0E139B}" type="datetimeFigureOut">
              <a:rPr lang="es-MX" smtClean="0"/>
              <a:t>23/04/2024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ED2AC-CC40-B441-B569-A820607746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444915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BECD9-F0A8-3C4F-AED1-555FEE0E139B}" type="datetimeFigureOut">
              <a:rPr lang="es-MX" smtClean="0"/>
              <a:t>23/04/2024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ED2AC-CC40-B441-B569-A820607746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405439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BECD9-F0A8-3C4F-AED1-555FEE0E139B}" type="datetimeFigureOut">
              <a:rPr lang="es-MX" smtClean="0"/>
              <a:t>23/04/2024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ED2AC-CC40-B441-B569-A820607746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679942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BECD9-F0A8-3C4F-AED1-555FEE0E139B}" type="datetimeFigureOut">
              <a:rPr lang="es-MX" smtClean="0"/>
              <a:t>23/04/2024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ED2AC-CC40-B441-B569-A820607746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62531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3BECD9-F0A8-3C4F-AED1-555FEE0E139B}" type="datetimeFigureOut">
              <a:rPr lang="es-MX" smtClean="0"/>
              <a:t>23/04/2024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5ED2AC-CC40-B441-B569-A820607746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03229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3BECD9-F0A8-3C4F-AED1-555FEE0E139B}" type="datetimeFigureOut">
              <a:rPr lang="es-MX" smtClean="0"/>
              <a:t>23/04/2024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5ED2AC-CC40-B441-B569-A82060774617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16479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emf"/><Relationship Id="rId5" Type="http://schemas.openxmlformats.org/officeDocument/2006/relationships/image" Target="../media/image5.emf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9.jp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02" y="2905383"/>
            <a:ext cx="3371036" cy="1060973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8120" y="5130133"/>
            <a:ext cx="1777497" cy="592499"/>
          </a:xfrm>
          <a:prstGeom prst="rect">
            <a:avLst/>
          </a:prstGeom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22A0A2B9-FEBC-1ABF-58C9-0B044085BCCC}"/>
              </a:ext>
            </a:extLst>
          </p:cNvPr>
          <p:cNvSpPr txBox="1"/>
          <p:nvPr/>
        </p:nvSpPr>
        <p:spPr>
          <a:xfrm>
            <a:off x="4818888" y="3219076"/>
            <a:ext cx="31821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b="1" dirty="0">
                <a:solidFill>
                  <a:schemeClr val="bg1"/>
                </a:solidFill>
              </a:rPr>
              <a:t>MESA DE SEGURIDAD ESCOLAR Y PREVENCIÓN A LA VIOLENCIA CHIHUAHUA</a:t>
            </a:r>
          </a:p>
        </p:txBody>
      </p:sp>
    </p:spTree>
    <p:extLst>
      <p:ext uri="{BB962C8B-B14F-4D97-AF65-F5344CB8AC3E}">
        <p14:creationId xmlns:p14="http://schemas.microsoft.com/office/powerpoint/2010/main" val="3858912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1693"/>
            <a:ext cx="9144000" cy="53949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73" y="190000"/>
            <a:ext cx="1777497" cy="59249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776" y="138434"/>
            <a:ext cx="2875106" cy="904888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0E430E0-5965-FA49-49A6-90750A0FB737}"/>
              </a:ext>
            </a:extLst>
          </p:cNvPr>
          <p:cNvSpPr txBox="1"/>
          <p:nvPr/>
        </p:nvSpPr>
        <p:spPr>
          <a:xfrm>
            <a:off x="509778" y="2354373"/>
            <a:ext cx="8215884" cy="50475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Temáticas: </a:t>
            </a:r>
          </a:p>
          <a:p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Acoso y/o violencia escolar, adicciones, Protocolo de Actuación, Abuso Sexual y Reglamento de Justicia Cívica </a:t>
            </a:r>
          </a:p>
          <a:p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A cargo de:</a:t>
            </a:r>
          </a:p>
          <a:p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Paz y Convivencia A.C., Seguridad Pública, DIF, Red de Cohesión y ORIGAMI A.C.</a:t>
            </a:r>
          </a:p>
          <a:p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Dirigido a:</a:t>
            </a:r>
          </a:p>
          <a:p>
            <a:r>
              <a:rPr lang="es-MX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Personal Educativo 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del Nivel de </a:t>
            </a:r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b="1" dirty="0">
                <a:latin typeface="Arial" panose="020B0604020202020204" pitchFamily="34" charset="0"/>
                <a:cs typeface="Arial" panose="020B0604020202020204" pitchFamily="34" charset="0"/>
              </a:rPr>
              <a:t>Secundarias</a:t>
            </a: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 Estatales y Federales  </a:t>
            </a:r>
          </a:p>
          <a:p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Consejo Técnico Escolar 27 de Octubre de 2023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s-MX" dirty="0">
                <a:latin typeface="Arial" panose="020B0604020202020204" pitchFamily="34" charset="0"/>
                <a:cs typeface="Arial" panose="020B0604020202020204" pitchFamily="34" charset="0"/>
              </a:rPr>
              <a:t>Consejo Técnico Escolar 24 de Noviembre de 2023</a:t>
            </a:r>
          </a:p>
          <a:p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600" dirty="0"/>
              <a:t>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B67A37E-31C8-C57F-EC8D-246160EE31D0}"/>
              </a:ext>
            </a:extLst>
          </p:cNvPr>
          <p:cNvSpPr txBox="1"/>
          <p:nvPr/>
        </p:nvSpPr>
        <p:spPr>
          <a:xfrm>
            <a:off x="1177290" y="1531345"/>
            <a:ext cx="80672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000" b="1" dirty="0"/>
              <a:t>I. Capacitaciones al Personal docente, dirección, supervisión y administrativo.</a:t>
            </a:r>
          </a:p>
        </p:txBody>
      </p:sp>
    </p:spTree>
    <p:extLst>
      <p:ext uri="{BB962C8B-B14F-4D97-AF65-F5344CB8AC3E}">
        <p14:creationId xmlns:p14="http://schemas.microsoft.com/office/powerpoint/2010/main" val="2892718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1693"/>
            <a:ext cx="9144000" cy="53949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73" y="190000"/>
            <a:ext cx="1777497" cy="59249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776" y="138434"/>
            <a:ext cx="2875106" cy="904888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0E430E0-5965-FA49-49A6-90750A0FB737}"/>
              </a:ext>
            </a:extLst>
          </p:cNvPr>
          <p:cNvSpPr txBox="1"/>
          <p:nvPr/>
        </p:nvSpPr>
        <p:spPr>
          <a:xfrm>
            <a:off x="813816" y="2064449"/>
            <a:ext cx="7516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 </a:t>
            </a:r>
          </a:p>
        </p:txBody>
      </p:sp>
      <p:graphicFrame>
        <p:nvGraphicFramePr>
          <p:cNvPr id="6" name="Tabla 6">
            <a:extLst>
              <a:ext uri="{FF2B5EF4-FFF2-40B4-BE49-F238E27FC236}">
                <a16:creationId xmlns:a16="http://schemas.microsoft.com/office/drawing/2014/main" id="{69A0968E-968E-51C7-47B0-AC1903DCACD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9234933"/>
              </p:ext>
            </p:extLst>
          </p:nvPr>
        </p:nvGraphicFramePr>
        <p:xfrm>
          <a:off x="1462327" y="1349348"/>
          <a:ext cx="6219346" cy="53660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61288">
                  <a:extLst>
                    <a:ext uri="{9D8B030D-6E8A-4147-A177-3AD203B41FA5}">
                      <a16:colId xmlns:a16="http://schemas.microsoft.com/office/drawing/2014/main" val="451716246"/>
                    </a:ext>
                  </a:extLst>
                </a:gridCol>
                <a:gridCol w="2606040">
                  <a:extLst>
                    <a:ext uri="{9D8B030D-6E8A-4147-A177-3AD203B41FA5}">
                      <a16:colId xmlns:a16="http://schemas.microsoft.com/office/drawing/2014/main" val="1622944466"/>
                    </a:ext>
                  </a:extLst>
                </a:gridCol>
                <a:gridCol w="2452018">
                  <a:extLst>
                    <a:ext uri="{9D8B030D-6E8A-4147-A177-3AD203B41FA5}">
                      <a16:colId xmlns:a16="http://schemas.microsoft.com/office/drawing/2014/main" val="48813477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es-MX" sz="1400" dirty="0"/>
                        <a:t>FECHA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/>
                        <a:t>ESCUELA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400" dirty="0"/>
                        <a:t>DEPENDENCIA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328290"/>
                  </a:ext>
                </a:extLst>
              </a:tr>
              <a:tr h="375820">
                <a:tc>
                  <a:txBody>
                    <a:bodyPr/>
                    <a:lstStyle/>
                    <a:p>
                      <a:r>
                        <a:rPr lang="es-MX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27/10/2023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Secundaria Estatal 3013</a:t>
                      </a:r>
                      <a:endParaRPr lang="es-MX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RED DE COHESIÓN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965331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27/10/2023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Secundaria Estatal 3046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RED DE COHESIÓN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397208"/>
                  </a:ext>
                </a:extLst>
              </a:tr>
              <a:tr h="33832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27/10/2023</a:t>
                      </a:r>
                    </a:p>
                    <a:p>
                      <a:endParaRPr lang="es-MX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Secundaria Estatal 3064</a:t>
                      </a:r>
                      <a:endParaRPr lang="es-MX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ORIGAMI A.C.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1483990"/>
                  </a:ext>
                </a:extLst>
              </a:tr>
              <a:tr h="366303">
                <a:tc>
                  <a:txBody>
                    <a:bodyPr/>
                    <a:lstStyle/>
                    <a:p>
                      <a:r>
                        <a:rPr lang="es-MX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24/11/2023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Secundaria Estatal 3065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SEGURIDAD PÚBLICA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201737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24/11/2023</a:t>
                      </a:r>
                    </a:p>
                    <a:p>
                      <a:endParaRPr lang="es-MX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Telesecundaria Estatal 6233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8920542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24/11/2023</a:t>
                      </a:r>
                    </a:p>
                    <a:p>
                      <a:endParaRPr lang="es-MX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Telesecundaria Estatal 6131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0314781"/>
                  </a:ext>
                </a:extLst>
              </a:tr>
              <a:tr h="23774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24/11/2023</a:t>
                      </a:r>
                    </a:p>
                    <a:p>
                      <a:endParaRPr lang="es-MX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Telesecundaria Estatal 6227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SEGURIDAD PÚBLICA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1087629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27/10/2023</a:t>
                      </a:r>
                    </a:p>
                    <a:p>
                      <a:endParaRPr lang="es-MX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Secundaria Federal 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ORIGAMI A.C.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3705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24/11/2023</a:t>
                      </a:r>
                    </a:p>
                    <a:p>
                      <a:endParaRPr lang="pt-BR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Secundaria Técnica 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ORIGAMI A.C.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079173"/>
                  </a:ext>
                </a:extLst>
              </a:tr>
              <a:tr h="3048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24/11/2023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Secundaria Federal 16      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ORIGAMI A.C.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8892154"/>
                  </a:ext>
                </a:extLst>
              </a:tr>
              <a:tr h="3048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24/11/2023</a:t>
                      </a:r>
                    </a:p>
                    <a:p>
                      <a:endParaRPr lang="pt-BR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Secundaria Federal 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PAZ Y CONVIVENCIA A.C.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221305"/>
                  </a:ext>
                </a:extLst>
              </a:tr>
              <a:tr h="3048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27/10/2023</a:t>
                      </a:r>
                    </a:p>
                    <a:p>
                      <a:endParaRPr lang="pt-BR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Secundaria Federal 15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PAZ Y CONVIVENCIA A.C.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105407"/>
                  </a:ext>
                </a:extLst>
              </a:tr>
              <a:tr h="3048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27/10/2023</a:t>
                      </a:r>
                    </a:p>
                    <a:p>
                      <a:endParaRPr lang="pt-BR" sz="105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pt-BR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Secundaria Federal 17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MX" sz="105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PAZ Y CONVIVENCIA A.C.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713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303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1693"/>
            <a:ext cx="9144000" cy="53949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73" y="190000"/>
            <a:ext cx="1777497" cy="59249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776" y="138434"/>
            <a:ext cx="2875106" cy="904888"/>
          </a:xfrm>
          <a:prstGeom prst="rect">
            <a:avLst/>
          </a:prstGeom>
        </p:spPr>
      </p:pic>
      <p:sp>
        <p:nvSpPr>
          <p:cNvPr id="7" name="Rectángulo: esquinas redondeadas 6">
            <a:extLst>
              <a:ext uri="{FF2B5EF4-FFF2-40B4-BE49-F238E27FC236}">
                <a16:creationId xmlns:a16="http://schemas.microsoft.com/office/drawing/2014/main" id="{CF955221-19EA-BD44-763C-40D8CA6000E8}"/>
              </a:ext>
            </a:extLst>
          </p:cNvPr>
          <p:cNvSpPr/>
          <p:nvPr/>
        </p:nvSpPr>
        <p:spPr>
          <a:xfrm>
            <a:off x="1508760" y="2057400"/>
            <a:ext cx="2441448" cy="8138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Zona Sur </a:t>
            </a: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DB50679C-EFB8-34E6-3F3E-6B517D7D28EC}"/>
              </a:ext>
            </a:extLst>
          </p:cNvPr>
          <p:cNvSpPr/>
          <p:nvPr/>
        </p:nvSpPr>
        <p:spPr>
          <a:xfrm>
            <a:off x="5071872" y="2057400"/>
            <a:ext cx="2441448" cy="8138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10 Escuelas Secundarias</a:t>
            </a:r>
          </a:p>
        </p:txBody>
      </p:sp>
      <p:sp>
        <p:nvSpPr>
          <p:cNvPr id="9" name="Flecha: a la derecha 8">
            <a:extLst>
              <a:ext uri="{FF2B5EF4-FFF2-40B4-BE49-F238E27FC236}">
                <a16:creationId xmlns:a16="http://schemas.microsoft.com/office/drawing/2014/main" id="{2B062793-E8B8-2489-5FBB-A479D4066BF4}"/>
              </a:ext>
            </a:extLst>
          </p:cNvPr>
          <p:cNvSpPr/>
          <p:nvPr/>
        </p:nvSpPr>
        <p:spPr>
          <a:xfrm>
            <a:off x="4191000" y="2244852"/>
            <a:ext cx="685800" cy="438912"/>
          </a:xfrm>
          <a:prstGeom prst="righ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769BA71-29E4-BEE6-AA7F-8D6F00352C21}"/>
              </a:ext>
            </a:extLst>
          </p:cNvPr>
          <p:cNvSpPr txBox="1"/>
          <p:nvPr/>
        </p:nvSpPr>
        <p:spPr>
          <a:xfrm>
            <a:off x="1159765" y="1453423"/>
            <a:ext cx="66934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000" b="1" dirty="0"/>
              <a:t>ll. Intervención con el alumnado en materia de PREVENCIÓN</a:t>
            </a: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9ACFC9F6-704F-ABCA-759A-1BBF0B9A412D}"/>
              </a:ext>
            </a:extLst>
          </p:cNvPr>
          <p:cNvSpPr/>
          <p:nvPr/>
        </p:nvSpPr>
        <p:spPr>
          <a:xfrm>
            <a:off x="1508760" y="2991612"/>
            <a:ext cx="2441448" cy="8138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Zona Centro </a:t>
            </a:r>
          </a:p>
        </p:txBody>
      </p:sp>
      <p:sp>
        <p:nvSpPr>
          <p:cNvPr id="12" name="Rectángulo: esquinas redondeadas 11">
            <a:extLst>
              <a:ext uri="{FF2B5EF4-FFF2-40B4-BE49-F238E27FC236}">
                <a16:creationId xmlns:a16="http://schemas.microsoft.com/office/drawing/2014/main" id="{13BB6CAA-E7C8-3B4B-2E27-045C79254DCE}"/>
              </a:ext>
            </a:extLst>
          </p:cNvPr>
          <p:cNvSpPr/>
          <p:nvPr/>
        </p:nvSpPr>
        <p:spPr>
          <a:xfrm>
            <a:off x="5071872" y="2991612"/>
            <a:ext cx="2441448" cy="8138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7 Escuelas Secundarias</a:t>
            </a:r>
          </a:p>
        </p:txBody>
      </p:sp>
      <p:sp>
        <p:nvSpPr>
          <p:cNvPr id="13" name="Flecha: a la derecha 12">
            <a:extLst>
              <a:ext uri="{FF2B5EF4-FFF2-40B4-BE49-F238E27FC236}">
                <a16:creationId xmlns:a16="http://schemas.microsoft.com/office/drawing/2014/main" id="{21CAF5C9-2650-E1F9-38F7-F25BDBBEFDDE}"/>
              </a:ext>
            </a:extLst>
          </p:cNvPr>
          <p:cNvSpPr/>
          <p:nvPr/>
        </p:nvSpPr>
        <p:spPr>
          <a:xfrm>
            <a:off x="4163569" y="3081528"/>
            <a:ext cx="685800" cy="438912"/>
          </a:xfrm>
          <a:prstGeom prst="righ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4" name="Rectángulo: esquinas redondeadas 13">
            <a:extLst>
              <a:ext uri="{FF2B5EF4-FFF2-40B4-BE49-F238E27FC236}">
                <a16:creationId xmlns:a16="http://schemas.microsoft.com/office/drawing/2014/main" id="{A0DDD184-76D0-9831-03A7-A6E2D6A45B8A}"/>
              </a:ext>
            </a:extLst>
          </p:cNvPr>
          <p:cNvSpPr/>
          <p:nvPr/>
        </p:nvSpPr>
        <p:spPr>
          <a:xfrm>
            <a:off x="1508760" y="3957828"/>
            <a:ext cx="2441448" cy="8138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Asentamientos Indígenas</a:t>
            </a:r>
          </a:p>
        </p:txBody>
      </p:sp>
      <p:sp>
        <p:nvSpPr>
          <p:cNvPr id="15" name="Flecha: a la derecha 14">
            <a:extLst>
              <a:ext uri="{FF2B5EF4-FFF2-40B4-BE49-F238E27FC236}">
                <a16:creationId xmlns:a16="http://schemas.microsoft.com/office/drawing/2014/main" id="{8C397E21-688F-9F80-2EAE-C449A9080D94}"/>
              </a:ext>
            </a:extLst>
          </p:cNvPr>
          <p:cNvSpPr/>
          <p:nvPr/>
        </p:nvSpPr>
        <p:spPr>
          <a:xfrm>
            <a:off x="4163569" y="4145280"/>
            <a:ext cx="685800" cy="438912"/>
          </a:xfrm>
          <a:prstGeom prst="righ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6" name="Rectángulo: esquinas redondeadas 15">
            <a:extLst>
              <a:ext uri="{FF2B5EF4-FFF2-40B4-BE49-F238E27FC236}">
                <a16:creationId xmlns:a16="http://schemas.microsoft.com/office/drawing/2014/main" id="{0EA1CB71-3B36-3D95-6420-F21459F96D8E}"/>
              </a:ext>
            </a:extLst>
          </p:cNvPr>
          <p:cNvSpPr/>
          <p:nvPr/>
        </p:nvSpPr>
        <p:spPr>
          <a:xfrm>
            <a:off x="5071872" y="3957828"/>
            <a:ext cx="2441448" cy="8138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6 Escuelas Primarias</a:t>
            </a:r>
          </a:p>
        </p:txBody>
      </p:sp>
      <p:sp>
        <p:nvSpPr>
          <p:cNvPr id="17" name="Rectángulo: esquinas redondeadas 16">
            <a:extLst>
              <a:ext uri="{FF2B5EF4-FFF2-40B4-BE49-F238E27FC236}">
                <a16:creationId xmlns:a16="http://schemas.microsoft.com/office/drawing/2014/main" id="{6C8C28AD-2F5F-D826-AC1B-E407896806EA}"/>
              </a:ext>
            </a:extLst>
          </p:cNvPr>
          <p:cNvSpPr/>
          <p:nvPr/>
        </p:nvSpPr>
        <p:spPr>
          <a:xfrm>
            <a:off x="1508760" y="4890516"/>
            <a:ext cx="2441448" cy="8138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Riberas de Sacramento</a:t>
            </a:r>
          </a:p>
        </p:txBody>
      </p:sp>
      <p:sp>
        <p:nvSpPr>
          <p:cNvPr id="18" name="Flecha: a la derecha 17">
            <a:extLst>
              <a:ext uri="{FF2B5EF4-FFF2-40B4-BE49-F238E27FC236}">
                <a16:creationId xmlns:a16="http://schemas.microsoft.com/office/drawing/2014/main" id="{BF074BDB-A2F4-45DE-287F-F7CF0A994506}"/>
              </a:ext>
            </a:extLst>
          </p:cNvPr>
          <p:cNvSpPr/>
          <p:nvPr/>
        </p:nvSpPr>
        <p:spPr>
          <a:xfrm>
            <a:off x="4163569" y="5077968"/>
            <a:ext cx="685800" cy="438912"/>
          </a:xfrm>
          <a:prstGeom prst="righ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  <p:sp>
        <p:nvSpPr>
          <p:cNvPr id="19" name="Rectángulo: esquinas redondeadas 18">
            <a:extLst>
              <a:ext uri="{FF2B5EF4-FFF2-40B4-BE49-F238E27FC236}">
                <a16:creationId xmlns:a16="http://schemas.microsoft.com/office/drawing/2014/main" id="{F57D5ABF-E58C-34D5-0954-0F6DC33786F2}"/>
              </a:ext>
            </a:extLst>
          </p:cNvPr>
          <p:cNvSpPr/>
          <p:nvPr/>
        </p:nvSpPr>
        <p:spPr>
          <a:xfrm>
            <a:off x="5071872" y="4890516"/>
            <a:ext cx="2441448" cy="8138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5 Escuelas Secundarias</a:t>
            </a:r>
          </a:p>
        </p:txBody>
      </p:sp>
      <p:sp>
        <p:nvSpPr>
          <p:cNvPr id="20" name="Rectángulo: esquinas redondeadas 19">
            <a:extLst>
              <a:ext uri="{FF2B5EF4-FFF2-40B4-BE49-F238E27FC236}">
                <a16:creationId xmlns:a16="http://schemas.microsoft.com/office/drawing/2014/main" id="{23823C79-D441-BE98-C256-E89E8BB4DE0A}"/>
              </a:ext>
            </a:extLst>
          </p:cNvPr>
          <p:cNvSpPr/>
          <p:nvPr/>
        </p:nvSpPr>
        <p:spPr>
          <a:xfrm>
            <a:off x="1508760" y="5814060"/>
            <a:ext cx="2441448" cy="8138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Quintas Carolinas </a:t>
            </a:r>
          </a:p>
        </p:txBody>
      </p:sp>
      <p:sp>
        <p:nvSpPr>
          <p:cNvPr id="21" name="Rectángulo: esquinas redondeadas 20">
            <a:extLst>
              <a:ext uri="{FF2B5EF4-FFF2-40B4-BE49-F238E27FC236}">
                <a16:creationId xmlns:a16="http://schemas.microsoft.com/office/drawing/2014/main" id="{D014E218-CE93-F3B6-2897-43F75CE521F5}"/>
              </a:ext>
            </a:extLst>
          </p:cNvPr>
          <p:cNvSpPr/>
          <p:nvPr/>
        </p:nvSpPr>
        <p:spPr>
          <a:xfrm>
            <a:off x="5071872" y="5864763"/>
            <a:ext cx="2441448" cy="81381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dirty="0"/>
              <a:t>3 Escuelas Secundarias</a:t>
            </a:r>
          </a:p>
        </p:txBody>
      </p:sp>
      <p:sp>
        <p:nvSpPr>
          <p:cNvPr id="23" name="Flecha: a la derecha 22">
            <a:extLst>
              <a:ext uri="{FF2B5EF4-FFF2-40B4-BE49-F238E27FC236}">
                <a16:creationId xmlns:a16="http://schemas.microsoft.com/office/drawing/2014/main" id="{6F46C98C-B573-6512-35A3-C0DEB1E0FFE5}"/>
              </a:ext>
            </a:extLst>
          </p:cNvPr>
          <p:cNvSpPr/>
          <p:nvPr/>
        </p:nvSpPr>
        <p:spPr>
          <a:xfrm>
            <a:off x="4163569" y="5984748"/>
            <a:ext cx="685800" cy="438912"/>
          </a:xfrm>
          <a:prstGeom prst="rightArrow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432662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1693"/>
            <a:ext cx="9144000" cy="53949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73" y="190000"/>
            <a:ext cx="1777497" cy="59249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776" y="138434"/>
            <a:ext cx="2875106" cy="904888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0E430E0-5965-FA49-49A6-90750A0FB737}"/>
              </a:ext>
            </a:extLst>
          </p:cNvPr>
          <p:cNvSpPr txBox="1"/>
          <p:nvPr/>
        </p:nvSpPr>
        <p:spPr>
          <a:xfrm>
            <a:off x="813816" y="2064449"/>
            <a:ext cx="7516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B7AC525-5190-38E5-1D82-1666698E3DB2}"/>
              </a:ext>
            </a:extLst>
          </p:cNvPr>
          <p:cNvSpPr txBox="1"/>
          <p:nvPr/>
        </p:nvSpPr>
        <p:spPr>
          <a:xfrm>
            <a:off x="1161376" y="1537956"/>
            <a:ext cx="745236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/>
              <a:t>Temáticas: </a:t>
            </a:r>
            <a:endParaRPr lang="es-MX" sz="2400" dirty="0"/>
          </a:p>
          <a:p>
            <a:r>
              <a:rPr lang="es-MX" sz="2400" dirty="0"/>
              <a:t>Ciberbullying, violencia en el noviazgo, Justicia Cívica, prevención de adicciones y proyecto de vida.</a:t>
            </a:r>
          </a:p>
          <a:p>
            <a:endParaRPr lang="es-MX" sz="2400" dirty="0"/>
          </a:p>
          <a:p>
            <a:r>
              <a:rPr lang="es-MX" sz="2400" b="1" dirty="0"/>
              <a:t>Dependencias: </a:t>
            </a:r>
          </a:p>
          <a:p>
            <a:r>
              <a:rPr lang="es-MX" sz="2400" dirty="0"/>
              <a:t>Seguridad Pública y ORIGAMI A.C.</a:t>
            </a:r>
          </a:p>
        </p:txBody>
      </p:sp>
      <p:sp>
        <p:nvSpPr>
          <p:cNvPr id="8" name="Rectángulo: esquinas redondeadas 7">
            <a:extLst>
              <a:ext uri="{FF2B5EF4-FFF2-40B4-BE49-F238E27FC236}">
                <a16:creationId xmlns:a16="http://schemas.microsoft.com/office/drawing/2014/main" id="{714C71A0-09B6-62A3-9A92-C9429EEB3138}"/>
              </a:ext>
            </a:extLst>
          </p:cNvPr>
          <p:cNvSpPr/>
          <p:nvPr/>
        </p:nvSpPr>
        <p:spPr>
          <a:xfrm>
            <a:off x="1326057" y="4013046"/>
            <a:ext cx="7122999" cy="231460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sz="2000" dirty="0"/>
          </a:p>
          <a:p>
            <a:pPr algn="ctr"/>
            <a:r>
              <a:rPr lang="es-MX" sz="2000" u="sng" dirty="0"/>
              <a:t>FECHAS POR ZONA:</a:t>
            </a:r>
          </a:p>
          <a:p>
            <a:pPr algn="ctr"/>
            <a:r>
              <a:rPr lang="es-MX" sz="2000" dirty="0"/>
              <a:t>Zona Sur- 22, 23 y 28 de Noviembre</a:t>
            </a:r>
          </a:p>
          <a:p>
            <a:pPr algn="ctr"/>
            <a:r>
              <a:rPr lang="es-MX" sz="2000" dirty="0"/>
              <a:t>Zona Centro- 27 de Noviembre</a:t>
            </a:r>
          </a:p>
          <a:p>
            <a:pPr algn="ctr"/>
            <a:r>
              <a:rPr lang="es-MX" sz="2000" dirty="0"/>
              <a:t>Asentamientos Indígenas- 29 y 30 de Noviembre, 01 de diciembre</a:t>
            </a:r>
          </a:p>
          <a:p>
            <a:pPr algn="ctr"/>
            <a:r>
              <a:rPr lang="es-MX" sz="2000" dirty="0"/>
              <a:t>Riberas de Sacramento- 05 de Diciembre</a:t>
            </a:r>
          </a:p>
          <a:p>
            <a:pPr algn="ctr"/>
            <a:r>
              <a:rPr lang="es-MX" sz="2000" dirty="0"/>
              <a:t>Quintas Carolinas- 07 de Diciembre</a:t>
            </a:r>
          </a:p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51970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1693"/>
            <a:ext cx="9144000" cy="53949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73" y="190000"/>
            <a:ext cx="1777497" cy="59249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776" y="138434"/>
            <a:ext cx="2875106" cy="904888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0E430E0-5965-FA49-49A6-90750A0FB737}"/>
              </a:ext>
            </a:extLst>
          </p:cNvPr>
          <p:cNvSpPr txBox="1"/>
          <p:nvPr/>
        </p:nvSpPr>
        <p:spPr>
          <a:xfrm>
            <a:off x="813816" y="2064449"/>
            <a:ext cx="7516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 </a:t>
            </a:r>
          </a:p>
        </p:txBody>
      </p:sp>
      <p:sp>
        <p:nvSpPr>
          <p:cNvPr id="9" name="Rectángulo: esquinas redondeadas 8">
            <a:extLst>
              <a:ext uri="{FF2B5EF4-FFF2-40B4-BE49-F238E27FC236}">
                <a16:creationId xmlns:a16="http://schemas.microsoft.com/office/drawing/2014/main" id="{5E008142-0D5B-88A8-3BCE-7A2E046996D4}"/>
              </a:ext>
            </a:extLst>
          </p:cNvPr>
          <p:cNvSpPr/>
          <p:nvPr/>
        </p:nvSpPr>
        <p:spPr>
          <a:xfrm>
            <a:off x="1655064" y="2721132"/>
            <a:ext cx="3017520" cy="10319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dirty="0"/>
              <a:t>11 Secundarias Estatales</a:t>
            </a:r>
          </a:p>
        </p:txBody>
      </p:sp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A89BF492-02AE-FAF9-BB3D-B1DBA9D9B802}"/>
              </a:ext>
            </a:extLst>
          </p:cNvPr>
          <p:cNvSpPr/>
          <p:nvPr/>
        </p:nvSpPr>
        <p:spPr>
          <a:xfrm>
            <a:off x="1655064" y="3902328"/>
            <a:ext cx="3017520" cy="10319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dirty="0"/>
              <a:t>14 Secundarias Federalizadas</a:t>
            </a:r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6A9A1502-B893-18D2-4F21-EAC1D33EEEC3}"/>
              </a:ext>
            </a:extLst>
          </p:cNvPr>
          <p:cNvSpPr/>
          <p:nvPr/>
        </p:nvSpPr>
        <p:spPr>
          <a:xfrm>
            <a:off x="1655064" y="5086666"/>
            <a:ext cx="3017520" cy="10319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dirty="0"/>
              <a:t>6 Primarias Federalizadas</a:t>
            </a: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E24F8CF4-4745-B9B5-6733-FEB0176DFCDD}"/>
              </a:ext>
            </a:extLst>
          </p:cNvPr>
          <p:cNvSpPr/>
          <p:nvPr/>
        </p:nvSpPr>
        <p:spPr>
          <a:xfrm>
            <a:off x="5513832" y="3640819"/>
            <a:ext cx="1920240" cy="155495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000" dirty="0"/>
              <a:t>Modalidad:</a:t>
            </a:r>
          </a:p>
          <a:p>
            <a:pPr algn="ctr"/>
            <a:r>
              <a:rPr lang="es-MX" sz="2000" dirty="0"/>
              <a:t>Técnica</a:t>
            </a:r>
          </a:p>
          <a:p>
            <a:pPr algn="ctr"/>
            <a:r>
              <a:rPr lang="es-MX" sz="2000" dirty="0"/>
              <a:t>General</a:t>
            </a:r>
          </a:p>
          <a:p>
            <a:pPr algn="ctr"/>
            <a:r>
              <a:rPr lang="es-MX" sz="2000" dirty="0"/>
              <a:t>Telesecundaria</a:t>
            </a: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C6C16714-B7F9-CE80-3A62-4127AD2D65C0}"/>
              </a:ext>
            </a:extLst>
          </p:cNvPr>
          <p:cNvSpPr txBox="1"/>
          <p:nvPr/>
        </p:nvSpPr>
        <p:spPr>
          <a:xfrm>
            <a:off x="1655064" y="1563624"/>
            <a:ext cx="58338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400" b="1" dirty="0"/>
              <a:t>Atendiendo a un total de </a:t>
            </a:r>
            <a:r>
              <a:rPr lang="es-MX" sz="2400" b="1" dirty="0">
                <a:highlight>
                  <a:srgbClr val="FFFF00"/>
                </a:highlight>
              </a:rPr>
              <a:t>31 Escuelas </a:t>
            </a:r>
            <a:r>
              <a:rPr lang="es-MX" sz="2400" b="1" dirty="0"/>
              <a:t>del Subsistema Estatal y Federal</a:t>
            </a:r>
          </a:p>
        </p:txBody>
      </p:sp>
    </p:spTree>
    <p:extLst>
      <p:ext uri="{BB962C8B-B14F-4D97-AF65-F5344CB8AC3E}">
        <p14:creationId xmlns:p14="http://schemas.microsoft.com/office/powerpoint/2010/main" val="26333368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1693"/>
            <a:ext cx="9144000" cy="53949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73" y="190000"/>
            <a:ext cx="1777497" cy="59249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776" y="138434"/>
            <a:ext cx="2875106" cy="904888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0E430E0-5965-FA49-49A6-90750A0FB737}"/>
              </a:ext>
            </a:extLst>
          </p:cNvPr>
          <p:cNvSpPr txBox="1"/>
          <p:nvPr/>
        </p:nvSpPr>
        <p:spPr>
          <a:xfrm>
            <a:off x="813816" y="2064449"/>
            <a:ext cx="7516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 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5CF3E741-1C36-662A-3D9E-43EFAC98E2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83461" y="1343758"/>
            <a:ext cx="2533442" cy="5514242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ED060418-4E4A-ADE6-CB14-5D5ED2D86F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1347758"/>
            <a:ext cx="2266950" cy="551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552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1693"/>
            <a:ext cx="9144000" cy="53949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73" y="190000"/>
            <a:ext cx="1777497" cy="59249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776" y="138434"/>
            <a:ext cx="2875106" cy="904888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0E430E0-5965-FA49-49A6-90750A0FB737}"/>
              </a:ext>
            </a:extLst>
          </p:cNvPr>
          <p:cNvSpPr txBox="1"/>
          <p:nvPr/>
        </p:nvSpPr>
        <p:spPr>
          <a:xfrm>
            <a:off x="847245" y="1420384"/>
            <a:ext cx="75163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sz="2400" b="1" dirty="0"/>
              <a:t> III. Foro Cultura de Paz en y Desde Nuestra Escuela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E29C9283-57F8-733E-0255-0DFBCE12049D}"/>
              </a:ext>
            </a:extLst>
          </p:cNvPr>
          <p:cNvSpPr txBox="1"/>
          <p:nvPr/>
        </p:nvSpPr>
        <p:spPr>
          <a:xfrm>
            <a:off x="560636" y="1943183"/>
            <a:ext cx="808958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MX" sz="2400" b="1" dirty="0"/>
              <a:t>Objetivo:</a:t>
            </a:r>
          </a:p>
          <a:p>
            <a:pPr algn="just"/>
            <a:r>
              <a:rPr lang="es-MX" sz="2400" dirty="0"/>
              <a:t>Promover entre la comunidad Educativa estrategias que Coadyuven a la Construcción de una cultura de paz y una convivencia armónica, inclusiva y democrática que fortalezca el respeto a los Derechos Humanos. </a:t>
            </a:r>
          </a:p>
          <a:p>
            <a:pPr algn="just"/>
            <a:endParaRPr lang="es-MX" sz="2400" dirty="0"/>
          </a:p>
          <a:p>
            <a:pPr algn="just"/>
            <a:r>
              <a:rPr lang="es-MX" sz="2400" b="1" dirty="0"/>
              <a:t>Población: </a:t>
            </a:r>
            <a:r>
              <a:rPr lang="es-MX" sz="2400" dirty="0"/>
              <a:t>Nivel de Secundarias Estatales y Federales, Nivel Media Superior y Superior. </a:t>
            </a:r>
          </a:p>
          <a:p>
            <a:pPr algn="just"/>
            <a:endParaRPr lang="es-MX" sz="2400" dirty="0"/>
          </a:p>
          <a:p>
            <a:pPr algn="just"/>
            <a:r>
              <a:rPr lang="es-MX" sz="2400" b="1" dirty="0"/>
              <a:t>Fecha:  </a:t>
            </a:r>
            <a:r>
              <a:rPr lang="es-MX" sz="2400" dirty="0"/>
              <a:t>12 de enero de 2024.</a:t>
            </a:r>
          </a:p>
          <a:p>
            <a:pPr algn="just"/>
            <a:endParaRPr lang="es-MX" sz="2400" dirty="0"/>
          </a:p>
          <a:p>
            <a:pPr algn="just"/>
            <a:r>
              <a:rPr lang="es-MX" sz="2400" b="1" dirty="0"/>
              <a:t>Sede: </a:t>
            </a:r>
            <a:r>
              <a:rPr lang="es-MX" sz="2400" dirty="0"/>
              <a:t>Tribunal Superior de Justicia </a:t>
            </a:r>
          </a:p>
        </p:txBody>
      </p:sp>
    </p:spTree>
    <p:extLst>
      <p:ext uri="{BB962C8B-B14F-4D97-AF65-F5344CB8AC3E}">
        <p14:creationId xmlns:p14="http://schemas.microsoft.com/office/powerpoint/2010/main" val="41194611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1693"/>
            <a:ext cx="9144000" cy="53949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73" y="190000"/>
            <a:ext cx="1777497" cy="59249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776" y="138434"/>
            <a:ext cx="2875106" cy="904888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0E430E0-5965-FA49-49A6-90750A0FB737}"/>
              </a:ext>
            </a:extLst>
          </p:cNvPr>
          <p:cNvSpPr txBox="1"/>
          <p:nvPr/>
        </p:nvSpPr>
        <p:spPr>
          <a:xfrm>
            <a:off x="813816" y="2064449"/>
            <a:ext cx="7516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 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580E3F29-F443-3428-26AF-7D74FDF229AB}"/>
              </a:ext>
            </a:extLst>
          </p:cNvPr>
          <p:cNvSpPr txBox="1"/>
          <p:nvPr/>
        </p:nvSpPr>
        <p:spPr>
          <a:xfrm>
            <a:off x="813816" y="1101441"/>
            <a:ext cx="797356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MX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dirty="0"/>
              <a:t>Cultura de Paz y Derechos Humanos en las escuelas</a:t>
            </a:r>
          </a:p>
          <a:p>
            <a:endParaRPr lang="es-MX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MX" sz="2400" dirty="0"/>
              <a:t>Salud Mental y apoyo psicosocial hacia NNA </a:t>
            </a:r>
          </a:p>
          <a:p>
            <a:endParaRPr lang="es-MX" sz="2400" dirty="0"/>
          </a:p>
          <a:p>
            <a:r>
              <a:rPr lang="es-MX" sz="2400" dirty="0"/>
              <a:t>Buenas prácticas fichero para promover una cultura de paz.</a:t>
            </a:r>
          </a:p>
          <a:p>
            <a:pPr marL="400050" indent="-400050">
              <a:buAutoNum type="romanUcPeriod"/>
            </a:pPr>
            <a:r>
              <a:rPr lang="es-MX" sz="2400" dirty="0"/>
              <a:t>Desarrollo de competencias socioemocionales</a:t>
            </a:r>
          </a:p>
          <a:p>
            <a:pPr marL="400050" indent="-400050">
              <a:buAutoNum type="romanUcPeriod"/>
            </a:pPr>
            <a:r>
              <a:rPr lang="es-MX" sz="2400" dirty="0"/>
              <a:t>Promover la igualdad de género</a:t>
            </a:r>
          </a:p>
          <a:p>
            <a:pPr marL="400050" indent="-400050">
              <a:buAutoNum type="romanUcPeriod"/>
            </a:pPr>
            <a:r>
              <a:rPr lang="es-MX" sz="2400" dirty="0"/>
              <a:t>Valoración de la diversidad </a:t>
            </a:r>
          </a:p>
          <a:p>
            <a:pPr marL="400050" indent="-400050">
              <a:buAutoNum type="romanUcPeriod"/>
            </a:pPr>
            <a:r>
              <a:rPr lang="es-MX" sz="2400" dirty="0"/>
              <a:t>Conocimiento y ejercicio de los Derechos Humanos </a:t>
            </a:r>
          </a:p>
          <a:p>
            <a:pPr marL="400050" indent="-400050">
              <a:buAutoNum type="romanUcPeriod"/>
            </a:pPr>
            <a:r>
              <a:rPr lang="es-MX" sz="2400" dirty="0"/>
              <a:t>Aprender a tomar decisiones de Autocuidado </a:t>
            </a:r>
          </a:p>
          <a:p>
            <a:pPr marL="400050" indent="-400050">
              <a:buAutoNum type="romanUcPeriod"/>
            </a:pPr>
            <a:r>
              <a:rPr lang="es-MX" sz="2400" dirty="0"/>
              <a:t>Desarrollo de habilidades para la vida</a:t>
            </a:r>
          </a:p>
          <a:p>
            <a:endParaRPr lang="es-MX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357CC6EA-8A6C-F3AF-E97B-88CC14945B2F}"/>
              </a:ext>
            </a:extLst>
          </p:cNvPr>
          <p:cNvSpPr/>
          <p:nvPr/>
        </p:nvSpPr>
        <p:spPr>
          <a:xfrm>
            <a:off x="2445946" y="199144"/>
            <a:ext cx="3410712" cy="5924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2400" b="1" dirty="0"/>
              <a:t>Temáticas principales</a:t>
            </a:r>
          </a:p>
        </p:txBody>
      </p:sp>
    </p:spTree>
    <p:extLst>
      <p:ext uri="{BB962C8B-B14F-4D97-AF65-F5344CB8AC3E}">
        <p14:creationId xmlns:p14="http://schemas.microsoft.com/office/powerpoint/2010/main" val="3472098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1693"/>
            <a:ext cx="9144000" cy="53949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73" y="190000"/>
            <a:ext cx="1777497" cy="59249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776" y="138434"/>
            <a:ext cx="2875106" cy="904888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0E430E0-5965-FA49-49A6-90750A0FB737}"/>
              </a:ext>
            </a:extLst>
          </p:cNvPr>
          <p:cNvSpPr txBox="1"/>
          <p:nvPr/>
        </p:nvSpPr>
        <p:spPr>
          <a:xfrm>
            <a:off x="813816" y="2064449"/>
            <a:ext cx="7516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 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0BD434F-5A94-F422-0D84-B99396ED3077}"/>
              </a:ext>
            </a:extLst>
          </p:cNvPr>
          <p:cNvSpPr txBox="1"/>
          <p:nvPr/>
        </p:nvSpPr>
        <p:spPr>
          <a:xfrm>
            <a:off x="1008214" y="1500797"/>
            <a:ext cx="7127571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2800" b="1" dirty="0">
                <a:highlight>
                  <a:srgbClr val="FFFF00"/>
                </a:highlight>
              </a:rPr>
              <a:t>249 Asistentes Personal Educativo </a:t>
            </a:r>
          </a:p>
          <a:p>
            <a:pPr algn="ctr"/>
            <a:endParaRPr lang="es-MX" sz="2800" dirty="0"/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s-MX" sz="2800" dirty="0"/>
              <a:t>Jefaturas de enseñanza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s-MX" sz="2800" dirty="0"/>
              <a:t>Supervisión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s-MX" sz="2800" dirty="0"/>
              <a:t>Dirección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s-MX" sz="2800" dirty="0"/>
              <a:t>Subdirección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s-MX" sz="2800" dirty="0"/>
              <a:t>ATP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s-MX" sz="2800" dirty="0"/>
              <a:t>Trabajador/a social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s-MX" sz="2800" dirty="0"/>
              <a:t>Personal Docente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es-MX" sz="2800" dirty="0"/>
              <a:t>Personal Administrativo</a:t>
            </a:r>
            <a:endParaRPr lang="es-MX" dirty="0"/>
          </a:p>
          <a:p>
            <a:pPr algn="ctr"/>
            <a:endParaRPr lang="es-MX" dirty="0"/>
          </a:p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7296906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31693"/>
            <a:ext cx="9144000" cy="539497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273" y="190000"/>
            <a:ext cx="1777497" cy="59249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2776" y="138434"/>
            <a:ext cx="2875106" cy="904888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0E430E0-5965-FA49-49A6-90750A0FB737}"/>
              </a:ext>
            </a:extLst>
          </p:cNvPr>
          <p:cNvSpPr txBox="1"/>
          <p:nvPr/>
        </p:nvSpPr>
        <p:spPr>
          <a:xfrm>
            <a:off x="813816" y="2064449"/>
            <a:ext cx="75163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MX" dirty="0"/>
              <a:t> </a:t>
            </a:r>
          </a:p>
        </p:txBody>
      </p:sp>
      <p:pic>
        <p:nvPicPr>
          <p:cNvPr id="8" name="Imagen 7" descr="Un grupo de personas en un salón&#10;&#10;Descripción generada automáticamente">
            <a:extLst>
              <a:ext uri="{FF2B5EF4-FFF2-40B4-BE49-F238E27FC236}">
                <a16:creationId xmlns:a16="http://schemas.microsoft.com/office/drawing/2014/main" id="{25AD5AA0-96B0-DA32-5B29-487E69B88B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52611" y="3973538"/>
            <a:ext cx="4168942" cy="28168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Imagen 11" descr="Un grupo de personas sentadas en un auditorio&#10;&#10;Descripción generada automáticamente">
            <a:extLst>
              <a:ext uri="{FF2B5EF4-FFF2-40B4-BE49-F238E27FC236}">
                <a16:creationId xmlns:a16="http://schemas.microsoft.com/office/drawing/2014/main" id="{FEA8341A-F3C5-DC0D-C058-8B04D6D9CF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72942" y="1383809"/>
            <a:ext cx="3751051" cy="24983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Imagen 13" descr="Un grupo de personas en un auditorio&#10;&#10;Descripción generada automáticamente">
            <a:extLst>
              <a:ext uri="{FF2B5EF4-FFF2-40B4-BE49-F238E27FC236}">
                <a16:creationId xmlns:a16="http://schemas.microsoft.com/office/drawing/2014/main" id="{14E08C05-F819-A010-DCC4-14469C78FE7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086" y="1383808"/>
            <a:ext cx="3751051" cy="24983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5352841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910</TotalTime>
  <Words>502</Words>
  <Application>Microsoft Office PowerPoint</Application>
  <PresentationFormat>Presentación en pantalla (4:3)</PresentationFormat>
  <Paragraphs>130</Paragraphs>
  <Slides>11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Secretaria Ayuntamiento</cp:lastModifiedBy>
  <cp:revision>81</cp:revision>
  <dcterms:created xsi:type="dcterms:W3CDTF">2021-09-08T23:32:09Z</dcterms:created>
  <dcterms:modified xsi:type="dcterms:W3CDTF">2024-04-23T18:53:38Z</dcterms:modified>
</cp:coreProperties>
</file>