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9" r:id="rId3"/>
    <p:sldId id="257" r:id="rId4"/>
    <p:sldId id="258" r:id="rId5"/>
    <p:sldId id="260" r:id="rId6"/>
    <p:sldId id="264" r:id="rId7"/>
    <p:sldId id="263" r:id="rId8"/>
  </p:sldIdLst>
  <p:sldSz cx="12192000" cy="6858000"/>
  <p:notesSz cx="6797675" cy="99266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3" roundtripDataSignature="AMtx7mj6REU9W7tkmPSj5QyUbawLPtXJJ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2F2389A-2EBE-4AA2-85AE-FF7FA1AA87A7}">
  <a:tblStyle styleId="{22F2389A-2EBE-4AA2-85AE-FF7FA1AA87A7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9EFF7"/>
          </a:solidFill>
        </a:fill>
      </a:tcStyle>
    </a:wholeTbl>
    <a:band1H>
      <a:tcTxStyle/>
      <a:tcStyle>
        <a:tcBdr/>
        <a:fill>
          <a:solidFill>
            <a:srgbClr val="D0DEEF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D0DEEF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customschemas.google.com/relationships/presentationmetadata" Target="meta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33150" y="744475"/>
            <a:ext cx="4532000" cy="37224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79750" y="4715125"/>
            <a:ext cx="5438125" cy="4466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79750" y="4715125"/>
            <a:ext cx="5438125" cy="44669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4:notes"/>
          <p:cNvSpPr txBox="1">
            <a:spLocks noGrp="1"/>
          </p:cNvSpPr>
          <p:nvPr>
            <p:ph type="body" idx="1"/>
          </p:nvPr>
        </p:nvSpPr>
        <p:spPr>
          <a:xfrm>
            <a:off x="679750" y="4715125"/>
            <a:ext cx="5438125" cy="44669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:notes"/>
          <p:cNvSpPr txBox="1">
            <a:spLocks noGrp="1"/>
          </p:cNvSpPr>
          <p:nvPr>
            <p:ph type="body" idx="1"/>
          </p:nvPr>
        </p:nvSpPr>
        <p:spPr>
          <a:xfrm>
            <a:off x="679750" y="4715125"/>
            <a:ext cx="5438125" cy="44669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3:notes"/>
          <p:cNvSpPr txBox="1">
            <a:spLocks noGrp="1"/>
          </p:cNvSpPr>
          <p:nvPr>
            <p:ph type="body" idx="1"/>
          </p:nvPr>
        </p:nvSpPr>
        <p:spPr>
          <a:xfrm>
            <a:off x="679750" y="4715125"/>
            <a:ext cx="5438125" cy="44669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5:notes"/>
          <p:cNvSpPr txBox="1">
            <a:spLocks noGrp="1"/>
          </p:cNvSpPr>
          <p:nvPr>
            <p:ph type="body" idx="1"/>
          </p:nvPr>
        </p:nvSpPr>
        <p:spPr>
          <a:xfrm>
            <a:off x="679750" y="4715125"/>
            <a:ext cx="5438125" cy="44669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92075" y="744538"/>
            <a:ext cx="6615113" cy="3722687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6922572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8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8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0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0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1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2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2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12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2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12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5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5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6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6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7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8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8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6" r:id="rId7"/>
    <p:sldLayoutId id="2147483657" r:id="rId8"/>
    <p:sldLayoutId id="2147483658" r:id="rId9"/>
    <p:sldLayoutId id="214748365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0" y="0"/>
            <a:ext cx="12192000" cy="665304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"/>
          <p:cNvSpPr/>
          <p:nvPr/>
        </p:nvSpPr>
        <p:spPr>
          <a:xfrm>
            <a:off x="551553" y="4716089"/>
            <a:ext cx="11097349" cy="1573149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DEDEDE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C5C2C2">
                <a:alpha val="4980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"/>
          <p:cNvSpPr txBox="1">
            <a:spLocks noGrp="1"/>
          </p:cNvSpPr>
          <p:nvPr>
            <p:ph type="subTitle" idx="1"/>
          </p:nvPr>
        </p:nvSpPr>
        <p:spPr>
          <a:xfrm>
            <a:off x="6384034" y="4895019"/>
            <a:ext cx="4939285" cy="11853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r>
              <a:rPr lang="es-MX" sz="2200" b="1" dirty="0"/>
              <a:t>Comisión de Protección Especial</a:t>
            </a:r>
            <a:endParaRPr dirty="0"/>
          </a:p>
          <a:p>
            <a:pPr marL="0" lvl="0" indent="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r>
              <a:rPr lang="es-ES" sz="2200" b="1" dirty="0"/>
              <a:t>Desde marzo de 2019</a:t>
            </a:r>
            <a:endParaRPr lang="es-ES" dirty="0"/>
          </a:p>
          <a:p>
            <a:pPr marL="0" lvl="0" indent="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endParaRPr sz="2200" b="1" dirty="0"/>
          </a:p>
        </p:txBody>
      </p:sp>
      <p:pic>
        <p:nvPicPr>
          <p:cNvPr id="87" name="Google Shape;87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3729" y="301751"/>
            <a:ext cx="2060958" cy="4205471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583147" y="301751"/>
            <a:ext cx="2069145" cy="4205471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153912" y="987166"/>
            <a:ext cx="2834640" cy="2834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107424" y="1950944"/>
            <a:ext cx="2834640" cy="907085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"/>
          <p:cNvSpPr/>
          <p:nvPr/>
        </p:nvSpPr>
        <p:spPr>
          <a:xfrm>
            <a:off x="487545" y="5168649"/>
            <a:ext cx="6367932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1"/>
          <p:cNvSpPr/>
          <p:nvPr/>
        </p:nvSpPr>
        <p:spPr>
          <a:xfrm rot="5400000">
            <a:off x="5580699" y="5478551"/>
            <a:ext cx="1021458" cy="18288"/>
          </a:xfrm>
          <a:prstGeom prst="rect">
            <a:avLst/>
          </a:prstGeom>
          <a:solidFill>
            <a:srgbClr val="D5D5D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1" descr="Resultado de imagen para niÃ±as y niÃ±os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4"/>
          <p:cNvSpPr/>
          <p:nvPr/>
        </p:nvSpPr>
        <p:spPr>
          <a:xfrm>
            <a:off x="2015836" y="745750"/>
            <a:ext cx="8042494" cy="484093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rgbClr val="26415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4"/>
          <p:cNvSpPr txBox="1"/>
          <p:nvPr/>
        </p:nvSpPr>
        <p:spPr>
          <a:xfrm>
            <a:off x="341745" y="745750"/>
            <a:ext cx="11241878" cy="484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lang="es-MX" sz="2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Comisión de Protección Especial, SIPINNA Municipal</a:t>
            </a:r>
            <a:endParaRPr/>
          </a:p>
        </p:txBody>
      </p:sp>
      <p:pic>
        <p:nvPicPr>
          <p:cNvPr id="154" name="Google Shape;154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36405" y="5268191"/>
            <a:ext cx="1247218" cy="110976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5" name="Google Shape;155;p4"/>
          <p:cNvGrpSpPr/>
          <p:nvPr/>
        </p:nvGrpSpPr>
        <p:grpSpPr>
          <a:xfrm>
            <a:off x="1589809" y="1571536"/>
            <a:ext cx="8042494" cy="3543735"/>
            <a:chOff x="0" y="2977"/>
            <a:chExt cx="8042494" cy="3543735"/>
          </a:xfrm>
        </p:grpSpPr>
        <p:sp>
          <p:nvSpPr>
            <p:cNvPr id="156" name="Google Shape;156;p4"/>
            <p:cNvSpPr/>
            <p:nvPr/>
          </p:nvSpPr>
          <p:spPr>
            <a:xfrm>
              <a:off x="0" y="2977"/>
              <a:ext cx="8042494" cy="1020078"/>
            </a:xfrm>
            <a:prstGeom prst="roundRect">
              <a:avLst>
                <a:gd name="adj" fmla="val 10000"/>
              </a:avLst>
            </a:prstGeom>
            <a:solidFill>
              <a:srgbClr val="CFDE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4"/>
            <p:cNvSpPr/>
            <p:nvPr/>
          </p:nvSpPr>
          <p:spPr>
            <a:xfrm>
              <a:off x="308573" y="232495"/>
              <a:ext cx="561591" cy="561043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/>
              </a:stretch>
            </a:blip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8;p4"/>
            <p:cNvSpPr/>
            <p:nvPr/>
          </p:nvSpPr>
          <p:spPr>
            <a:xfrm>
              <a:off x="1178739" y="2977"/>
              <a:ext cx="6801834" cy="102107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9;p4"/>
            <p:cNvSpPr txBox="1"/>
            <p:nvPr/>
          </p:nvSpPr>
          <p:spPr>
            <a:xfrm>
              <a:off x="1178739" y="2977"/>
              <a:ext cx="6801834" cy="102107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8050" tIns="108050" rIns="108050" bIns="10805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Calibri"/>
                <a:buNone/>
              </a:pPr>
              <a:r>
                <a:rPr lang="es-MX" sz="36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Objetivo </a:t>
              </a:r>
              <a:endParaRPr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" name="Google Shape;160;p4"/>
            <p:cNvSpPr/>
            <p:nvPr/>
          </p:nvSpPr>
          <p:spPr>
            <a:xfrm>
              <a:off x="0" y="1264306"/>
              <a:ext cx="8042494" cy="1020078"/>
            </a:xfrm>
            <a:prstGeom prst="roundRect">
              <a:avLst>
                <a:gd name="adj" fmla="val 10000"/>
              </a:avLst>
            </a:prstGeom>
            <a:solidFill>
              <a:srgbClr val="CFDE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4"/>
            <p:cNvSpPr/>
            <p:nvPr/>
          </p:nvSpPr>
          <p:spPr>
            <a:xfrm>
              <a:off x="308573" y="1493824"/>
              <a:ext cx="561591" cy="561043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/>
              </a:stretch>
            </a:blip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2;p4"/>
            <p:cNvSpPr/>
            <p:nvPr/>
          </p:nvSpPr>
          <p:spPr>
            <a:xfrm>
              <a:off x="1178739" y="1264306"/>
              <a:ext cx="6801834" cy="102107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3;p4"/>
            <p:cNvSpPr txBox="1"/>
            <p:nvPr/>
          </p:nvSpPr>
          <p:spPr>
            <a:xfrm>
              <a:off x="1178739" y="1264306"/>
              <a:ext cx="6801834" cy="102107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8050" tIns="108050" rIns="108050" bIns="10805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lang="es-MX" sz="14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Asegurar la atención de los grupos en situación de </a:t>
              </a:r>
              <a:r>
                <a:rPr lang="es-MX" sz="1400" b="1" u="sng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mayor vulnerabilidad</a:t>
              </a:r>
              <a:r>
                <a:rPr lang="es-MX" sz="14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, así como de </a:t>
              </a:r>
              <a:r>
                <a:rPr lang="es-MX" sz="1400" b="1" u="sng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promover la restitución integral de los derechos </a:t>
              </a:r>
              <a:r>
                <a:rPr lang="es-MX" sz="14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de niñas, niños y adolescentes cuando han sido vulnerados por </a:t>
              </a:r>
              <a:r>
                <a:rPr lang="es-MX" sz="1400" b="1" u="sng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situaciones de violencia, abuso, abandono, omisión o negligencia, separación familiar y migración, </a:t>
              </a:r>
              <a:r>
                <a:rPr lang="es-MX" sz="14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entre otras.</a:t>
              </a:r>
              <a:endParaRPr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4" name="Google Shape;164;p4"/>
            <p:cNvSpPr/>
            <p:nvPr/>
          </p:nvSpPr>
          <p:spPr>
            <a:xfrm>
              <a:off x="0" y="2525636"/>
              <a:ext cx="8042494" cy="1020078"/>
            </a:xfrm>
            <a:prstGeom prst="roundRect">
              <a:avLst>
                <a:gd name="adj" fmla="val 10000"/>
              </a:avLst>
            </a:prstGeom>
            <a:solidFill>
              <a:srgbClr val="CFDE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65;p4"/>
            <p:cNvSpPr/>
            <p:nvPr/>
          </p:nvSpPr>
          <p:spPr>
            <a:xfrm>
              <a:off x="308573" y="2755153"/>
              <a:ext cx="561591" cy="561043"/>
            </a:xfrm>
            <a:prstGeom prst="rect">
              <a:avLst/>
            </a:prstGeom>
            <a:blipFill rotWithShape="1">
              <a:blip r:embed="rId6">
                <a:alphaModFix/>
              </a:blip>
              <a:stretch>
                <a:fillRect/>
              </a:stretch>
            </a:blip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6;p4"/>
            <p:cNvSpPr/>
            <p:nvPr/>
          </p:nvSpPr>
          <p:spPr>
            <a:xfrm>
              <a:off x="1178739" y="2525636"/>
              <a:ext cx="6801834" cy="102107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67;p4"/>
            <p:cNvSpPr txBox="1"/>
            <p:nvPr/>
          </p:nvSpPr>
          <p:spPr>
            <a:xfrm>
              <a:off x="1178739" y="2525636"/>
              <a:ext cx="6801834" cy="102107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8050" tIns="108050" rIns="108050" bIns="10805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lang="es-MX" sz="14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La labor del SIPINNA va más allá de la asistencia social y de la restitución de derechos, pues </a:t>
              </a:r>
              <a:r>
                <a:rPr lang="es-MX" sz="1400" b="1" u="sng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implica la coordinación de políticas educativas, laborales, de salud, cultura y recreación, entre otras, de carácter universal. </a:t>
              </a:r>
              <a:endParaRPr sz="1400" b="1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68" name="Google Shape;168;p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5319459"/>
            <a:ext cx="4316342" cy="13839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"/>
          <p:cNvSpPr txBox="1">
            <a:spLocks noGrp="1"/>
          </p:cNvSpPr>
          <p:nvPr>
            <p:ph type="title"/>
          </p:nvPr>
        </p:nvSpPr>
        <p:spPr>
          <a:xfrm>
            <a:off x="179293" y="0"/>
            <a:ext cx="3451413" cy="7240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s-MX" b="1"/>
              <a:t>Organigrama: </a:t>
            </a:r>
            <a:endParaRPr/>
          </a:p>
        </p:txBody>
      </p:sp>
      <p:sp>
        <p:nvSpPr>
          <p:cNvPr id="99" name="Google Shape;99;p2"/>
          <p:cNvSpPr/>
          <p:nvPr/>
        </p:nvSpPr>
        <p:spPr>
          <a:xfrm>
            <a:off x="497540" y="724085"/>
            <a:ext cx="10981765" cy="571705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  <a:path w="120000" h="120000" fill="none" extrusionOk="0">
                <a:moveTo>
                  <a:pt x="-10000" y="0"/>
                </a:moveTo>
                <a:close/>
                <a:lnTo>
                  <a:pt x="-10000" y="120000"/>
                </a:lnTo>
              </a:path>
              <a:path w="120000" h="120000" fill="none" extrusionOk="0">
                <a:moveTo>
                  <a:pt x="-10000" y="22500"/>
                </a:moveTo>
                <a:lnTo>
                  <a:pt x="-46000" y="135000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0" name="Google Shape;100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4387" y="5204623"/>
            <a:ext cx="654399" cy="13312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74462" y="5204011"/>
            <a:ext cx="605008" cy="1237129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2"/>
          <p:cNvSpPr txBox="1"/>
          <p:nvPr/>
        </p:nvSpPr>
        <p:spPr>
          <a:xfrm>
            <a:off x="358587" y="6373907"/>
            <a:ext cx="11120718" cy="484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800"/>
              <a:buFont typeface="Arial"/>
              <a:buNone/>
            </a:pPr>
            <a:r>
              <a:rPr lang="es-MX" sz="18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Comisión de Protección Especial, SIPINNA Municipal</a:t>
            </a:r>
            <a:endParaRPr dirty="0"/>
          </a:p>
        </p:txBody>
      </p:sp>
      <p:grpSp>
        <p:nvGrpSpPr>
          <p:cNvPr id="103" name="Google Shape;103;p2"/>
          <p:cNvGrpSpPr/>
          <p:nvPr/>
        </p:nvGrpSpPr>
        <p:grpSpPr>
          <a:xfrm>
            <a:off x="5370529" y="362043"/>
            <a:ext cx="4368953" cy="6197315"/>
            <a:chOff x="1879523" y="2025"/>
            <a:chExt cx="4368953" cy="5628315"/>
          </a:xfrm>
        </p:grpSpPr>
        <p:sp>
          <p:nvSpPr>
            <p:cNvPr id="104" name="Google Shape;104;p2"/>
            <p:cNvSpPr/>
            <p:nvPr/>
          </p:nvSpPr>
          <p:spPr>
            <a:xfrm>
              <a:off x="3668890" y="928480"/>
              <a:ext cx="305641" cy="246025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0"/>
                  </a:moveTo>
                  <a:lnTo>
                    <a:pt x="120000" y="120000"/>
                  </a:lnTo>
                  <a:lnTo>
                    <a:pt x="0" y="120000"/>
                  </a:lnTo>
                </a:path>
              </a:pathLst>
            </a:custGeom>
            <a:noFill/>
            <a:ln w="12700" cap="flat" cmpd="sng">
              <a:solidFill>
                <a:schemeClr val="accent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/>
            <a:lstStyle/>
            <a:p>
              <a:endParaRPr lang="es-MX"/>
            </a:p>
          </p:txBody>
        </p:sp>
        <p:sp>
          <p:nvSpPr>
            <p:cNvPr id="105" name="Google Shape;105;p2"/>
            <p:cNvSpPr/>
            <p:nvPr/>
          </p:nvSpPr>
          <p:spPr>
            <a:xfrm>
              <a:off x="3974531" y="928480"/>
              <a:ext cx="305641" cy="99851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w="12700" cap="flat" cmpd="sng">
              <a:solidFill>
                <a:schemeClr val="accent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/>
            <a:lstStyle/>
            <a:p>
              <a:endParaRPr lang="es-MX"/>
            </a:p>
          </p:txBody>
        </p:sp>
        <p:sp>
          <p:nvSpPr>
            <p:cNvPr id="106" name="Google Shape;106;p2"/>
            <p:cNvSpPr/>
            <p:nvPr/>
          </p:nvSpPr>
          <p:spPr>
            <a:xfrm>
              <a:off x="3668890" y="928480"/>
              <a:ext cx="305641" cy="99851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0"/>
                  </a:moveTo>
                  <a:lnTo>
                    <a:pt x="120000" y="120000"/>
                  </a:lnTo>
                  <a:lnTo>
                    <a:pt x="0" y="120000"/>
                  </a:lnTo>
                </a:path>
              </a:pathLst>
            </a:custGeom>
            <a:noFill/>
            <a:ln w="12700" cap="flat" cmpd="sng">
              <a:solidFill>
                <a:schemeClr val="accent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/>
            <a:lstStyle/>
            <a:p>
              <a:endParaRPr lang="es-MX"/>
            </a:p>
          </p:txBody>
        </p:sp>
        <p:sp>
          <p:nvSpPr>
            <p:cNvPr id="107" name="Google Shape;107;p2"/>
            <p:cNvSpPr/>
            <p:nvPr/>
          </p:nvSpPr>
          <p:spPr>
            <a:xfrm>
              <a:off x="3974531" y="928480"/>
              <a:ext cx="1200324" cy="3458765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12500"/>
                  </a:lnTo>
                  <a:lnTo>
                    <a:pt x="120000" y="112500"/>
                  </a:lnTo>
                  <a:lnTo>
                    <a:pt x="120000" y="120000"/>
                  </a:lnTo>
                </a:path>
              </a:pathLst>
            </a:custGeom>
            <a:noFill/>
            <a:ln w="12700" cap="flat" cmpd="sng">
              <a:solidFill>
                <a:schemeClr val="accent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/>
            <a:lstStyle/>
            <a:p>
              <a:endParaRPr lang="es-MX"/>
            </a:p>
          </p:txBody>
        </p:sp>
        <p:sp>
          <p:nvSpPr>
            <p:cNvPr id="108" name="Google Shape;108;p2"/>
            <p:cNvSpPr/>
            <p:nvPr/>
          </p:nvSpPr>
          <p:spPr>
            <a:xfrm>
              <a:off x="2774206" y="928480"/>
              <a:ext cx="1200324" cy="3458765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0"/>
                  </a:moveTo>
                  <a:lnTo>
                    <a:pt x="120000" y="112500"/>
                  </a:lnTo>
                  <a:lnTo>
                    <a:pt x="0" y="112500"/>
                  </a:lnTo>
                  <a:lnTo>
                    <a:pt x="0" y="120000"/>
                  </a:lnTo>
                </a:path>
              </a:pathLst>
            </a:custGeom>
            <a:noFill/>
            <a:ln w="12700" cap="flat" cmpd="sng">
              <a:solidFill>
                <a:schemeClr val="accent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/>
            <a:lstStyle/>
            <a:p>
              <a:endParaRPr lang="es-MX"/>
            </a:p>
          </p:txBody>
        </p:sp>
        <p:sp>
          <p:nvSpPr>
            <p:cNvPr id="109" name="Google Shape;109;p2"/>
            <p:cNvSpPr/>
            <p:nvPr/>
          </p:nvSpPr>
          <p:spPr>
            <a:xfrm>
              <a:off x="3079847" y="2025"/>
              <a:ext cx="1789367" cy="926455"/>
            </a:xfrm>
            <a:prstGeom prst="rect">
              <a:avLst/>
            </a:prstGeom>
            <a:solidFill>
              <a:srgbClr val="599BD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2"/>
            <p:cNvSpPr txBox="1"/>
            <p:nvPr/>
          </p:nvSpPr>
          <p:spPr>
            <a:xfrm>
              <a:off x="3079847" y="2025"/>
              <a:ext cx="1789367" cy="92645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775" tIns="10775" rIns="10775" bIns="1307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Calibri"/>
                <a:buNone/>
              </a:pPr>
              <a:r>
                <a:rPr lang="es-MX" sz="17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COMISIÓN DE PROTECCIÓN DE NNA</a:t>
              </a:r>
              <a:endParaRPr/>
            </a:p>
          </p:txBody>
        </p:sp>
        <p:sp>
          <p:nvSpPr>
            <p:cNvPr id="111" name="Google Shape;111;p2"/>
            <p:cNvSpPr/>
            <p:nvPr/>
          </p:nvSpPr>
          <p:spPr>
            <a:xfrm>
              <a:off x="3437721" y="722602"/>
              <a:ext cx="1610430" cy="308818"/>
            </a:xfrm>
            <a:prstGeom prst="rect">
              <a:avLst/>
            </a:prstGeom>
            <a:solidFill>
              <a:schemeClr val="lt1">
                <a:alpha val="89803"/>
              </a:schemeClr>
            </a:solidFill>
            <a:ln w="12700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2"/>
            <p:cNvSpPr txBox="1"/>
            <p:nvPr/>
          </p:nvSpPr>
          <p:spPr>
            <a:xfrm>
              <a:off x="3437721" y="722602"/>
              <a:ext cx="1610430" cy="3088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5550" tIns="8875" rIns="35550" bIns="8875" anchor="ctr" anchorCtr="0">
              <a:noAutofit/>
            </a:bodyPr>
            <a:lstStyle/>
            <a:p>
              <a:pPr marL="0" marR="0" lvl="0" indent="0" algn="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lang="es-MX"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SIPINNA MUNICIPAL</a:t>
              </a:r>
              <a:endParaRPr/>
            </a:p>
          </p:txBody>
        </p:sp>
        <p:sp>
          <p:nvSpPr>
            <p:cNvPr id="113" name="Google Shape;113;p2"/>
            <p:cNvSpPr/>
            <p:nvPr/>
          </p:nvSpPr>
          <p:spPr>
            <a:xfrm>
              <a:off x="1879523" y="4387246"/>
              <a:ext cx="1789367" cy="926455"/>
            </a:xfrm>
            <a:prstGeom prst="rect">
              <a:avLst/>
            </a:prstGeom>
            <a:solidFill>
              <a:schemeClr val="accent2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2"/>
            <p:cNvSpPr txBox="1"/>
            <p:nvPr/>
          </p:nvSpPr>
          <p:spPr>
            <a:xfrm>
              <a:off x="1879523" y="4387246"/>
              <a:ext cx="1789367" cy="92645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775" tIns="10775" rIns="10775" bIns="1307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Calibri"/>
                <a:buNone/>
              </a:pPr>
              <a:r>
                <a:rPr lang="es-MX" sz="17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INTEGRANTES</a:t>
              </a:r>
              <a:endParaRPr/>
            </a:p>
          </p:txBody>
        </p:sp>
        <p:sp>
          <p:nvSpPr>
            <p:cNvPr id="115" name="Google Shape;115;p2"/>
            <p:cNvSpPr/>
            <p:nvPr/>
          </p:nvSpPr>
          <p:spPr>
            <a:xfrm>
              <a:off x="2237396" y="5107822"/>
              <a:ext cx="1610430" cy="522518"/>
            </a:xfrm>
            <a:prstGeom prst="rect">
              <a:avLst/>
            </a:prstGeom>
            <a:solidFill>
              <a:schemeClr val="lt1">
                <a:alpha val="89803"/>
              </a:schemeClr>
            </a:solidFill>
            <a:ln w="12700" cap="flat" cmpd="sng">
              <a:solidFill>
                <a:schemeClr val="accent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2"/>
            <p:cNvSpPr txBox="1"/>
            <p:nvPr/>
          </p:nvSpPr>
          <p:spPr>
            <a:xfrm>
              <a:off x="2311440" y="5145277"/>
              <a:ext cx="1536386" cy="46374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775" tIns="4425" rIns="17775" bIns="442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700"/>
                <a:buFont typeface="Calibri"/>
                <a:buNone/>
              </a:pPr>
              <a:r>
                <a:rPr lang="es-MX" sz="105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ADMINISTRACIÓN PÚBLICA (MUNICIPAL Y/O ESTATAL Y/O FEDERAL </a:t>
              </a:r>
              <a:endParaRPr sz="1050" dirty="0"/>
            </a:p>
          </p:txBody>
        </p:sp>
        <p:sp>
          <p:nvSpPr>
            <p:cNvPr id="117" name="Google Shape;117;p2"/>
            <p:cNvSpPr/>
            <p:nvPr/>
          </p:nvSpPr>
          <p:spPr>
            <a:xfrm>
              <a:off x="4280172" y="4387246"/>
              <a:ext cx="1789367" cy="926455"/>
            </a:xfrm>
            <a:prstGeom prst="rect">
              <a:avLst/>
            </a:prstGeom>
            <a:solidFill>
              <a:schemeClr val="accent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2"/>
            <p:cNvSpPr txBox="1"/>
            <p:nvPr/>
          </p:nvSpPr>
          <p:spPr>
            <a:xfrm>
              <a:off x="4280172" y="4387246"/>
              <a:ext cx="1789367" cy="92645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775" tIns="10775" rIns="10775" bIns="1307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Calibri"/>
                <a:buNone/>
              </a:pPr>
              <a:r>
                <a:rPr lang="es-MX" sz="17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INTEGRANTES</a:t>
              </a:r>
              <a:endParaRPr/>
            </a:p>
          </p:txBody>
        </p:sp>
        <p:sp>
          <p:nvSpPr>
            <p:cNvPr id="119" name="Google Shape;119;p2"/>
            <p:cNvSpPr/>
            <p:nvPr/>
          </p:nvSpPr>
          <p:spPr>
            <a:xfrm>
              <a:off x="4638046" y="5107822"/>
              <a:ext cx="1610430" cy="308818"/>
            </a:xfrm>
            <a:prstGeom prst="rect">
              <a:avLst/>
            </a:prstGeom>
            <a:solidFill>
              <a:schemeClr val="lt1">
                <a:alpha val="89803"/>
              </a:schemeClr>
            </a:solidFill>
            <a:ln w="12700" cap="flat" cmpd="sng">
              <a:solidFill>
                <a:schemeClr val="accent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2"/>
            <p:cNvSpPr txBox="1"/>
            <p:nvPr/>
          </p:nvSpPr>
          <p:spPr>
            <a:xfrm>
              <a:off x="4638046" y="5107822"/>
              <a:ext cx="1610430" cy="3088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6350" rIns="25400" bIns="635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00"/>
                <a:buFont typeface="Calibri"/>
                <a:buNone/>
              </a:pPr>
              <a:r>
                <a:rPr lang="es-MX" sz="1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SOCIEDAD CIVIL ORGANIZADA</a:t>
              </a:r>
              <a:endParaRPr/>
            </a:p>
          </p:txBody>
        </p:sp>
        <p:sp>
          <p:nvSpPr>
            <p:cNvPr id="121" name="Google Shape;121;p2"/>
            <p:cNvSpPr/>
            <p:nvPr/>
          </p:nvSpPr>
          <p:spPr>
            <a:xfrm>
              <a:off x="1879523" y="1463766"/>
              <a:ext cx="1789367" cy="926455"/>
            </a:xfrm>
            <a:prstGeom prst="rect">
              <a:avLst/>
            </a:prstGeom>
            <a:solidFill>
              <a:schemeClr val="accent2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2"/>
            <p:cNvSpPr txBox="1"/>
            <p:nvPr/>
          </p:nvSpPr>
          <p:spPr>
            <a:xfrm>
              <a:off x="1879523" y="1463766"/>
              <a:ext cx="1789367" cy="92645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775" tIns="10775" rIns="10775" bIns="1307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Calibri"/>
                <a:buNone/>
              </a:pPr>
              <a:r>
                <a:rPr lang="es-MX" sz="17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PRESIDENTA COMISIÓN</a:t>
              </a:r>
              <a:endParaRPr/>
            </a:p>
          </p:txBody>
        </p:sp>
        <p:sp>
          <p:nvSpPr>
            <p:cNvPr id="123" name="Google Shape;123;p2"/>
            <p:cNvSpPr/>
            <p:nvPr/>
          </p:nvSpPr>
          <p:spPr>
            <a:xfrm>
              <a:off x="2237396" y="2184342"/>
              <a:ext cx="1610430" cy="308818"/>
            </a:xfrm>
            <a:prstGeom prst="rect">
              <a:avLst/>
            </a:prstGeom>
            <a:solidFill>
              <a:schemeClr val="lt1">
                <a:alpha val="89803"/>
              </a:schemeClr>
            </a:solidFill>
            <a:ln w="12700" cap="flat" cmpd="sng">
              <a:solidFill>
                <a:schemeClr val="accent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2"/>
            <p:cNvSpPr txBox="1"/>
            <p:nvPr/>
          </p:nvSpPr>
          <p:spPr>
            <a:xfrm>
              <a:off x="2237396" y="2184342"/>
              <a:ext cx="1610430" cy="3088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6350" rIns="25400" bIns="635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00"/>
                <a:buFont typeface="Calibri"/>
                <a:buNone/>
              </a:pPr>
              <a:r>
                <a:rPr lang="es-MX" sz="1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MTRA. LILIANA HERRERA VILLANUEVA</a:t>
              </a:r>
              <a:endParaRPr/>
            </a:p>
          </p:txBody>
        </p:sp>
        <p:sp>
          <p:nvSpPr>
            <p:cNvPr id="125" name="Google Shape;125;p2"/>
            <p:cNvSpPr/>
            <p:nvPr/>
          </p:nvSpPr>
          <p:spPr>
            <a:xfrm>
              <a:off x="4280172" y="1463766"/>
              <a:ext cx="1789367" cy="926455"/>
            </a:xfrm>
            <a:prstGeom prst="rect">
              <a:avLst/>
            </a:prstGeom>
            <a:solidFill>
              <a:schemeClr val="accent2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2"/>
            <p:cNvSpPr txBox="1"/>
            <p:nvPr/>
          </p:nvSpPr>
          <p:spPr>
            <a:xfrm>
              <a:off x="4280172" y="1463766"/>
              <a:ext cx="1789367" cy="92645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775" tIns="10775" rIns="10775" bIns="13072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Calibri"/>
                <a:buNone/>
              </a:pPr>
              <a:r>
                <a:rPr lang="es-MX" sz="17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SECRETARIA EJECUTIVA SIPINNA MUNICIPAL</a:t>
              </a:r>
              <a:endParaRPr/>
            </a:p>
          </p:txBody>
        </p:sp>
        <p:sp>
          <p:nvSpPr>
            <p:cNvPr id="127" name="Google Shape;127;p2"/>
            <p:cNvSpPr/>
            <p:nvPr/>
          </p:nvSpPr>
          <p:spPr>
            <a:xfrm>
              <a:off x="4638046" y="2184342"/>
              <a:ext cx="1610430" cy="308818"/>
            </a:xfrm>
            <a:prstGeom prst="rect">
              <a:avLst/>
            </a:prstGeom>
            <a:solidFill>
              <a:schemeClr val="lt1">
                <a:alpha val="89803"/>
              </a:schemeClr>
            </a:solidFill>
            <a:ln w="12700" cap="flat" cmpd="sng">
              <a:solidFill>
                <a:schemeClr val="accent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2"/>
            <p:cNvSpPr txBox="1"/>
            <p:nvPr/>
          </p:nvSpPr>
          <p:spPr>
            <a:xfrm>
              <a:off x="4638046" y="2184342"/>
              <a:ext cx="1610430" cy="3088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6350" rIns="25400" bIns="635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00"/>
                <a:buFont typeface="Calibri"/>
                <a:buNone/>
              </a:pPr>
              <a:r>
                <a:rPr lang="es-MX" sz="1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LIC. ANA IMELDA JURADO MUÑOZ</a:t>
              </a:r>
              <a:endParaRPr/>
            </a:p>
          </p:txBody>
        </p:sp>
        <p:sp>
          <p:nvSpPr>
            <p:cNvPr id="129" name="Google Shape;129;p2"/>
            <p:cNvSpPr/>
            <p:nvPr/>
          </p:nvSpPr>
          <p:spPr>
            <a:xfrm>
              <a:off x="1879523" y="2925506"/>
              <a:ext cx="1789367" cy="926455"/>
            </a:xfrm>
            <a:prstGeom prst="rect">
              <a:avLst/>
            </a:prstGeom>
            <a:solidFill>
              <a:schemeClr val="accent2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2"/>
            <p:cNvSpPr txBox="1"/>
            <p:nvPr/>
          </p:nvSpPr>
          <p:spPr>
            <a:xfrm>
              <a:off x="1879523" y="2925506"/>
              <a:ext cx="1789367" cy="92645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775" tIns="10775" rIns="10775" bIns="13072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Calibri"/>
                <a:buNone/>
              </a:pPr>
              <a:r>
                <a:rPr lang="es-MX" sz="17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SECRETARIA TÉCNICA DE LA COMISIÓN</a:t>
              </a:r>
              <a:endParaRPr/>
            </a:p>
          </p:txBody>
        </p:sp>
        <p:sp>
          <p:nvSpPr>
            <p:cNvPr id="131" name="Google Shape;131;p2"/>
            <p:cNvSpPr/>
            <p:nvPr/>
          </p:nvSpPr>
          <p:spPr>
            <a:xfrm>
              <a:off x="2237396" y="3646082"/>
              <a:ext cx="1610430" cy="308818"/>
            </a:xfrm>
            <a:prstGeom prst="rect">
              <a:avLst/>
            </a:prstGeom>
            <a:solidFill>
              <a:schemeClr val="lt1">
                <a:alpha val="89803"/>
              </a:schemeClr>
            </a:solidFill>
            <a:ln w="12700" cap="flat" cmpd="sng">
              <a:solidFill>
                <a:schemeClr val="accent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2"/>
            <p:cNvSpPr txBox="1"/>
            <p:nvPr/>
          </p:nvSpPr>
          <p:spPr>
            <a:xfrm>
              <a:off x="2237396" y="3646082"/>
              <a:ext cx="1610430" cy="3088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5550" tIns="8875" rIns="35550" bIns="8875" anchor="ctr" anchorCtr="0">
              <a:noAutofit/>
            </a:bodyPr>
            <a:lstStyle/>
            <a:p>
              <a:pPr marL="0" marR="0" lvl="0" indent="0" algn="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lang="es-MX" sz="11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LIC. TERE ALVARADO</a:t>
              </a:r>
              <a:endParaRPr sz="1100" dirty="0"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7" name="Google Shape;137;p3"/>
          <p:cNvGrpSpPr/>
          <p:nvPr/>
        </p:nvGrpSpPr>
        <p:grpSpPr>
          <a:xfrm>
            <a:off x="315658" y="367862"/>
            <a:ext cx="4392976" cy="6302658"/>
            <a:chOff x="-19217" y="-1"/>
            <a:chExt cx="5213267" cy="6883030"/>
          </a:xfrm>
        </p:grpSpPr>
        <p:sp>
          <p:nvSpPr>
            <p:cNvPr id="138" name="Google Shape;138;p3"/>
            <p:cNvSpPr/>
            <p:nvPr/>
          </p:nvSpPr>
          <p:spPr>
            <a:xfrm>
              <a:off x="-19206" y="0"/>
              <a:ext cx="5204956" cy="6883029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7000">
                  <a:schemeClr val="accent2"/>
                </a:gs>
                <a:gs pos="100000">
                  <a:schemeClr val="accent5"/>
                </a:gs>
              </a:gsLst>
              <a:lin ang="42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" name="Google Shape;139;p3"/>
            <p:cNvSpPr/>
            <p:nvPr/>
          </p:nvSpPr>
          <p:spPr>
            <a:xfrm rot="10800000">
              <a:off x="-19217" y="1731909"/>
              <a:ext cx="5204963" cy="5144400"/>
            </a:xfrm>
            <a:prstGeom prst="rect">
              <a:avLst/>
            </a:prstGeom>
            <a:gradFill>
              <a:gsLst>
                <a:gs pos="0">
                  <a:srgbClr val="2F5496"/>
                </a:gs>
                <a:gs pos="60000">
                  <a:srgbClr val="8DA9DB">
                    <a:alpha val="0"/>
                  </a:srgbClr>
                </a:gs>
                <a:gs pos="100000">
                  <a:srgbClr val="8DA9DB">
                    <a:alpha val="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" name="Google Shape;140;p3"/>
            <p:cNvSpPr/>
            <p:nvPr/>
          </p:nvSpPr>
          <p:spPr>
            <a:xfrm>
              <a:off x="-19210" y="6723"/>
              <a:ext cx="3834567" cy="6876300"/>
            </a:xfrm>
            <a:prstGeom prst="rect">
              <a:avLst/>
            </a:prstGeom>
            <a:gradFill>
              <a:gsLst>
                <a:gs pos="0">
                  <a:srgbClr val="F4B081">
                    <a:alpha val="77647"/>
                  </a:srgbClr>
                </a:gs>
                <a:gs pos="3000">
                  <a:srgbClr val="F4B081">
                    <a:alpha val="77647"/>
                  </a:srgbClr>
                </a:gs>
                <a:gs pos="42000">
                  <a:srgbClr val="ED7D31">
                    <a:alpha val="0"/>
                  </a:srgbClr>
                </a:gs>
                <a:gs pos="100000">
                  <a:srgbClr val="ED7D31">
                    <a:alpha val="0"/>
                  </a:srgbClr>
                </a:gs>
              </a:gsLst>
              <a:lin ang="30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" name="Google Shape;141;p3"/>
            <p:cNvSpPr/>
            <p:nvPr/>
          </p:nvSpPr>
          <p:spPr>
            <a:xfrm rot="-5400000">
              <a:off x="-844601" y="833689"/>
              <a:ext cx="6872341" cy="5204961"/>
            </a:xfrm>
            <a:prstGeom prst="rect">
              <a:avLst/>
            </a:prstGeom>
            <a:gradFill>
              <a:gsLst>
                <a:gs pos="0">
                  <a:srgbClr val="4472C4">
                    <a:alpha val="85882"/>
                  </a:srgbClr>
                </a:gs>
                <a:gs pos="57000">
                  <a:srgbClr val="ED7D31">
                    <a:alpha val="0"/>
                  </a:srgbClr>
                </a:gs>
                <a:gs pos="100000">
                  <a:srgbClr val="ED7D31">
                    <a:alpha val="0"/>
                  </a:srgbClr>
                </a:gs>
              </a:gsLst>
              <a:lin ang="13800001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2" name="Google Shape;142;p3"/>
          <p:cNvSpPr txBox="1">
            <a:spLocks noGrp="1"/>
          </p:cNvSpPr>
          <p:nvPr>
            <p:ph type="title"/>
          </p:nvPr>
        </p:nvSpPr>
        <p:spPr>
          <a:xfrm>
            <a:off x="924031" y="1057714"/>
            <a:ext cx="3702580" cy="1026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Calibri"/>
              <a:buNone/>
            </a:pPr>
            <a:r>
              <a:rPr lang="es-MX" sz="27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INTEGRANTES DE LA COMISIÓN DE </a:t>
            </a:r>
            <a:endParaRPr/>
          </a:p>
        </p:txBody>
      </p:sp>
      <p:sp>
        <p:nvSpPr>
          <p:cNvPr id="143" name="Google Shape;143;p3"/>
          <p:cNvSpPr txBox="1"/>
          <p:nvPr/>
        </p:nvSpPr>
        <p:spPr>
          <a:xfrm>
            <a:off x="755484" y="2459116"/>
            <a:ext cx="3702579" cy="3524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Comisión de Protección Especial, 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s-MX" sz="20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SIPINNA Municipal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20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20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4" name="Google Shape;144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6379" y="599602"/>
            <a:ext cx="825245" cy="734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74240" y="5549189"/>
            <a:ext cx="825245" cy="73429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46" name="Google Shape;146;p3"/>
          <p:cNvGraphicFramePr/>
          <p:nvPr>
            <p:extLst>
              <p:ext uri="{D42A27DB-BD31-4B8C-83A1-F6EECF244321}">
                <p14:modId xmlns:p14="http://schemas.microsoft.com/office/powerpoint/2010/main" val="1933256114"/>
              </p:ext>
            </p:extLst>
          </p:nvPr>
        </p:nvGraphicFramePr>
        <p:xfrm>
          <a:off x="4950148" y="367862"/>
          <a:ext cx="6650706" cy="5915619"/>
        </p:xfrm>
        <a:graphic>
          <a:graphicData uri="http://schemas.openxmlformats.org/drawingml/2006/table">
            <a:tbl>
              <a:tblPr firstRow="1" bandRow="1">
                <a:noFill/>
                <a:tableStyleId>{22F2389A-2EBE-4AA2-85AE-FF7FA1AA87A7}</a:tableStyleId>
              </a:tblPr>
              <a:tblGrid>
                <a:gridCol w="3962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886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72484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600" u="none" strike="noStrike" cap="none">
                          <a:solidFill>
                            <a:srgbClr val="3F3F3F"/>
                          </a:solidFill>
                        </a:rPr>
                        <a:t>INSTITUCIONES PÚBLICAS</a:t>
                      </a:r>
                      <a:endParaRPr/>
                    </a:p>
                  </a:txBody>
                  <a:tcPr marL="197200" marR="118325" marT="118325" marB="1183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8F9A9D">
                          <a:alpha val="6000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600" u="none" strike="noStrike" cap="none">
                          <a:solidFill>
                            <a:srgbClr val="3F3F3F"/>
                          </a:solidFill>
                        </a:rPr>
                        <a:t>SOCIEDAD CIVIL ORGANIZADA</a:t>
                      </a:r>
                      <a:endParaRPr/>
                    </a:p>
                  </a:txBody>
                  <a:tcPr marL="197200" marR="118325" marT="118325" marB="1183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8F9A9D">
                          <a:alpha val="6000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43135">
                <a:tc>
                  <a:txBody>
                    <a:bodyPr/>
                    <a:lstStyle/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Noto Sans Symbols"/>
                        <a:buChar char="⮚"/>
                      </a:pPr>
                      <a:r>
                        <a:rPr lang="es-MX" sz="1200" b="1" u="none" strike="noStrike" cap="none" dirty="0">
                          <a:solidFill>
                            <a:srgbClr val="3F3F3F"/>
                          </a:solidFill>
                        </a:rPr>
                        <a:t>Subprocuraduría de Protección Auxiliar de NNA, PPNNA</a:t>
                      </a:r>
                      <a:endParaRPr dirty="0"/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Noto Sans Symbols"/>
                        <a:buChar char="⮚"/>
                      </a:pPr>
                      <a:r>
                        <a:rPr lang="es-MX" sz="1200" b="1" u="none" strike="noStrike" cap="none" dirty="0">
                          <a:solidFill>
                            <a:srgbClr val="3F3F3F"/>
                          </a:solidFill>
                        </a:rPr>
                        <a:t>Hospital Infantil de Especialidades</a:t>
                      </a:r>
                      <a:endParaRPr dirty="0"/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Noto Sans Symbols"/>
                        <a:buChar char="⮚"/>
                      </a:pPr>
                      <a:r>
                        <a:rPr lang="es-MX" sz="1200" b="1" u="none" strike="noStrike" cap="none" dirty="0">
                          <a:solidFill>
                            <a:srgbClr val="3F3F3F"/>
                          </a:solidFill>
                        </a:rPr>
                        <a:t>Fiscalía Especializada de la Mujer, FEM</a:t>
                      </a:r>
                      <a:endParaRPr dirty="0"/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Noto Sans Symbols"/>
                        <a:buChar char="⮚"/>
                      </a:pPr>
                      <a:r>
                        <a:rPr lang="es-MX" sz="1200" b="1" u="none" strike="noStrike" cap="none" dirty="0">
                          <a:solidFill>
                            <a:srgbClr val="3F3F3F"/>
                          </a:solidFill>
                        </a:rPr>
                        <a:t>Instituto de la Defensoría Pública, TSJE</a:t>
                      </a:r>
                      <a:endParaRPr dirty="0"/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Noto Sans Symbols"/>
                        <a:buChar char="⮚"/>
                      </a:pPr>
                      <a:r>
                        <a:rPr lang="es-MX" sz="1200" b="1" u="none" strike="noStrike" cap="none" dirty="0">
                          <a:solidFill>
                            <a:srgbClr val="3F3F3F"/>
                          </a:solidFill>
                        </a:rPr>
                        <a:t>Secretaría de Salud del Estado de Chihuahua (Jurisdicción Sanitaria 1)</a:t>
                      </a:r>
                      <a:endParaRPr dirty="0"/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Noto Sans Symbols"/>
                        <a:buChar char="⮚"/>
                      </a:pPr>
                      <a:r>
                        <a:rPr lang="es-MX" sz="1200" b="1" u="none" strike="noStrike" cap="none" dirty="0">
                          <a:solidFill>
                            <a:srgbClr val="3F3F3F"/>
                          </a:solidFill>
                        </a:rPr>
                        <a:t>Secretaría de Educación y Deporte</a:t>
                      </a:r>
                      <a:endParaRPr dirty="0"/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Noto Sans Symbols"/>
                        <a:buChar char="⮚"/>
                      </a:pPr>
                      <a:r>
                        <a:rPr lang="es-MX" sz="1200" b="1" u="none" strike="noStrike" cap="none" dirty="0">
                          <a:solidFill>
                            <a:srgbClr val="3F3F3F"/>
                          </a:solidFill>
                        </a:rPr>
                        <a:t>Servicios Educativos del Estado de Chihuahua, SEECH</a:t>
                      </a:r>
                      <a:endParaRPr dirty="0"/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Noto Sans Symbols"/>
                        <a:buChar char="⮚"/>
                      </a:pPr>
                      <a:r>
                        <a:rPr lang="es-MX" sz="1200" b="1" u="none" strike="noStrike" cap="none" dirty="0">
                          <a:solidFill>
                            <a:srgbClr val="3F3F3F"/>
                          </a:solidFill>
                        </a:rPr>
                        <a:t>Fortalecimiento Familiar, DIF Estatal</a:t>
                      </a:r>
                      <a:endParaRPr dirty="0"/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Noto Sans Symbols"/>
                        <a:buChar char="⮚"/>
                      </a:pPr>
                      <a:r>
                        <a:rPr lang="es-MX" sz="1200" b="1" u="none" strike="noStrike" cap="none" dirty="0">
                          <a:solidFill>
                            <a:srgbClr val="3F3F3F"/>
                          </a:solidFill>
                        </a:rPr>
                        <a:t>Subdirección de Atención a la Violencia Familiar y de Género, Dirección de Seguridad Pública Municipal</a:t>
                      </a:r>
                      <a:endParaRPr dirty="0"/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Noto Sans Symbols"/>
                        <a:buChar char="⮚"/>
                      </a:pPr>
                      <a:r>
                        <a:rPr lang="es-MX" sz="1200" b="1" u="none" strike="noStrike" cap="none" dirty="0">
                          <a:solidFill>
                            <a:srgbClr val="3F3F3F"/>
                          </a:solidFill>
                        </a:rPr>
                        <a:t>Unidad de Atención a NNA (UNNA), DSPM</a:t>
                      </a:r>
                      <a:endParaRPr dirty="0"/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Noto Sans Symbols"/>
                        <a:buChar char="⮚"/>
                      </a:pPr>
                      <a:r>
                        <a:rPr lang="es-MX" sz="1200" b="1" u="none" strike="noStrike" cap="none" dirty="0">
                          <a:solidFill>
                            <a:srgbClr val="3F3F3F"/>
                          </a:solidFill>
                        </a:rPr>
                        <a:t>Comisión Ejecutiva de Atención a Víctimas del Estado de Chihuahua CEAVE.</a:t>
                      </a:r>
                      <a:endParaRPr dirty="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rgbClr val="3F3F3F"/>
                        </a:solidFill>
                      </a:endParaRPr>
                    </a:p>
                  </a:txBody>
                  <a:tcPr marL="197200" marR="102550" marT="102550" marB="10255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4BCBE">
                        <a:alpha val="3490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Noto Sans Symbols"/>
                        <a:buChar char="⮚"/>
                      </a:pPr>
                      <a:r>
                        <a:rPr lang="es-MX" sz="1200" b="1" dirty="0">
                          <a:solidFill>
                            <a:srgbClr val="3F3F3F"/>
                          </a:solidFill>
                        </a:rPr>
                        <a:t>Casas de Cuidado Diario Infantiles A.C.</a:t>
                      </a:r>
                      <a:endParaRPr dirty="0"/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Noto Sans Symbols"/>
                        <a:buChar char="⮚"/>
                      </a:pPr>
                      <a:r>
                        <a:rPr lang="es-MX" sz="1200" b="1" dirty="0">
                          <a:solidFill>
                            <a:srgbClr val="3F3F3F"/>
                          </a:solidFill>
                        </a:rPr>
                        <a:t>Paz y Convivencia Ciudadana A.C.</a:t>
                      </a:r>
                      <a:endParaRPr dirty="0"/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Noto Sans Symbols"/>
                        <a:buChar char="⮚"/>
                      </a:pPr>
                      <a:r>
                        <a:rPr lang="es-MX" sz="1200" b="1" dirty="0">
                          <a:solidFill>
                            <a:srgbClr val="3F3F3F"/>
                          </a:solidFill>
                        </a:rPr>
                        <a:t>Alma Calma A.C</a:t>
                      </a:r>
                      <a:endParaRPr dirty="0"/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Noto Sans Symbols"/>
                        <a:buChar char="⮚"/>
                      </a:pPr>
                      <a:r>
                        <a:rPr lang="es-MX" sz="1200" b="1" dirty="0">
                          <a:solidFill>
                            <a:srgbClr val="3F3F3F"/>
                          </a:solidFill>
                        </a:rPr>
                        <a:t>Comunidad y Familia A.C</a:t>
                      </a:r>
                      <a:endParaRPr dirty="0"/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Noto Sans Symbols"/>
                        <a:buChar char="⮚"/>
                      </a:pPr>
                      <a:r>
                        <a:rPr lang="es-MX" sz="1200" b="1" dirty="0">
                          <a:solidFill>
                            <a:srgbClr val="3F3F3F"/>
                          </a:solidFill>
                        </a:rPr>
                        <a:t>Red de Cohesión y Participación Social</a:t>
                      </a:r>
                      <a:endParaRPr dirty="0"/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Noto Sans Symbols"/>
                        <a:buChar char="⮚"/>
                      </a:pPr>
                      <a:r>
                        <a:rPr lang="es-MX" sz="1200" b="1" dirty="0">
                          <a:solidFill>
                            <a:srgbClr val="3F3F3F"/>
                          </a:solidFill>
                        </a:rPr>
                        <a:t>Asociación Ra </a:t>
                      </a:r>
                      <a:r>
                        <a:rPr lang="es-MX" sz="1200" b="1" dirty="0" err="1">
                          <a:solidFill>
                            <a:srgbClr val="3F3F3F"/>
                          </a:solidFill>
                        </a:rPr>
                        <a:t>Ké</a:t>
                      </a:r>
                      <a:r>
                        <a:rPr lang="es-MX" sz="1200" b="1" dirty="0">
                          <a:solidFill>
                            <a:srgbClr val="3F3F3F"/>
                          </a:solidFill>
                        </a:rPr>
                        <a:t>.</a:t>
                      </a:r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Noto Sans Symbols"/>
                        <a:buChar char="⮚"/>
                      </a:pPr>
                      <a:r>
                        <a:rPr lang="es-MX" sz="1200" b="1" dirty="0">
                          <a:solidFill>
                            <a:srgbClr val="3F3F3F"/>
                          </a:solidFill>
                        </a:rPr>
                        <a:t>Asociación ESPAU</a:t>
                      </a:r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Noto Sans Symbols"/>
                        <a:buChar char="⮚"/>
                      </a:pPr>
                      <a:r>
                        <a:rPr lang="es-MX" sz="1200" b="1" dirty="0">
                          <a:solidFill>
                            <a:srgbClr val="3F3F3F"/>
                          </a:solidFill>
                        </a:rPr>
                        <a:t>Casa Hogar </a:t>
                      </a:r>
                      <a:endParaRPr dirty="0"/>
                    </a:p>
                    <a:p>
                      <a:pPr marL="285750" marR="0" lvl="0" indent="-2095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Noto Sans Symbols"/>
                        <a:buNone/>
                      </a:pPr>
                      <a:endParaRPr sz="1200" b="1" dirty="0">
                        <a:solidFill>
                          <a:srgbClr val="3F3F3F"/>
                        </a:solidFill>
                      </a:endParaRPr>
                    </a:p>
                    <a:p>
                      <a:pPr marL="285750" marR="0" lvl="0" indent="-2095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Noto Sans Symbols"/>
                        <a:buNone/>
                      </a:pPr>
                      <a:endParaRPr sz="1200" b="1" dirty="0">
                        <a:solidFill>
                          <a:srgbClr val="3F3F3F"/>
                        </a:solidFill>
                      </a:endParaRPr>
                    </a:p>
                    <a:p>
                      <a:pPr marL="285750" marR="0" lvl="0" indent="-2095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Noto Sans Symbols"/>
                        <a:buNone/>
                      </a:pPr>
                      <a:endParaRPr sz="1200" b="1" dirty="0">
                        <a:solidFill>
                          <a:srgbClr val="3F3F3F"/>
                        </a:solidFill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rgbClr val="3F3F3F"/>
                        </a:solidFill>
                      </a:endParaRPr>
                    </a:p>
                  </a:txBody>
                  <a:tcPr marL="197200" marR="102550" marT="102550" marB="10255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4BCBE">
                        <a:alpha val="34901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47" name="Google Shape;147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96998" y="3515252"/>
            <a:ext cx="3219550" cy="203393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Subtítulo 2">
            <a:extLst>
              <a:ext uri="{FF2B5EF4-FFF2-40B4-BE49-F238E27FC236}">
                <a16:creationId xmlns:a16="http://schemas.microsoft.com/office/drawing/2014/main" id="{D96360E6-0EB7-7B0A-D23A-EC2BE8A53C95}"/>
              </a:ext>
            </a:extLst>
          </p:cNvPr>
          <p:cNvSpPr txBox="1">
            <a:spLocks/>
          </p:cNvSpPr>
          <p:nvPr/>
        </p:nvSpPr>
        <p:spPr>
          <a:xfrm>
            <a:off x="6421582" y="6548717"/>
            <a:ext cx="5572994" cy="48409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00000"/>
              </a:lnSpc>
              <a:buNone/>
            </a:pPr>
            <a:r>
              <a:rPr lang="es-MX" sz="1400" b="1" dirty="0">
                <a:solidFill>
                  <a:srgbClr val="002060"/>
                </a:solidFill>
              </a:rPr>
              <a:t>Comisión de Protección Especial, SIPINNA Municipal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Google Shape;212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9724" y="63180"/>
            <a:ext cx="2378485" cy="762593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5"/>
          <p:cNvSpPr/>
          <p:nvPr/>
        </p:nvSpPr>
        <p:spPr>
          <a:xfrm>
            <a:off x="658449" y="733908"/>
            <a:ext cx="10328564" cy="607832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rgbClr val="26415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5"/>
          <p:cNvSpPr txBox="1">
            <a:spLocks noGrp="1"/>
          </p:cNvSpPr>
          <p:nvPr>
            <p:ph type="title"/>
          </p:nvPr>
        </p:nvSpPr>
        <p:spPr>
          <a:xfrm>
            <a:off x="838200" y="602352"/>
            <a:ext cx="10515600" cy="11639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lang="es-MX" sz="20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PRINCIPIOS RECTORES: </a:t>
            </a:r>
            <a:br>
              <a:rPr lang="es-MX" sz="20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s-MX" sz="14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ARTICULO 6° LGDNNA</a:t>
            </a:r>
            <a:br>
              <a:rPr lang="es-MX" sz="1400" b="1" dirty="0">
                <a:latin typeface="Arial"/>
                <a:ea typeface="Arial"/>
                <a:cs typeface="Arial"/>
                <a:sym typeface="Arial"/>
              </a:rPr>
            </a:br>
            <a:endParaRPr sz="1400" b="1" dirty="0"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5" name="Google Shape;175;p5"/>
          <p:cNvGrpSpPr/>
          <p:nvPr/>
        </p:nvGrpSpPr>
        <p:grpSpPr>
          <a:xfrm>
            <a:off x="838200" y="1478326"/>
            <a:ext cx="9594273" cy="4519896"/>
            <a:chOff x="0" y="2209"/>
            <a:chExt cx="9594273" cy="4519896"/>
          </a:xfrm>
        </p:grpSpPr>
        <p:cxnSp>
          <p:nvCxnSpPr>
            <p:cNvPr id="176" name="Google Shape;176;p5"/>
            <p:cNvCxnSpPr/>
            <p:nvPr/>
          </p:nvCxnSpPr>
          <p:spPr>
            <a:xfrm>
              <a:off x="0" y="2209"/>
              <a:ext cx="9594273" cy="0"/>
            </a:xfrm>
            <a:prstGeom prst="straightConnector1">
              <a:avLst/>
            </a:prstGeom>
            <a:solidFill>
              <a:srgbClr val="599BD5"/>
            </a:solidFill>
            <a:ln w="12700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177" name="Google Shape;177;p5"/>
            <p:cNvSpPr/>
            <p:nvPr/>
          </p:nvSpPr>
          <p:spPr>
            <a:xfrm>
              <a:off x="0" y="2209"/>
              <a:ext cx="9594273" cy="37665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8;p5"/>
            <p:cNvSpPr txBox="1"/>
            <p:nvPr/>
          </p:nvSpPr>
          <p:spPr>
            <a:xfrm>
              <a:off x="0" y="2209"/>
              <a:ext cx="9594273" cy="37665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8100" tIns="38100" rIns="38100" bIns="3810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00"/>
                <a:buFont typeface="Calibri"/>
                <a:buNone/>
              </a:pPr>
              <a:r>
                <a:rPr lang="es-MX" sz="10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I.- El Interés Superior. </a:t>
              </a:r>
              <a:endParaRPr sz="1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79" name="Google Shape;179;p5"/>
            <p:cNvCxnSpPr/>
            <p:nvPr/>
          </p:nvCxnSpPr>
          <p:spPr>
            <a:xfrm>
              <a:off x="0" y="378867"/>
              <a:ext cx="9594273" cy="0"/>
            </a:xfrm>
            <a:prstGeom prst="straightConnector1">
              <a:avLst/>
            </a:prstGeom>
            <a:solidFill>
              <a:srgbClr val="599BD5"/>
            </a:solidFill>
            <a:ln w="12700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180" name="Google Shape;180;p5"/>
            <p:cNvSpPr/>
            <p:nvPr/>
          </p:nvSpPr>
          <p:spPr>
            <a:xfrm>
              <a:off x="0" y="378867"/>
              <a:ext cx="9594273" cy="37665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5"/>
            <p:cNvSpPr txBox="1"/>
            <p:nvPr/>
          </p:nvSpPr>
          <p:spPr>
            <a:xfrm>
              <a:off x="0" y="378867"/>
              <a:ext cx="9594273" cy="37665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8100" tIns="38100" rIns="38100" bIns="3810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00"/>
                <a:buFont typeface="Calibri"/>
                <a:buNone/>
              </a:pPr>
              <a:r>
                <a:rPr lang="es-MX" sz="10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II. La universalidad, interdependencia, indivisibilidad, progresividad e integralidad de los derechos, conforme a lo dispuesto en los artículos 1o. y 4o. de la Constitución Política de los Estados Unidos Mexicanos, así como en los tratados internacionales.</a:t>
              </a:r>
              <a:endParaRPr sz="1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82" name="Google Shape;182;p5"/>
            <p:cNvCxnSpPr/>
            <p:nvPr/>
          </p:nvCxnSpPr>
          <p:spPr>
            <a:xfrm>
              <a:off x="0" y="755525"/>
              <a:ext cx="9594273" cy="0"/>
            </a:xfrm>
            <a:prstGeom prst="straightConnector1">
              <a:avLst/>
            </a:prstGeom>
            <a:solidFill>
              <a:srgbClr val="599BD5"/>
            </a:solidFill>
            <a:ln w="12700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183" name="Google Shape;183;p5"/>
            <p:cNvSpPr/>
            <p:nvPr/>
          </p:nvSpPr>
          <p:spPr>
            <a:xfrm>
              <a:off x="0" y="755525"/>
              <a:ext cx="9594273" cy="37665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5"/>
            <p:cNvSpPr txBox="1"/>
            <p:nvPr/>
          </p:nvSpPr>
          <p:spPr>
            <a:xfrm>
              <a:off x="0" y="755525"/>
              <a:ext cx="9594273" cy="37665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8100" tIns="38100" rIns="38100" bIns="3810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00"/>
                <a:buFont typeface="Calibri"/>
                <a:buNone/>
              </a:pPr>
              <a:r>
                <a:rPr lang="es-MX" sz="10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III. La Igualdad sustantiva. </a:t>
              </a:r>
              <a:endParaRPr sz="1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85" name="Google Shape;185;p5"/>
            <p:cNvCxnSpPr/>
            <p:nvPr/>
          </p:nvCxnSpPr>
          <p:spPr>
            <a:xfrm>
              <a:off x="0" y="1132183"/>
              <a:ext cx="9594273" cy="0"/>
            </a:xfrm>
            <a:prstGeom prst="straightConnector1">
              <a:avLst/>
            </a:prstGeom>
            <a:solidFill>
              <a:srgbClr val="599BD5"/>
            </a:solidFill>
            <a:ln w="12700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186" name="Google Shape;186;p5"/>
            <p:cNvSpPr/>
            <p:nvPr/>
          </p:nvSpPr>
          <p:spPr>
            <a:xfrm>
              <a:off x="0" y="1132183"/>
              <a:ext cx="9594273" cy="37665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5"/>
            <p:cNvSpPr txBox="1"/>
            <p:nvPr/>
          </p:nvSpPr>
          <p:spPr>
            <a:xfrm>
              <a:off x="0" y="1132183"/>
              <a:ext cx="9594273" cy="37665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8100" tIns="38100" rIns="38100" bIns="3810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00"/>
                <a:buFont typeface="Calibri"/>
                <a:buNone/>
              </a:pPr>
              <a:r>
                <a:rPr lang="es-MX" sz="10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IV. La no discriminación.</a:t>
              </a:r>
              <a:endParaRPr sz="1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88" name="Google Shape;188;p5"/>
            <p:cNvCxnSpPr/>
            <p:nvPr/>
          </p:nvCxnSpPr>
          <p:spPr>
            <a:xfrm>
              <a:off x="0" y="1508841"/>
              <a:ext cx="9594273" cy="0"/>
            </a:xfrm>
            <a:prstGeom prst="straightConnector1">
              <a:avLst/>
            </a:prstGeom>
            <a:solidFill>
              <a:srgbClr val="599BD5"/>
            </a:solidFill>
            <a:ln w="12700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189" name="Google Shape;189;p5"/>
            <p:cNvSpPr/>
            <p:nvPr/>
          </p:nvSpPr>
          <p:spPr>
            <a:xfrm>
              <a:off x="0" y="1508841"/>
              <a:ext cx="9594273" cy="37665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5"/>
            <p:cNvSpPr txBox="1"/>
            <p:nvPr/>
          </p:nvSpPr>
          <p:spPr>
            <a:xfrm>
              <a:off x="0" y="1508841"/>
              <a:ext cx="9594273" cy="37665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8100" tIns="38100" rIns="38100" bIns="3810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00"/>
                <a:buFont typeface="Calibri"/>
                <a:buNone/>
              </a:pPr>
              <a:r>
                <a:rPr lang="es-MX" sz="10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V. La inclusión. </a:t>
              </a:r>
              <a:endParaRPr sz="1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91" name="Google Shape;191;p5"/>
            <p:cNvCxnSpPr/>
            <p:nvPr/>
          </p:nvCxnSpPr>
          <p:spPr>
            <a:xfrm>
              <a:off x="0" y="1885499"/>
              <a:ext cx="9594273" cy="0"/>
            </a:xfrm>
            <a:prstGeom prst="straightConnector1">
              <a:avLst/>
            </a:prstGeom>
            <a:solidFill>
              <a:srgbClr val="599BD5"/>
            </a:solidFill>
            <a:ln w="12700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192" name="Google Shape;192;p5"/>
            <p:cNvSpPr/>
            <p:nvPr/>
          </p:nvSpPr>
          <p:spPr>
            <a:xfrm>
              <a:off x="0" y="1885499"/>
              <a:ext cx="9594273" cy="37665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p5"/>
            <p:cNvSpPr txBox="1"/>
            <p:nvPr/>
          </p:nvSpPr>
          <p:spPr>
            <a:xfrm>
              <a:off x="0" y="1885499"/>
              <a:ext cx="9594273" cy="37665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8100" tIns="38100" rIns="38100" bIns="3810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00"/>
                <a:buFont typeface="Calibri"/>
                <a:buNone/>
              </a:pPr>
              <a:r>
                <a:rPr lang="es-MX" sz="10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VI. El derecho a la vida, a la supervivencia y al desarrollo. </a:t>
              </a:r>
              <a:endParaRPr sz="1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94" name="Google Shape;194;p5"/>
            <p:cNvCxnSpPr/>
            <p:nvPr/>
          </p:nvCxnSpPr>
          <p:spPr>
            <a:xfrm>
              <a:off x="0" y="2262157"/>
              <a:ext cx="9594273" cy="0"/>
            </a:xfrm>
            <a:prstGeom prst="straightConnector1">
              <a:avLst/>
            </a:prstGeom>
            <a:solidFill>
              <a:srgbClr val="599BD5"/>
            </a:solidFill>
            <a:ln w="12700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195" name="Google Shape;195;p5"/>
            <p:cNvSpPr/>
            <p:nvPr/>
          </p:nvSpPr>
          <p:spPr>
            <a:xfrm>
              <a:off x="0" y="2262157"/>
              <a:ext cx="9594273" cy="37665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6;p5"/>
            <p:cNvSpPr txBox="1"/>
            <p:nvPr/>
          </p:nvSpPr>
          <p:spPr>
            <a:xfrm>
              <a:off x="0" y="2262157"/>
              <a:ext cx="9594273" cy="37665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8100" tIns="38100" rIns="38100" bIns="3810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00"/>
                <a:buFont typeface="Calibri"/>
                <a:buNone/>
              </a:pPr>
              <a:r>
                <a:rPr lang="es-MX" sz="10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VII. La participación. </a:t>
              </a:r>
              <a:endParaRPr sz="1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97" name="Google Shape;197;p5"/>
            <p:cNvCxnSpPr/>
            <p:nvPr/>
          </p:nvCxnSpPr>
          <p:spPr>
            <a:xfrm>
              <a:off x="0" y="2638815"/>
              <a:ext cx="9594273" cy="0"/>
            </a:xfrm>
            <a:prstGeom prst="straightConnector1">
              <a:avLst/>
            </a:prstGeom>
            <a:solidFill>
              <a:srgbClr val="599BD5"/>
            </a:solidFill>
            <a:ln w="12700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198" name="Google Shape;198;p5"/>
            <p:cNvSpPr/>
            <p:nvPr/>
          </p:nvSpPr>
          <p:spPr>
            <a:xfrm>
              <a:off x="0" y="2638815"/>
              <a:ext cx="9594273" cy="37665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5"/>
            <p:cNvSpPr txBox="1"/>
            <p:nvPr/>
          </p:nvSpPr>
          <p:spPr>
            <a:xfrm>
              <a:off x="0" y="2638815"/>
              <a:ext cx="9594273" cy="37665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8100" tIns="38100" rIns="38100" bIns="3810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00"/>
                <a:buFont typeface="Calibri"/>
                <a:buNone/>
              </a:pPr>
              <a:r>
                <a:rPr lang="es-MX" sz="10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VIII. La interculturalidad.</a:t>
              </a:r>
              <a:endParaRPr sz="1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200" name="Google Shape;200;p5"/>
            <p:cNvCxnSpPr/>
            <p:nvPr/>
          </p:nvCxnSpPr>
          <p:spPr>
            <a:xfrm>
              <a:off x="0" y="3015473"/>
              <a:ext cx="9594273" cy="0"/>
            </a:xfrm>
            <a:prstGeom prst="straightConnector1">
              <a:avLst/>
            </a:prstGeom>
            <a:solidFill>
              <a:srgbClr val="599BD5"/>
            </a:solidFill>
            <a:ln w="12700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201" name="Google Shape;201;p5"/>
            <p:cNvSpPr/>
            <p:nvPr/>
          </p:nvSpPr>
          <p:spPr>
            <a:xfrm>
              <a:off x="0" y="3015473"/>
              <a:ext cx="9594273" cy="37665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2;p5"/>
            <p:cNvSpPr txBox="1"/>
            <p:nvPr/>
          </p:nvSpPr>
          <p:spPr>
            <a:xfrm>
              <a:off x="0" y="3015473"/>
              <a:ext cx="9594273" cy="37665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8100" tIns="38100" rIns="38100" bIns="3810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00"/>
                <a:buFont typeface="Calibri"/>
                <a:buNone/>
              </a:pPr>
              <a:r>
                <a:rPr lang="es-MX" sz="10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IX. La Corresponsabilidad de los miembros de la familia, la sociedad y las autoridades. </a:t>
              </a:r>
              <a:endParaRPr sz="1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203" name="Google Shape;203;p5"/>
            <p:cNvCxnSpPr/>
            <p:nvPr/>
          </p:nvCxnSpPr>
          <p:spPr>
            <a:xfrm>
              <a:off x="0" y="3392131"/>
              <a:ext cx="9594273" cy="0"/>
            </a:xfrm>
            <a:prstGeom prst="straightConnector1">
              <a:avLst/>
            </a:prstGeom>
            <a:solidFill>
              <a:srgbClr val="599BD5"/>
            </a:solidFill>
            <a:ln w="12700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204" name="Google Shape;204;p5"/>
            <p:cNvSpPr/>
            <p:nvPr/>
          </p:nvSpPr>
          <p:spPr>
            <a:xfrm>
              <a:off x="0" y="3392131"/>
              <a:ext cx="9594273" cy="37665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5"/>
            <p:cNvSpPr txBox="1"/>
            <p:nvPr/>
          </p:nvSpPr>
          <p:spPr>
            <a:xfrm>
              <a:off x="0" y="3392131"/>
              <a:ext cx="9594273" cy="37665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8100" tIns="38100" rIns="38100" bIns="3810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00"/>
                <a:buFont typeface="Calibri"/>
                <a:buNone/>
              </a:pPr>
              <a:r>
                <a:rPr lang="es-MX" sz="10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X. La transversalidad en la legislación, políticas públicas, actividades administrativas, económicas y culturales. </a:t>
              </a:r>
              <a:endParaRPr sz="1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206" name="Google Shape;206;p5"/>
            <p:cNvCxnSpPr/>
            <p:nvPr/>
          </p:nvCxnSpPr>
          <p:spPr>
            <a:xfrm>
              <a:off x="0" y="3768789"/>
              <a:ext cx="9594273" cy="0"/>
            </a:xfrm>
            <a:prstGeom prst="straightConnector1">
              <a:avLst/>
            </a:prstGeom>
            <a:solidFill>
              <a:srgbClr val="599BD5"/>
            </a:solidFill>
            <a:ln w="12700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207" name="Google Shape;207;p5"/>
            <p:cNvSpPr/>
            <p:nvPr/>
          </p:nvSpPr>
          <p:spPr>
            <a:xfrm>
              <a:off x="0" y="3768789"/>
              <a:ext cx="9594273" cy="37665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08;p5"/>
            <p:cNvSpPr txBox="1"/>
            <p:nvPr/>
          </p:nvSpPr>
          <p:spPr>
            <a:xfrm>
              <a:off x="0" y="3768789"/>
              <a:ext cx="9594273" cy="37665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8100" tIns="38100" rIns="38100" bIns="3810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00"/>
                <a:buFont typeface="Calibri"/>
                <a:buNone/>
              </a:pPr>
              <a:r>
                <a:rPr lang="es-MX" sz="10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XI. La Autonomía Progresiva. </a:t>
              </a:r>
              <a:endParaRPr sz="1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209" name="Google Shape;209;p5"/>
            <p:cNvCxnSpPr/>
            <p:nvPr/>
          </p:nvCxnSpPr>
          <p:spPr>
            <a:xfrm>
              <a:off x="0" y="4145447"/>
              <a:ext cx="9594273" cy="0"/>
            </a:xfrm>
            <a:prstGeom prst="straightConnector1">
              <a:avLst/>
            </a:prstGeom>
            <a:solidFill>
              <a:srgbClr val="599BD5"/>
            </a:solidFill>
            <a:ln w="12700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210" name="Google Shape;210;p5"/>
            <p:cNvSpPr/>
            <p:nvPr/>
          </p:nvSpPr>
          <p:spPr>
            <a:xfrm>
              <a:off x="0" y="4145447"/>
              <a:ext cx="9594273" cy="37665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11;p5"/>
            <p:cNvSpPr txBox="1"/>
            <p:nvPr/>
          </p:nvSpPr>
          <p:spPr>
            <a:xfrm>
              <a:off x="0" y="4145447"/>
              <a:ext cx="9594273" cy="37665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8100" tIns="38100" rIns="38100" bIns="3810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00"/>
                <a:buFont typeface="Calibri"/>
                <a:buNone/>
              </a:pPr>
              <a:r>
                <a:rPr lang="es-MX" sz="10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XII. El principio Pro Persona. (Artículo modificado por Acuerdo publicado en el P.O.E. No. 2-I, de fecha 11 de septiembre de 2017).</a:t>
              </a:r>
              <a:endParaRPr sz="1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13" name="Google Shape;213;p5" descr="Una caricatura de una persona&#10;&#10;Descripción generada automáticamente con confianza media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4">
            <a:alphaModFix/>
          </a:blip>
          <a:srcRect/>
          <a:stretch/>
        </p:blipFill>
        <p:spPr>
          <a:xfrm>
            <a:off x="10216055" y="4956902"/>
            <a:ext cx="1541916" cy="141504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Subtítulo 2">
            <a:extLst>
              <a:ext uri="{FF2B5EF4-FFF2-40B4-BE49-F238E27FC236}">
                <a16:creationId xmlns:a16="http://schemas.microsoft.com/office/drawing/2014/main" id="{23E89472-D32B-3774-062D-A3DAF983711A}"/>
              </a:ext>
            </a:extLst>
          </p:cNvPr>
          <p:cNvSpPr txBox="1">
            <a:spLocks/>
          </p:cNvSpPr>
          <p:nvPr/>
        </p:nvSpPr>
        <p:spPr>
          <a:xfrm>
            <a:off x="7483365" y="6447479"/>
            <a:ext cx="4616313" cy="48409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00000"/>
              </a:lnSpc>
              <a:buNone/>
            </a:pPr>
            <a:r>
              <a:rPr lang="es-MX" sz="1200" b="1" dirty="0">
                <a:solidFill>
                  <a:srgbClr val="002060"/>
                </a:solidFill>
              </a:rPr>
              <a:t>Comisión de Protección Especial, SIPINNA Municipal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EEFC1BF3-89BE-9EDE-57DC-9B4FD69E3C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1005444"/>
              </p:ext>
            </p:extLst>
          </p:nvPr>
        </p:nvGraphicFramePr>
        <p:xfrm>
          <a:off x="798428" y="407723"/>
          <a:ext cx="10595144" cy="5702978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5546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490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0541">
                <a:tc>
                  <a:txBody>
                    <a:bodyPr/>
                    <a:lstStyle/>
                    <a:p>
                      <a:pPr algn="ctr"/>
                      <a:endParaRPr lang="es-MX" sz="280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s-MX" sz="2800" dirty="0">
                          <a:solidFill>
                            <a:schemeClr val="tx1"/>
                          </a:solidFill>
                        </a:rPr>
                        <a:t>Clasificación</a:t>
                      </a:r>
                      <a:r>
                        <a:rPr lang="es-MX" sz="2800" baseline="0" dirty="0">
                          <a:solidFill>
                            <a:schemeClr val="tx1"/>
                          </a:solidFill>
                        </a:rPr>
                        <a:t> de Casos de NNA </a:t>
                      </a:r>
                      <a:endParaRPr lang="es-MX" sz="2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MX" sz="280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s-MX" sz="2800" dirty="0">
                          <a:solidFill>
                            <a:schemeClr val="tx1"/>
                          </a:solidFill>
                        </a:rPr>
                        <a:t>Número</a:t>
                      </a:r>
                      <a:r>
                        <a:rPr lang="es-MX" sz="2800" baseline="0" dirty="0">
                          <a:solidFill>
                            <a:schemeClr val="tx1"/>
                          </a:solidFill>
                        </a:rPr>
                        <a:t> de Casos de Derechos Vulnerados a NNA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2588">
                <a:tc>
                  <a:txBody>
                    <a:bodyPr/>
                    <a:lstStyle/>
                    <a:p>
                      <a:pPr algn="ctr"/>
                      <a:r>
                        <a:rPr lang="es-MX" sz="2400" dirty="0">
                          <a:solidFill>
                            <a:schemeClr val="tx1"/>
                          </a:solidFill>
                        </a:rPr>
                        <a:t>Abuso Sexual y violación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b="1" dirty="0">
                          <a:solidFill>
                            <a:schemeClr val="tx1"/>
                          </a:solidFill>
                        </a:rPr>
                        <a:t>16</a:t>
                      </a:r>
                      <a:endParaRPr lang="es-MX" sz="2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3262">
                <a:tc>
                  <a:txBody>
                    <a:bodyPr/>
                    <a:lstStyle/>
                    <a:p>
                      <a:pPr algn="ctr"/>
                      <a:r>
                        <a:rPr lang="es-ES" sz="2400" dirty="0">
                          <a:solidFill>
                            <a:schemeClr val="tx1"/>
                          </a:solidFill>
                        </a:rPr>
                        <a:t>NNA victimas Abuso sexual /violación</a:t>
                      </a:r>
                      <a:endParaRPr lang="es-MX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b="1" dirty="0">
                          <a:solidFill>
                            <a:schemeClr val="tx1"/>
                          </a:solidFill>
                        </a:rPr>
                        <a:t>25 </a:t>
                      </a:r>
                      <a:r>
                        <a:rPr lang="es-ES" sz="2000" b="1" dirty="0">
                          <a:solidFill>
                            <a:schemeClr val="tx1"/>
                          </a:solidFill>
                        </a:rPr>
                        <a:t>(4 a 14 años)</a:t>
                      </a:r>
                      <a:endParaRPr lang="es-MX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0753454"/>
                  </a:ext>
                </a:extLst>
              </a:tr>
              <a:tr h="502588">
                <a:tc>
                  <a:txBody>
                    <a:bodyPr/>
                    <a:lstStyle/>
                    <a:p>
                      <a:pPr algn="ctr"/>
                      <a:r>
                        <a:rPr lang="es-ES" sz="2400" dirty="0">
                          <a:solidFill>
                            <a:schemeClr val="tx1"/>
                          </a:solidFill>
                        </a:rPr>
                        <a:t>Casos resueltos </a:t>
                      </a:r>
                      <a:endParaRPr lang="es-MX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b="1" dirty="0">
                          <a:solidFill>
                            <a:schemeClr val="tx1"/>
                          </a:solidFill>
                        </a:rPr>
                        <a:t>6 sentencias</a:t>
                      </a:r>
                      <a:endParaRPr lang="es-MX" sz="2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920866"/>
                  </a:ext>
                </a:extLst>
              </a:tr>
              <a:tr h="502588">
                <a:tc>
                  <a:txBody>
                    <a:bodyPr/>
                    <a:lstStyle/>
                    <a:p>
                      <a:pPr algn="ctr"/>
                      <a:r>
                        <a:rPr lang="es-MX" sz="2400" b="0" dirty="0">
                          <a:solidFill>
                            <a:schemeClr val="tx1"/>
                          </a:solidFill>
                        </a:rPr>
                        <a:t>Total Casos activos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b="1" dirty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s-MX" sz="2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0807922"/>
                  </a:ext>
                </a:extLst>
              </a:tr>
              <a:tr h="502588">
                <a:tc>
                  <a:txBody>
                    <a:bodyPr/>
                    <a:lstStyle/>
                    <a:p>
                      <a:pPr algn="ctr"/>
                      <a:r>
                        <a:rPr lang="es-MX" sz="2400" dirty="0">
                          <a:solidFill>
                            <a:schemeClr val="tx1"/>
                          </a:solidFill>
                        </a:rPr>
                        <a:t>Otros Derechos Vulnerados a NNA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b="1" dirty="0">
                          <a:solidFill>
                            <a:schemeClr val="tx1"/>
                          </a:solidFill>
                        </a:rPr>
                        <a:t>45</a:t>
                      </a:r>
                      <a:endParaRPr lang="es-MX" sz="2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2588">
                <a:tc>
                  <a:txBody>
                    <a:bodyPr/>
                    <a:lstStyle/>
                    <a:p>
                      <a:pPr algn="ctr"/>
                      <a:r>
                        <a:rPr lang="es-ES" sz="2400" b="0" dirty="0">
                          <a:solidFill>
                            <a:schemeClr val="tx1"/>
                          </a:solidFill>
                        </a:rPr>
                        <a:t>NNA victimas </a:t>
                      </a:r>
                      <a:endParaRPr lang="es-MX" sz="24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b="1" dirty="0">
                          <a:solidFill>
                            <a:schemeClr val="tx1"/>
                          </a:solidFill>
                        </a:rPr>
                        <a:t>51 </a:t>
                      </a:r>
                      <a:r>
                        <a:rPr lang="es-ES" sz="2000" b="1" dirty="0">
                          <a:solidFill>
                            <a:schemeClr val="tx1"/>
                          </a:solidFill>
                        </a:rPr>
                        <a:t>(1 a 15 años)</a:t>
                      </a:r>
                      <a:endParaRPr lang="es-MX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3069638"/>
                  </a:ext>
                </a:extLst>
              </a:tr>
              <a:tr h="502588">
                <a:tc>
                  <a:txBody>
                    <a:bodyPr/>
                    <a:lstStyle/>
                    <a:p>
                      <a:pPr algn="ctr"/>
                      <a:r>
                        <a:rPr lang="es-ES" sz="2400" b="0" dirty="0">
                          <a:solidFill>
                            <a:schemeClr val="tx1"/>
                          </a:solidFill>
                        </a:rPr>
                        <a:t>Casos con restitución de Derechos </a:t>
                      </a:r>
                      <a:endParaRPr lang="es-MX" sz="24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b="1" dirty="0">
                          <a:solidFill>
                            <a:schemeClr val="tx1"/>
                          </a:solidFill>
                        </a:rPr>
                        <a:t>15</a:t>
                      </a:r>
                      <a:endParaRPr lang="es-MX" sz="2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4668271"/>
                  </a:ext>
                </a:extLst>
              </a:tr>
              <a:tr h="502588">
                <a:tc>
                  <a:txBody>
                    <a:bodyPr/>
                    <a:lstStyle/>
                    <a:p>
                      <a:pPr algn="ctr"/>
                      <a:r>
                        <a:rPr lang="es-MX" sz="2400" b="0" dirty="0">
                          <a:solidFill>
                            <a:schemeClr val="tx1"/>
                          </a:solidFill>
                        </a:rPr>
                        <a:t>Total Casos activos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b="1" dirty="0">
                          <a:solidFill>
                            <a:schemeClr val="tx1"/>
                          </a:solidFill>
                        </a:rPr>
                        <a:t>35</a:t>
                      </a:r>
                      <a:endParaRPr lang="es-MX" sz="2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5" name="Google Shape;213;p5" descr="Una caricatura de una persona&#10;&#10;Descripción generada automáticamente con confianza media">
            <a:extLst>
              <a:ext uri="{FF2B5EF4-FFF2-40B4-BE49-F238E27FC236}">
                <a16:creationId xmlns:a16="http://schemas.microsoft.com/office/drawing/2014/main" id="{342763C9-B74A-5853-B9F7-5D863CD59935}"/>
              </a:ext>
            </a:extLst>
          </p:cNvPr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0195035" y="5179754"/>
            <a:ext cx="1541916" cy="141504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Subtítulo 2">
            <a:extLst>
              <a:ext uri="{FF2B5EF4-FFF2-40B4-BE49-F238E27FC236}">
                <a16:creationId xmlns:a16="http://schemas.microsoft.com/office/drawing/2014/main" id="{FAAF29FF-9A4B-32A2-2809-E6BFB5015EAC}"/>
              </a:ext>
            </a:extLst>
          </p:cNvPr>
          <p:cNvSpPr txBox="1">
            <a:spLocks/>
          </p:cNvSpPr>
          <p:nvPr/>
        </p:nvSpPr>
        <p:spPr>
          <a:xfrm>
            <a:off x="5995791" y="6594794"/>
            <a:ext cx="5572994" cy="48409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00000"/>
              </a:lnSpc>
              <a:buNone/>
            </a:pPr>
            <a:r>
              <a:rPr lang="es-MX" sz="1200" b="1" dirty="0">
                <a:solidFill>
                  <a:srgbClr val="002060"/>
                </a:solidFill>
              </a:rPr>
              <a:t>Comisión de Protección Especial, SIPINNA Municipal</a:t>
            </a:r>
          </a:p>
        </p:txBody>
      </p:sp>
    </p:spTree>
    <p:extLst>
      <p:ext uri="{BB962C8B-B14F-4D97-AF65-F5344CB8AC3E}">
        <p14:creationId xmlns:p14="http://schemas.microsoft.com/office/powerpoint/2010/main" val="2069480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53;p4">
            <a:extLst>
              <a:ext uri="{FF2B5EF4-FFF2-40B4-BE49-F238E27FC236}">
                <a16:creationId xmlns:a16="http://schemas.microsoft.com/office/drawing/2014/main" id="{9247CF68-6E59-BD40-78B9-AB7ACAC4EFA8}"/>
              </a:ext>
            </a:extLst>
          </p:cNvPr>
          <p:cNvSpPr txBox="1"/>
          <p:nvPr/>
        </p:nvSpPr>
        <p:spPr>
          <a:xfrm>
            <a:off x="341745" y="745750"/>
            <a:ext cx="11241878" cy="484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lang="es-MX" sz="2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Comisión de Protección Especial, SIPINNA Municipal</a:t>
            </a:r>
            <a:endParaRPr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DB6865F8-EBFE-3E84-D80B-849C47AB8C89}"/>
              </a:ext>
            </a:extLst>
          </p:cNvPr>
          <p:cNvSpPr/>
          <p:nvPr/>
        </p:nvSpPr>
        <p:spPr>
          <a:xfrm>
            <a:off x="1177159" y="536028"/>
            <a:ext cx="9953296" cy="48409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COMISION DE PROTECCIÓN ESPECIAL DE SIPINNA MUNICIPAL</a:t>
            </a:r>
            <a:endParaRPr lang="es-MX" dirty="0"/>
          </a:p>
        </p:txBody>
      </p:sp>
      <p:pic>
        <p:nvPicPr>
          <p:cNvPr id="8" name="Imagen 7" descr="WhatsApp Image 2022-03-25 at 8.48.01 AM">
            <a:extLst>
              <a:ext uri="{FF2B5EF4-FFF2-40B4-BE49-F238E27FC236}">
                <a16:creationId xmlns:a16="http://schemas.microsoft.com/office/drawing/2014/main" id="{B4A9685E-24AE-FA2D-65FA-8DC269AC6E4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377" y="1305910"/>
            <a:ext cx="5646391" cy="2540876"/>
          </a:xfrm>
          <a:prstGeom prst="rect">
            <a:avLst/>
          </a:prstGeom>
        </p:spPr>
      </p:pic>
      <p:pic>
        <p:nvPicPr>
          <p:cNvPr id="10" name="Imagen 9" descr="WhatsApp Image 2022-03-24 at 11.33.33 AM">
            <a:extLst>
              <a:ext uri="{FF2B5EF4-FFF2-40B4-BE49-F238E27FC236}">
                <a16:creationId xmlns:a16="http://schemas.microsoft.com/office/drawing/2014/main" id="{D85ABCFA-5082-C6E3-9D08-80EEFC60994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376" y="3922853"/>
            <a:ext cx="4089747" cy="2604071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78BD96E7-E635-6A5B-73CA-DBEB59EB67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745" y="288650"/>
            <a:ext cx="2383743" cy="76206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BC009E44-7A05-FEC6-D4F5-0B1506F013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38427" y="4562568"/>
            <a:ext cx="1345196" cy="1197101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A6D95507-B4CE-9B9A-BBAF-B09B6657773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04394" y="1305911"/>
            <a:ext cx="4104865" cy="2540876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AF357AB5-37C9-2AC4-CF18-D807281F28B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96449" y="3891165"/>
            <a:ext cx="4603531" cy="2635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91131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597</Words>
  <Application>Microsoft Office PowerPoint</Application>
  <PresentationFormat>Panorámica</PresentationFormat>
  <Paragraphs>84</Paragraphs>
  <Slides>7</Slides>
  <Notes>6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1" baseType="lpstr">
      <vt:lpstr>Arial</vt:lpstr>
      <vt:lpstr>Calibri</vt:lpstr>
      <vt:lpstr>Noto Sans Symbols</vt:lpstr>
      <vt:lpstr>Tema de Office</vt:lpstr>
      <vt:lpstr>Presentación de PowerPoint</vt:lpstr>
      <vt:lpstr>Presentación de PowerPoint</vt:lpstr>
      <vt:lpstr>Organigrama: </vt:lpstr>
      <vt:lpstr>INTEGRANTES DE LA COMISIÓN DE </vt:lpstr>
      <vt:lpstr>PRINCIPIOS RECTORES:  ARTICULO 6° LGDNNA 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</dc:creator>
  <cp:lastModifiedBy>Secretaria Ayuntamiento</cp:lastModifiedBy>
  <cp:revision>8</cp:revision>
  <dcterms:created xsi:type="dcterms:W3CDTF">2019-07-02T01:02:44Z</dcterms:created>
  <dcterms:modified xsi:type="dcterms:W3CDTF">2024-04-23T18:57:10Z</dcterms:modified>
</cp:coreProperties>
</file>