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B4111E-85C1-4BF3-AD10-82D0A7CA2B78}" type="datetimeFigureOut">
              <a:rPr lang="es-MX" smtClean="0"/>
              <a:t>25/02/2019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1D50DA-3586-40B4-8B1B-623091D8D64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593282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C6C0A-DCB7-4E5A-84B1-8949040327AD}" type="datetimeFigureOut">
              <a:rPr lang="es-MX" smtClean="0"/>
              <a:t>25/02/2019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ED161-2217-463C-9482-8D3C38987FA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70086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C6C0A-DCB7-4E5A-84B1-8949040327AD}" type="datetimeFigureOut">
              <a:rPr lang="es-MX" smtClean="0"/>
              <a:t>25/02/2019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ED161-2217-463C-9482-8D3C38987FA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599085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C6C0A-DCB7-4E5A-84B1-8949040327AD}" type="datetimeFigureOut">
              <a:rPr lang="es-MX" smtClean="0"/>
              <a:t>25/02/2019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ED161-2217-463C-9482-8D3C38987FA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97150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C6C0A-DCB7-4E5A-84B1-8949040327AD}" type="datetimeFigureOut">
              <a:rPr lang="es-MX" smtClean="0"/>
              <a:t>25/02/2019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ED161-2217-463C-9482-8D3C38987FA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2838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C6C0A-DCB7-4E5A-84B1-8949040327AD}" type="datetimeFigureOut">
              <a:rPr lang="es-MX" smtClean="0"/>
              <a:t>25/02/2019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ED161-2217-463C-9482-8D3C38987FA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4326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C6C0A-DCB7-4E5A-84B1-8949040327AD}" type="datetimeFigureOut">
              <a:rPr lang="es-MX" smtClean="0"/>
              <a:t>25/02/2019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ED161-2217-463C-9482-8D3C38987FA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559519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C6C0A-DCB7-4E5A-84B1-8949040327AD}" type="datetimeFigureOut">
              <a:rPr lang="es-MX" smtClean="0"/>
              <a:t>25/02/2019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ED161-2217-463C-9482-8D3C38987FA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456642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C6C0A-DCB7-4E5A-84B1-8949040327AD}" type="datetimeFigureOut">
              <a:rPr lang="es-MX" smtClean="0"/>
              <a:t>25/02/2019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ED161-2217-463C-9482-8D3C38987FA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659098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C6C0A-DCB7-4E5A-84B1-8949040327AD}" type="datetimeFigureOut">
              <a:rPr lang="es-MX" smtClean="0"/>
              <a:t>25/02/2019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ED161-2217-463C-9482-8D3C38987FA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914728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C6C0A-DCB7-4E5A-84B1-8949040327AD}" type="datetimeFigureOut">
              <a:rPr lang="es-MX" smtClean="0"/>
              <a:t>25/02/2019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ED161-2217-463C-9482-8D3C38987FA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253772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C6C0A-DCB7-4E5A-84B1-8949040327AD}" type="datetimeFigureOut">
              <a:rPr lang="es-MX" smtClean="0"/>
              <a:t>25/02/2019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ED161-2217-463C-9482-8D3C38987FA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67142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4C6C0A-DCB7-4E5A-84B1-8949040327AD}" type="datetimeFigureOut">
              <a:rPr lang="es-MX" smtClean="0"/>
              <a:t>25/02/2019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EED161-2217-463C-9482-8D3C38987FA6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7303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3 Rectángulo">
            <a:extLst>
              <a:ext uri="{FF2B5EF4-FFF2-40B4-BE49-F238E27FC236}">
                <a16:creationId xmlns:a16="http://schemas.microsoft.com/office/drawing/2014/main" xmlns="" id="{69CD7513-C527-4B1D-8699-D28C4C5775B9}"/>
              </a:ext>
            </a:extLst>
          </p:cNvPr>
          <p:cNvSpPr/>
          <p:nvPr/>
        </p:nvSpPr>
        <p:spPr>
          <a:xfrm>
            <a:off x="3071815" y="1"/>
            <a:ext cx="7596185" cy="333371"/>
          </a:xfrm>
          <a:prstGeom prst="rect">
            <a:avLst/>
          </a:prstGeom>
          <a:solidFill>
            <a:srgbClr val="00B0F0"/>
          </a:solidFill>
          <a:ln w="25402">
            <a:solidFill>
              <a:srgbClr val="00956F"/>
            </a:solidFill>
            <a:prstDash val="solid"/>
            <a:miter/>
          </a:ln>
        </p:spPr>
        <p:txBody>
          <a:bodyPr vert="horz" wrap="square" lIns="91440" tIns="45720" rIns="91440" bIns="45720" anchor="ctr" anchorCtr="0" compatLnSpc="1"/>
          <a:lstStyle/>
          <a:p>
            <a:pPr hangingPunct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2400" b="1" dirty="0">
                <a:solidFill>
                  <a:srgbClr val="002060"/>
                </a:solidFill>
                <a:latin typeface="Calibri"/>
                <a:ea typeface="ＭＳ Ｐゴシック"/>
                <a:cs typeface=""/>
              </a:rPr>
              <a:t>                  DIRECCIÓN DE OBRAS PUBLICAS</a:t>
            </a:r>
          </a:p>
        </p:txBody>
      </p:sp>
      <p:pic>
        <p:nvPicPr>
          <p:cNvPr id="4" name="Imagen 1">
            <a:extLst>
              <a:ext uri="{FF2B5EF4-FFF2-40B4-BE49-F238E27FC236}">
                <a16:creationId xmlns:a16="http://schemas.microsoft.com/office/drawing/2014/main" xmlns="" id="{A90EF5D1-101C-4E80-8357-EE9F33B1301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41022" t="30394" r="28266" b="45246"/>
          <a:stretch/>
        </p:blipFill>
        <p:spPr>
          <a:xfrm>
            <a:off x="1524000" y="0"/>
            <a:ext cx="1907704" cy="1124744"/>
          </a:xfrm>
          <a:prstGeom prst="rect">
            <a:avLst/>
          </a:prstGeom>
        </p:spPr>
      </p:pic>
      <p:sp>
        <p:nvSpPr>
          <p:cNvPr id="5" name="15 Rectángulo">
            <a:extLst>
              <a:ext uri="{FF2B5EF4-FFF2-40B4-BE49-F238E27FC236}">
                <a16:creationId xmlns:a16="http://schemas.microsoft.com/office/drawing/2014/main" xmlns="" id="{0F6BF959-CA87-469F-8F5C-02C0C9DD6A86}"/>
              </a:ext>
            </a:extLst>
          </p:cNvPr>
          <p:cNvSpPr/>
          <p:nvPr/>
        </p:nvSpPr>
        <p:spPr>
          <a:xfrm>
            <a:off x="1524000" y="6525345"/>
            <a:ext cx="9144000" cy="332655"/>
          </a:xfrm>
          <a:prstGeom prst="rect">
            <a:avLst/>
          </a:prstGeom>
          <a:solidFill>
            <a:srgbClr val="00B0F0"/>
          </a:solidFill>
          <a:ln w="25402">
            <a:solidFill>
              <a:srgbClr val="00956F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algn="ctr" hangingPunct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MX" sz="2400" dirty="0">
              <a:solidFill>
                <a:srgbClr val="FFFFFF"/>
              </a:solidFill>
              <a:latin typeface="Times New Roman"/>
              <a:ea typeface=""/>
              <a:cs typeface=""/>
            </a:endParaRPr>
          </a:p>
        </p:txBody>
      </p:sp>
      <p:graphicFrame>
        <p:nvGraphicFramePr>
          <p:cNvPr id="6" name="Group 66">
            <a:extLst>
              <a:ext uri="{FF2B5EF4-FFF2-40B4-BE49-F238E27FC236}">
                <a16:creationId xmlns:a16="http://schemas.microsoft.com/office/drawing/2014/main" xmlns="" id="{3C420218-7504-4D8E-9DE0-8436B6AB56F7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632885" y="2962822"/>
          <a:ext cx="3276600" cy="581248"/>
        </p:xfrm>
        <a:graphic>
          <a:graphicData uri="http://schemas.openxmlformats.org/drawingml/2006/table">
            <a:tbl>
              <a:tblPr/>
              <a:tblGrid>
                <a:gridCol w="158447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9212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831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s-MX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No. DE CONTRATO</a:t>
                      </a:r>
                    </a:p>
                  </a:txBody>
                  <a:tcPr marL="90000" marR="90000" marT="46784" marB="4678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- </a:t>
                      </a:r>
                      <a:r>
                        <a:rPr kumimoji="0" lang="es-MX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113/2017</a:t>
                      </a:r>
                      <a:endParaRPr kumimoji="0" lang="es-MX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0000" marR="90000" marT="46784" marB="4678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graphicFrame>
        <p:nvGraphicFramePr>
          <p:cNvPr id="7" name="Group 356">
            <a:extLst>
              <a:ext uri="{FF2B5EF4-FFF2-40B4-BE49-F238E27FC236}">
                <a16:creationId xmlns:a16="http://schemas.microsoft.com/office/drawing/2014/main" xmlns="" id="{3D4929B9-9A9D-4C8E-8E36-86DE18E86C1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278816" y="3944918"/>
          <a:ext cx="1634365" cy="792464"/>
        </p:xfrm>
        <a:graphic>
          <a:graphicData uri="http://schemas.openxmlformats.org/drawingml/2006/table">
            <a:tbl>
              <a:tblPr/>
              <a:tblGrid>
                <a:gridCol w="163436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314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AVANCE FISICO</a:t>
                      </a:r>
                    </a:p>
                  </a:txBody>
                  <a:tcPr marL="91443" marR="91443"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294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100</a:t>
                      </a:r>
                      <a:r>
                        <a:rPr kumimoji="0" lang="es-MX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  <a:r>
                        <a:rPr kumimoji="0" lang="es-MX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%</a:t>
                      </a:r>
                      <a:endParaRPr kumimoji="0" lang="es-MX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1443" marR="91443"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8" name="6 CuadroTexto">
            <a:extLst>
              <a:ext uri="{FF2B5EF4-FFF2-40B4-BE49-F238E27FC236}">
                <a16:creationId xmlns:a16="http://schemas.microsoft.com/office/drawing/2014/main" xmlns="" id="{8B9BE26A-14AC-4033-809A-AE9DCFBFFC1F}"/>
              </a:ext>
            </a:extLst>
          </p:cNvPr>
          <p:cNvSpPr txBox="1"/>
          <p:nvPr/>
        </p:nvSpPr>
        <p:spPr>
          <a:xfrm>
            <a:off x="4156862" y="5410806"/>
            <a:ext cx="41713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/>
              <a:t>FECHA INICIO :  </a:t>
            </a:r>
            <a:r>
              <a:rPr lang="es-MX" b="1" dirty="0"/>
              <a:t>08 </a:t>
            </a:r>
            <a:r>
              <a:rPr lang="es-MX" b="1" dirty="0"/>
              <a:t>SEPTIEMBRE 2017</a:t>
            </a:r>
          </a:p>
          <a:p>
            <a:r>
              <a:rPr lang="es-MX" b="1" dirty="0"/>
              <a:t>FECHA TERMINO: </a:t>
            </a:r>
            <a:r>
              <a:rPr lang="es-MX" b="1" dirty="0"/>
              <a:t>08 </a:t>
            </a:r>
            <a:r>
              <a:rPr lang="es-MX" b="1" dirty="0"/>
              <a:t>SEPTIEMBRE 2017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FE0CC943-814D-4778-AD71-9FBC082A1C2B}"/>
              </a:ext>
            </a:extLst>
          </p:cNvPr>
          <p:cNvSpPr txBox="1"/>
          <p:nvPr/>
        </p:nvSpPr>
        <p:spPr>
          <a:xfrm>
            <a:off x="4100136" y="2309948"/>
            <a:ext cx="55395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/>
              <a:t>PALERMO CONSTRUCCIONES, S.A. DE C.V.</a:t>
            </a:r>
            <a:endParaRPr lang="es-MX" b="1" dirty="0"/>
          </a:p>
        </p:txBody>
      </p:sp>
      <p:sp>
        <p:nvSpPr>
          <p:cNvPr id="10" name="Rectangle 12">
            <a:extLst>
              <a:ext uri="{FF2B5EF4-FFF2-40B4-BE49-F238E27FC236}">
                <a16:creationId xmlns:a16="http://schemas.microsoft.com/office/drawing/2014/main" xmlns="" id="{CCF9C33D-741B-449B-A14C-F322D68306A1}"/>
              </a:ext>
            </a:extLst>
          </p:cNvPr>
          <p:cNvSpPr/>
          <p:nvPr/>
        </p:nvSpPr>
        <p:spPr>
          <a:xfrm>
            <a:off x="3627188" y="1217453"/>
            <a:ext cx="5148572" cy="738664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just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MX" sz="1600" b="1" kern="0" dirty="0">
                <a:solidFill>
                  <a:srgbClr val="000000"/>
                </a:solidFill>
                <a:latin typeface="Calibri" pitchFamily="34"/>
                <a:ea typeface=""/>
                <a:cs typeface="Arial" pitchFamily="34"/>
              </a:rPr>
              <a:t>ELABORACIÓN DEL PROYECTO ESTRUCTURAL DEL PASO SUPERIOR, LOCALIZADO EN CRUCE DEL BOULEVARD JUAN PABLO II Y LA AV. LOMBARDO TOLEDANO.</a:t>
            </a:r>
          </a:p>
        </p:txBody>
      </p:sp>
    </p:spTree>
    <p:extLst>
      <p:ext uri="{BB962C8B-B14F-4D97-AF65-F5344CB8AC3E}">
        <p14:creationId xmlns:p14="http://schemas.microsoft.com/office/powerpoint/2010/main" val="15262705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58</Words>
  <Application>Microsoft Office PowerPoint</Application>
  <PresentationFormat>Panorámica</PresentationFormat>
  <Paragraphs>9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ＭＳ Ｐゴシック</vt:lpstr>
      <vt:lpstr>Arial</vt:lpstr>
      <vt:lpstr>Calibri</vt:lpstr>
      <vt:lpstr>Calibri Light</vt:lpstr>
      <vt:lpstr>Times New Roman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Gabriela</dc:creator>
  <cp:lastModifiedBy>Gabriela</cp:lastModifiedBy>
  <cp:revision>5</cp:revision>
  <dcterms:created xsi:type="dcterms:W3CDTF">2019-02-25T19:02:29Z</dcterms:created>
  <dcterms:modified xsi:type="dcterms:W3CDTF">2019-02-25T19:36:51Z</dcterms:modified>
</cp:coreProperties>
</file>