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9144000" cy="6858000" type="screen4x3"/>
  <p:notesSz cx="6858000" cy="9034463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14" autoAdjust="0"/>
  </p:normalViewPr>
  <p:slideViewPr>
    <p:cSldViewPr>
      <p:cViewPr varScale="1">
        <p:scale>
          <a:sx n="74" d="100"/>
          <a:sy n="74" d="100"/>
        </p:scale>
        <p:origin x="104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402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2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"/>
              <a:cs typeface=""/>
            </a:endParaRPr>
          </a:p>
        </p:txBody>
      </p:sp>
      <p:sp>
        <p:nvSpPr>
          <p:cNvPr id="3" name="Rectangle 3"/>
          <p:cNvSpPr txBox="1">
            <a:spLocks noGrp="1"/>
          </p:cNvSpPr>
          <p:nvPr>
            <p:ph type="dt" sz="quarter" idx="1"/>
          </p:nvPr>
        </p:nvSpPr>
        <p:spPr>
          <a:xfrm>
            <a:off x="3886200" y="0"/>
            <a:ext cx="2971800" cy="45402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2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"/>
              <a:cs typeface=""/>
            </a:endParaRPr>
          </a:p>
        </p:txBody>
      </p:sp>
      <p:sp>
        <p:nvSpPr>
          <p:cNvPr id="4" name="Rectangle 4"/>
          <p:cNvSpPr txBox="1">
            <a:spLocks noGrp="1"/>
          </p:cNvSpPr>
          <p:nvPr>
            <p:ph type="ftr" sz="quarter" idx="2"/>
          </p:nvPr>
        </p:nvSpPr>
        <p:spPr>
          <a:xfrm>
            <a:off x="0" y="8580436"/>
            <a:ext cx="2971800" cy="45402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2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"/>
              <a:cs typeface=""/>
            </a:endParaRPr>
          </a:p>
        </p:txBody>
      </p:sp>
      <p:sp>
        <p:nvSpPr>
          <p:cNvPr id="5" name="Rectangle 5"/>
          <p:cNvSpPr txBox="1">
            <a:spLocks noGrp="1"/>
          </p:cNvSpPr>
          <p:nvPr>
            <p:ph type="sldNum" sz="quarter" idx="3"/>
          </p:nvPr>
        </p:nvSpPr>
        <p:spPr>
          <a:xfrm>
            <a:off x="3886200" y="8580436"/>
            <a:ext cx="2971800" cy="45402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DFDFA9F-A6AD-4E0D-9037-FDA4762CAA6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‹Nº›</a:t>
            </a:fld>
            <a:endParaRPr lang="es-ES" sz="12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69889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24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24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68B6E2-ABAD-4F3D-BF84-57F54B466393}" type="datetimeFigureOut">
              <a:rPr lang="es-MX" smtClean="0"/>
              <a:pPr/>
              <a:t>01/11/2016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69988" y="677863"/>
            <a:ext cx="4518025" cy="3387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291013"/>
            <a:ext cx="5486400" cy="40655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580438"/>
            <a:ext cx="2971800" cy="4524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580438"/>
            <a:ext cx="2971800" cy="4524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AA1634-824A-4665-9331-D0654D5B9E9D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05742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A1634-824A-4665-9331-D0654D5B9E9D}" type="slidenum">
              <a:rPr lang="es-MX" smtClean="0"/>
              <a:pPr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286939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A1634-824A-4665-9331-D0654D5B9E9D}" type="slidenum">
              <a:rPr lang="es-MX" smtClean="0"/>
              <a:pPr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3861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/>
            </a:lvl1pPr>
          </a:lstStyle>
          <a:p>
            <a:pPr lvl="0"/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5" name="Rectangl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Rectangl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C34E50E-3980-4446-87F8-680C206BC83C}" type="slidenum">
              <a:rPr/>
              <a:pPr lvl="0"/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5" name="Rectangl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Rectangl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7AFD673-1774-4B1F-8CA3-F9A66DBEEFE6}" type="slidenum">
              <a:rPr/>
              <a:pPr lvl="0"/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5" name="Rectangl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Rectangl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BB22814-23AC-43B6-962D-5C966645D2BD}" type="slidenum">
              <a:rPr/>
              <a:pPr lvl="0"/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 txBox="1">
            <a:spLocks noGrp="1"/>
          </p:cNvSpPr>
          <p:nvPr>
            <p:ph idx="1"/>
          </p:nvPr>
        </p:nvSpPr>
        <p:spPr>
          <a:xfrm>
            <a:off x="685800" y="1981203"/>
            <a:ext cx="3810003" cy="4114800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 txBox="1">
            <a:spLocks noGrp="1"/>
          </p:cNvSpPr>
          <p:nvPr>
            <p:ph idx="2"/>
          </p:nvPr>
        </p:nvSpPr>
        <p:spPr>
          <a:xfrm>
            <a:off x="4648196" y="1981203"/>
            <a:ext cx="3810003" cy="4114800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Rectangl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7" name="Rectangl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31893DA-9347-43BC-B7CD-3BE85FE55D26}" type="slidenum">
              <a:rPr/>
              <a:pPr lvl="0"/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8" name="Rectangl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9" name="Rectangl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4817B00-95D6-4AF3-B62B-73B571B33CC8}" type="slidenum">
              <a:rPr/>
              <a:pPr lvl="0"/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4" name="Rectangl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5" name="Rectangl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7099B74-78B0-4875-A67C-BFF6954C1BC1}" type="slidenum">
              <a:rPr/>
              <a:pPr lvl="0"/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3" name="Rectangl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4" name="Rectangl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DDB5EE2-A3C8-4639-9710-5A4FE50E631F}" type="slidenum">
              <a:rPr/>
              <a:pPr lvl="0"/>
              <a:t>‹Nº›</a:t>
            </a:fld>
            <a:endParaRPr lang="es-ES"/>
          </a:p>
        </p:txBody>
      </p:sp>
    </p:spTree>
  </p:cSld>
  <p:clrMapOvr>
    <a:masterClrMapping/>
  </p:clrMapOvr>
  <p:transition/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Rectangl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7" name="Rectangl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5209A72-98A6-4006-9C70-1A2F6DC91C3C}" type="slidenum">
              <a:rPr/>
              <a:pPr lvl="0"/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 lang="es-MX"/>
            </a:lvl1pPr>
          </a:lstStyle>
          <a:p>
            <a:pPr lvl="0"/>
            <a:endParaRPr lang="es-MX"/>
          </a:p>
        </p:txBody>
      </p:sp>
      <p:sp>
        <p:nvSpPr>
          <p:cNvPr id="4" name="3 Marcador de texto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Rectangl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7" name="Rectangl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0D9FECA-6447-4775-B2C2-084B590EF98F}" type="slidenum">
              <a:rPr/>
              <a:pPr lvl="0"/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5" name="Rectangl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Rectangl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C426583-BDD4-44C3-B4E8-CB04C8CAE1A4}" type="slidenum">
              <a:rPr/>
              <a:pPr lvl="0"/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 txBox="1">
            <a:spLocks noGrp="1"/>
          </p:cNvSpPr>
          <p:nvPr>
            <p:ph type="title" orient="vert"/>
          </p:nvPr>
        </p:nvSpPr>
        <p:spPr>
          <a:xfrm>
            <a:off x="6515099" y="609603"/>
            <a:ext cx="1943100" cy="548640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 txBox="1">
            <a:spLocks noGrp="1"/>
          </p:cNvSpPr>
          <p:nvPr>
            <p:ph type="body" orient="vert" idx="1"/>
          </p:nvPr>
        </p:nvSpPr>
        <p:spPr>
          <a:xfrm>
            <a:off x="685800" y="609603"/>
            <a:ext cx="5676896" cy="548640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5" name="Rectangl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Rectangl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E2BBF56-C684-4614-A561-3AED9EF5ABBF}" type="slidenum">
              <a:rPr/>
              <a:pPr lvl="0"/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Grp="1"/>
          </p:cNvSpPr>
          <p:nvPr>
            <p:ph type="title"/>
          </p:nvPr>
        </p:nvSpPr>
        <p:spPr>
          <a:xfrm>
            <a:off x="685800" y="609603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/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3"/>
          <p:cNvSpPr txBox="1">
            <a:spLocks noGrp="1"/>
          </p:cNvSpPr>
          <p:nvPr>
            <p:ph type="body" idx="1"/>
          </p:nvPr>
        </p:nvSpPr>
        <p:spPr>
          <a:xfrm>
            <a:off x="685800" y="1981203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 txBox="1">
            <a:spLocks noGrp="1"/>
          </p:cNvSpPr>
          <p:nvPr>
            <p:ph type="dt" sz="half" idx="2"/>
          </p:nvPr>
        </p:nvSpPr>
        <p:spPr>
          <a:xfrm>
            <a:off x="685800" y="6248396"/>
            <a:ext cx="1904996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"/>
                <a:cs typeface=""/>
              </a:defRPr>
            </a:lvl1pPr>
          </a:lstStyle>
          <a:p>
            <a:pPr lvl="0"/>
            <a:endParaRPr lang="es-ES"/>
          </a:p>
        </p:txBody>
      </p:sp>
      <p:sp>
        <p:nvSpPr>
          <p:cNvPr id="5" name="Rectangle 5"/>
          <p:cNvSpPr txBox="1">
            <a:spLocks noGrp="1"/>
          </p:cNvSpPr>
          <p:nvPr>
            <p:ph type="ftr" sz="quarter" idx="3"/>
          </p:nvPr>
        </p:nvSpPr>
        <p:spPr>
          <a:xfrm>
            <a:off x="3124203" y="6248396"/>
            <a:ext cx="2895603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"/>
                <a:cs typeface=""/>
              </a:defRPr>
            </a:lvl1pPr>
          </a:lstStyle>
          <a:p>
            <a:pPr lvl="0"/>
            <a:endParaRPr lang="es-ES"/>
          </a:p>
        </p:txBody>
      </p:sp>
      <p:sp>
        <p:nvSpPr>
          <p:cNvPr id="6" name="Rectangle 6"/>
          <p:cNvSpPr txBox="1">
            <a:spLocks noGrp="1"/>
          </p:cNvSpPr>
          <p:nvPr>
            <p:ph type="sldNum" sz="quarter" idx="4"/>
          </p:nvPr>
        </p:nvSpPr>
        <p:spPr>
          <a:xfrm>
            <a:off x="6553203" y="6248396"/>
            <a:ext cx="1904996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"/>
                <a:cs typeface="Arial"/>
              </a:defRPr>
            </a:lvl1pPr>
          </a:lstStyle>
          <a:p>
            <a:pPr lvl="0"/>
            <a:fld id="{3E1A79FD-EAFB-436B-A780-A619B6E749DD}" type="slidenum">
              <a:rPr/>
              <a:pPr lvl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marL="0" marR="0" lvl="0" indent="0" algn="ct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None/>
        <a:tabLst/>
        <a:defRPr lang="es-ES" sz="4400" b="0" i="0" u="none" strike="noStrike" kern="0" cap="none" spc="0" baseline="0">
          <a:solidFill>
            <a:srgbClr val="000000"/>
          </a:solidFill>
          <a:uFillTx/>
          <a:latin typeface="Times New Roman"/>
        </a:defRPr>
      </a:lvl1pPr>
    </p:titleStyle>
    <p:bodyStyle>
      <a:lvl1pPr marL="342900" marR="0" lvl="0" indent="-342900" algn="l" defTabSz="914400" rtl="0" fontAlgn="auto" hangingPunct="0">
        <a:lnSpc>
          <a:spcPct val="100000"/>
        </a:lnSpc>
        <a:spcBef>
          <a:spcPts val="800"/>
        </a:spcBef>
        <a:spcAft>
          <a:spcPts val="0"/>
        </a:spcAft>
        <a:buSzPct val="100000"/>
        <a:buChar char="•"/>
        <a:tabLst/>
        <a:defRPr lang="es-ES" sz="3200" b="0" i="0" u="none" strike="noStrike" kern="0" cap="none" spc="0" baseline="0">
          <a:solidFill>
            <a:srgbClr val="000000"/>
          </a:solidFill>
          <a:uFillTx/>
          <a:latin typeface="Times New Roman"/>
        </a:defRPr>
      </a:lvl1pPr>
      <a:lvl2pPr marL="742950" marR="0" lvl="1" indent="-285750" algn="l" defTabSz="914400" rtl="0" fontAlgn="auto" hangingPunct="0">
        <a:lnSpc>
          <a:spcPct val="100000"/>
        </a:lnSpc>
        <a:spcBef>
          <a:spcPts val="700"/>
        </a:spcBef>
        <a:spcAft>
          <a:spcPts val="0"/>
        </a:spcAft>
        <a:buSzPct val="100000"/>
        <a:buChar char="–"/>
        <a:tabLst/>
        <a:defRPr lang="es-ES" sz="2800" b="0" i="0" u="none" strike="noStrike" kern="0" cap="none" spc="0" baseline="0">
          <a:solidFill>
            <a:srgbClr val="000000"/>
          </a:solidFill>
          <a:uFillTx/>
          <a:latin typeface="Times New Roman"/>
        </a:defRPr>
      </a:lvl2pPr>
      <a:lvl3pPr marL="1143000" marR="0" lvl="2" indent="-228600" algn="l" defTabSz="914400" rtl="0" fontAlgn="auto" hangingPunct="0">
        <a:lnSpc>
          <a:spcPct val="100000"/>
        </a:lnSpc>
        <a:spcBef>
          <a:spcPts val="600"/>
        </a:spcBef>
        <a:spcAft>
          <a:spcPts val="0"/>
        </a:spcAft>
        <a:buSzPct val="100000"/>
        <a:buChar char="•"/>
        <a:tabLst/>
        <a:defRPr lang="es-ES" sz="2400" b="0" i="0" u="none" strike="noStrike" kern="0" cap="none" spc="0" baseline="0">
          <a:solidFill>
            <a:srgbClr val="000000"/>
          </a:solidFill>
          <a:uFillTx/>
          <a:latin typeface="Times New Roman"/>
        </a:defRPr>
      </a:lvl3pPr>
      <a:lvl4pPr marL="1600200" marR="0" lvl="3" indent="-228600" algn="l" defTabSz="914400" rtl="0" fontAlgn="auto" hangingPunct="0">
        <a:lnSpc>
          <a:spcPct val="100000"/>
        </a:lnSpc>
        <a:spcBef>
          <a:spcPts val="500"/>
        </a:spcBef>
        <a:spcAft>
          <a:spcPts val="0"/>
        </a:spcAft>
        <a:buSzPct val="100000"/>
        <a:buChar char="–"/>
        <a:tabLst/>
        <a:defRPr lang="es-ES" sz="2000" b="0" i="0" u="none" strike="noStrike" kern="0" cap="none" spc="0" baseline="0">
          <a:solidFill>
            <a:srgbClr val="000000"/>
          </a:solidFill>
          <a:uFillTx/>
          <a:latin typeface="Times New Roman"/>
        </a:defRPr>
      </a:lvl4pPr>
      <a:lvl5pPr marL="2057400" marR="0" lvl="4" indent="-228600" algn="l" defTabSz="914400" rtl="0" fontAlgn="auto" hangingPunct="0">
        <a:lnSpc>
          <a:spcPct val="100000"/>
        </a:lnSpc>
        <a:spcBef>
          <a:spcPts val="500"/>
        </a:spcBef>
        <a:spcAft>
          <a:spcPts val="0"/>
        </a:spcAft>
        <a:buSzPct val="100000"/>
        <a:buChar char="»"/>
        <a:tabLst/>
        <a:defRPr lang="es-ES" sz="2000" b="0" i="0" u="none" strike="noStrike" kern="0" cap="none" spc="0" baseline="0">
          <a:solidFill>
            <a:srgbClr val="000000"/>
          </a:solidFill>
          <a:uFillTx/>
          <a:latin typeface="Times New Roman"/>
        </a:defRPr>
      </a:lvl5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"/>
          <p:cNvPicPr>
            <a:picLocks noChangeAspect="1"/>
          </p:cNvPicPr>
          <p:nvPr/>
        </p:nvPicPr>
        <p:blipFill rotWithShape="1">
          <a:blip r:embed="rId3" cstate="print"/>
          <a:srcRect l="41022" t="30394" r="28266" b="45246"/>
          <a:stretch/>
        </p:blipFill>
        <p:spPr>
          <a:xfrm>
            <a:off x="0" y="0"/>
            <a:ext cx="1907704" cy="1052736"/>
          </a:xfrm>
          <a:prstGeom prst="rect">
            <a:avLst/>
          </a:prstGeom>
        </p:spPr>
      </p:pic>
      <p:sp>
        <p:nvSpPr>
          <p:cNvPr id="2" name="Rectangle 6"/>
          <p:cNvSpPr/>
          <p:nvPr/>
        </p:nvSpPr>
        <p:spPr>
          <a:xfrm>
            <a:off x="1763713" y="0"/>
            <a:ext cx="6696078" cy="27622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MX" sz="1800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</p:txBody>
      </p:sp>
      <p:sp>
        <p:nvSpPr>
          <p:cNvPr id="3" name="Rectangle 11"/>
          <p:cNvSpPr/>
          <p:nvPr/>
        </p:nvSpPr>
        <p:spPr>
          <a:xfrm>
            <a:off x="1547814" y="333371"/>
            <a:ext cx="6708779" cy="523219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1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"/>
                <a:cs typeface="Arial" pitchFamily="34"/>
              </a:rPr>
              <a:t>SUBDIRECCION DE INFRAESTRUCTURA URBANA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600" b="1" i="0" u="none" strike="noStrike" kern="0" cap="none" spc="0" baseline="0">
                <a:solidFill>
                  <a:srgbClr val="000000"/>
                </a:solidFill>
                <a:uFillTx/>
                <a:latin typeface="Calibri" pitchFamily="34"/>
              </a:rPr>
              <a:t>DEPARTAMENTO DE CONSTRUCCION</a:t>
            </a:r>
            <a:endParaRPr lang="es-MX" sz="1800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</p:txBody>
      </p:sp>
      <p:sp>
        <p:nvSpPr>
          <p:cNvPr id="4" name="Rectangle 12"/>
          <p:cNvSpPr/>
          <p:nvPr/>
        </p:nvSpPr>
        <p:spPr>
          <a:xfrm>
            <a:off x="1547814" y="836712"/>
            <a:ext cx="7416673" cy="86177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MX" altLang="es-MX" sz="1400" b="1" dirty="0" smtClean="0">
                <a:latin typeface="Calibri" panose="020F0502020204030204" pitchFamily="34" charset="0"/>
              </a:rPr>
              <a:t>REGENERACIÓN </a:t>
            </a:r>
            <a:r>
              <a:rPr lang="es-MX" altLang="es-MX" sz="1400" b="1" dirty="0">
                <a:latin typeface="Calibri" panose="020F0502020204030204" pitchFamily="34" charset="0"/>
              </a:rPr>
              <a:t>IMAGEN URBANA CENTRO HISTÓRICO, CALLE ALDAMA, TRAMO: BLVD. DIAZ ORDAZ A CALLE VICENTE GUERRERO; AV. JUAREZ, TRAMO: BLVD. DIAZ ORDAZ A CALLE 21ª; Y AV. NIÑOS HÉROES, TRAMO: CALLE 14ª. A AV. OCAMPO, COL. CENTRO (CALLE </a:t>
            </a:r>
            <a:r>
              <a:rPr lang="es-MX" altLang="es-MX" sz="1400" b="1" dirty="0" smtClean="0">
                <a:latin typeface="Calibri" panose="020F0502020204030204" pitchFamily="34" charset="0"/>
              </a:rPr>
              <a:t>ALDAMA Y NIÑOS HÉROES))</a:t>
            </a:r>
            <a:endParaRPr lang="es-MX" altLang="es-MX" sz="1400" b="1" dirty="0">
              <a:latin typeface="Calibri" panose="020F0502020204030204" pitchFamily="34" charset="0"/>
            </a:endParaRP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MX" sz="1400" b="1" kern="0" dirty="0">
              <a:solidFill>
                <a:srgbClr val="000000"/>
              </a:solidFill>
              <a:latin typeface="Calibri" pitchFamily="34"/>
              <a:ea typeface=""/>
              <a:cs typeface="Arial" pitchFamily="34"/>
            </a:endParaRPr>
          </a:p>
        </p:txBody>
      </p:sp>
      <p:sp>
        <p:nvSpPr>
          <p:cNvPr id="5" name="11 Rectángulo"/>
          <p:cNvSpPr/>
          <p:nvPr/>
        </p:nvSpPr>
        <p:spPr>
          <a:xfrm>
            <a:off x="1547814" y="0"/>
            <a:ext cx="7596185" cy="333371"/>
          </a:xfrm>
          <a:prstGeom prst="rect">
            <a:avLst/>
          </a:prstGeom>
          <a:solidFill>
            <a:srgbClr val="8B7B1D"/>
          </a:solidFill>
          <a:ln w="25402">
            <a:solidFill>
              <a:srgbClr val="00956F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1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"/>
                <a:cs typeface=""/>
              </a:rPr>
              <a:t>DIRECCION DE OBRAS PUBLICAS</a:t>
            </a:r>
          </a:p>
        </p:txBody>
      </p:sp>
      <p:sp>
        <p:nvSpPr>
          <p:cNvPr id="9" name="13 Rectángulo"/>
          <p:cNvSpPr/>
          <p:nvPr/>
        </p:nvSpPr>
        <p:spPr>
          <a:xfrm>
            <a:off x="1547814" y="0"/>
            <a:ext cx="7596185" cy="333371"/>
          </a:xfrm>
          <a:prstGeom prst="rect">
            <a:avLst/>
          </a:prstGeom>
          <a:solidFill>
            <a:srgbClr val="00B0F0"/>
          </a:solidFill>
          <a:ln w="25402">
            <a:solidFill>
              <a:srgbClr val="00956F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400" b="1" i="0" u="none" strike="noStrike" kern="1200" cap="none" spc="0" baseline="0">
                <a:solidFill>
                  <a:srgbClr val="002060"/>
                </a:solidFill>
                <a:uFillTx/>
                <a:latin typeface="Calibri"/>
                <a:ea typeface="ＭＳ Ｐゴシック"/>
                <a:cs typeface=""/>
              </a:rPr>
              <a:t>                  DIRECCION DE OBRAS PUBLICAS</a:t>
            </a:r>
          </a:p>
        </p:txBody>
      </p:sp>
      <p:sp>
        <p:nvSpPr>
          <p:cNvPr id="10" name="15 Rectángulo"/>
          <p:cNvSpPr/>
          <p:nvPr/>
        </p:nvSpPr>
        <p:spPr>
          <a:xfrm>
            <a:off x="0" y="6525344"/>
            <a:ext cx="9144000" cy="332655"/>
          </a:xfrm>
          <a:prstGeom prst="rect">
            <a:avLst/>
          </a:prstGeom>
          <a:solidFill>
            <a:srgbClr val="00B0F0"/>
          </a:solidFill>
          <a:ln w="25402">
            <a:solidFill>
              <a:srgbClr val="00956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MX" sz="2400" b="0" i="0" u="none" strike="noStrike" kern="1200" cap="none" spc="0" baseline="0">
              <a:solidFill>
                <a:srgbClr val="FFFFFF"/>
              </a:solidFill>
              <a:uFillTx/>
              <a:latin typeface="Times New Roman"/>
              <a:ea typeface=""/>
              <a:cs typeface=""/>
            </a:endParaRPr>
          </a:p>
        </p:txBody>
      </p:sp>
      <p:sp>
        <p:nvSpPr>
          <p:cNvPr id="11" name="15 Rectángulo"/>
          <p:cNvSpPr/>
          <p:nvPr/>
        </p:nvSpPr>
        <p:spPr>
          <a:xfrm>
            <a:off x="0" y="1412775"/>
            <a:ext cx="184727" cy="30777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MX" sz="1400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</p:txBody>
      </p:sp>
      <p:sp>
        <p:nvSpPr>
          <p:cNvPr id="20" name="Rectangle 13"/>
          <p:cNvSpPr/>
          <p:nvPr/>
        </p:nvSpPr>
        <p:spPr>
          <a:xfrm>
            <a:off x="98820" y="6583591"/>
            <a:ext cx="2195736" cy="21544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MX" sz="1400" b="1" kern="0" dirty="0" smtClean="0">
                <a:solidFill>
                  <a:srgbClr val="000000"/>
                </a:solidFill>
                <a:latin typeface="Calibri" pitchFamily="34"/>
                <a:ea typeface=""/>
                <a:cs typeface="Arial" pitchFamily="34"/>
              </a:rPr>
              <a:t>31 DE OCTUBRE</a:t>
            </a:r>
            <a:r>
              <a:rPr lang="es-MX" sz="1400" b="1" i="0" u="none" strike="noStrike" kern="0" cap="none" spc="0" baseline="0" dirty="0" smtClean="0">
                <a:solidFill>
                  <a:srgbClr val="000000"/>
                </a:solidFill>
                <a:uFillTx/>
                <a:latin typeface="Calibri" pitchFamily="34"/>
                <a:ea typeface=""/>
                <a:cs typeface="Arial" pitchFamily="34"/>
              </a:rPr>
              <a:t> </a:t>
            </a:r>
            <a:r>
              <a:rPr lang="es-MX" sz="14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ea typeface=""/>
                <a:cs typeface="Arial" pitchFamily="34"/>
              </a:rPr>
              <a:t>DE </a:t>
            </a:r>
            <a:r>
              <a:rPr lang="es-MX" sz="14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 pitchFamily="34"/>
                <a:ea typeface=""/>
                <a:cs typeface="Arial" pitchFamily="34"/>
              </a:rPr>
              <a:t>2016</a:t>
            </a:r>
            <a:endParaRPr lang="es-MX" sz="1400" b="1" i="0" u="none" strike="noStrike" kern="1200" cap="none" spc="0" baseline="0" dirty="0">
              <a:solidFill>
                <a:srgbClr val="000000"/>
              </a:solidFill>
              <a:uFillTx/>
              <a:latin typeface="Calibri" pitchFamily="34"/>
              <a:ea typeface=""/>
              <a:cs typeface="Arial" pitchFamily="34"/>
            </a:endParaRPr>
          </a:p>
        </p:txBody>
      </p:sp>
      <p:graphicFrame>
        <p:nvGraphicFramePr>
          <p:cNvPr id="22" name="Group 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0166387"/>
              </p:ext>
            </p:extLst>
          </p:nvPr>
        </p:nvGraphicFramePr>
        <p:xfrm>
          <a:off x="251520" y="1340769"/>
          <a:ext cx="3276600" cy="5080981"/>
        </p:xfrm>
        <a:graphic>
          <a:graphicData uri="http://schemas.openxmlformats.org/drawingml/2006/table">
            <a:tbl>
              <a:tblPr/>
              <a:tblGrid>
                <a:gridCol w="1239469"/>
                <a:gridCol w="2037131"/>
              </a:tblGrid>
              <a:tr h="238410">
                <a:tc>
                  <a:txBody>
                    <a:bodyPr/>
                    <a:lstStyle/>
                    <a:p>
                      <a:pPr marL="457200" marR="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s-MX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31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No. DE CONTRATO</a:t>
                      </a: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001/2016</a:t>
                      </a:r>
                      <a:endParaRPr kumimoji="0" lang="es-MX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31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CONTRATISTA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s-MX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s-MX" sz="900" b="0" kern="120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TEPORACA CONSTRUCTORA S.A. DE C.V.</a:t>
                      </a:r>
                      <a:endParaRPr kumimoji="0" lang="es-MX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9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MONTO DEL CONTRATO</a:t>
                      </a: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$ </a:t>
                      </a: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45,883,130.80  </a:t>
                      </a: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C/ IVA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MONTO </a:t>
                      </a: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CONVENIO</a:t>
                      </a:r>
                      <a:endParaRPr kumimoji="0" lang="es-MX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$ </a:t>
                      </a: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21,043,130.80  </a:t>
                      </a: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C/ IVA</a:t>
                      </a: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76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PERIODO DE EJECUCIÓN DE CONTRATO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endParaRPr kumimoji="0" lang="es-MX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REPROGRAMACION               </a:t>
                      </a:r>
                      <a:endParaRPr kumimoji="0" lang="es-MX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15 DE FEBRERO </a:t>
                      </a: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DE 2016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12 DE AGOSTO </a:t>
                      </a: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DE 2016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                              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900" b="0" i="0" u="none" strike="noStrike" dirty="0" smtClean="0">
                        <a:solidFill>
                          <a:schemeClr val="tx1"/>
                        </a:solidFill>
                        <a:latin typeface="Calibri"/>
                      </a:endParaRP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5</a:t>
                      </a:r>
                      <a:r>
                        <a:rPr lang="en-US" sz="9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 OCTUBRE DE 2016</a:t>
                      </a: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                                                            </a:t>
                      </a:r>
                      <a:endParaRPr kumimoji="0" lang="en-US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1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EJERCIDO     </a:t>
                      </a: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 $ </a:t>
                      </a: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17,606,955.38  </a:t>
                      </a: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C/ IVA</a:t>
                      </a:r>
                    </a:p>
                    <a:p>
                      <a:pPr algn="l" fontAlgn="b"/>
                      <a:endParaRPr kumimoji="0" lang="en-US" sz="9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61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RESIDENTE</a:t>
                      </a: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ARQ. JORGE PALACIOS CEBALLOS</a:t>
                      </a: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63295"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OBSERVACIONES: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OBRA SUSPENDIDA.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PENDIENTE SOLICITAR REINTEGRO A LA CONTRATISTA POR QUE LA OBRA NO CUBRIÓ LA TOTALIDAD DEL ANTICIPO ENTREGADO DEBIDO A LOS RECORTES ORDENADOS.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PENDIENTE QUE CFE Y TELMEX RETIREN POSTES Y CABLEADOS PARA TERMINAR LOS TRABAJOS PENDIENTES.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EN PROCESO DE ENTREGA RECEPCIÓN ALUMBRADO, ARBOLES Y DUCTOS DE TELMEX A LAS INSTANCIAS CORRESPONDIENTES.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s-MX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Group 3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5933002"/>
              </p:ext>
            </p:extLst>
          </p:nvPr>
        </p:nvGraphicFramePr>
        <p:xfrm>
          <a:off x="4572000" y="5134720"/>
          <a:ext cx="3384377" cy="670544"/>
        </p:xfrm>
        <a:graphic>
          <a:graphicData uri="http://schemas.openxmlformats.org/drawingml/2006/table">
            <a:tbl>
              <a:tblPr/>
              <a:tblGrid>
                <a:gridCol w="1053949"/>
                <a:gridCol w="1165214"/>
                <a:gridCol w="1165214"/>
              </a:tblGrid>
              <a:tr h="3314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AVANCE FISICO</a:t>
                      </a:r>
                    </a:p>
                  </a:txBody>
                  <a:tcPr marL="91443" marR="9144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AVANCE PROGRAMADO</a:t>
                      </a:r>
                    </a:p>
                  </a:txBody>
                  <a:tcPr marL="91443" marR="9144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AVANCE FINANCIERO</a:t>
                      </a:r>
                    </a:p>
                  </a:txBody>
                  <a:tcPr marL="91443" marR="9144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9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99.55 </a:t>
                      </a:r>
                      <a:r>
                        <a:rPr kumimoji="0" lang="es-MX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%</a:t>
                      </a:r>
                    </a:p>
                  </a:txBody>
                  <a:tcPr marL="91443" marR="9144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99.55 </a:t>
                      </a:r>
                      <a:r>
                        <a:rPr kumimoji="0" lang="es-MX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%</a:t>
                      </a:r>
                    </a:p>
                  </a:txBody>
                  <a:tcPr marL="91443" marR="9144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127.91%</a:t>
                      </a:r>
                      <a:endParaRPr kumimoji="0" lang="es-MX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3" marR="9144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8860" y="1474735"/>
            <a:ext cx="4823982" cy="360627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/>
          <p:nvPr/>
        </p:nvSpPr>
        <p:spPr>
          <a:xfrm>
            <a:off x="4860922" y="5908679"/>
            <a:ext cx="184151" cy="45720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MX" sz="2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"/>
              <a:cs typeface="Arial" pitchFamily="34"/>
            </a:endParaRPr>
          </a:p>
        </p:txBody>
      </p:sp>
      <p:sp>
        <p:nvSpPr>
          <p:cNvPr id="3" name="Rectangle 6"/>
          <p:cNvSpPr/>
          <p:nvPr/>
        </p:nvSpPr>
        <p:spPr>
          <a:xfrm>
            <a:off x="1763713" y="0"/>
            <a:ext cx="6696078" cy="27622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MX" sz="1800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</p:txBody>
      </p:sp>
      <p:sp>
        <p:nvSpPr>
          <p:cNvPr id="4" name="Rectangle 11"/>
          <p:cNvSpPr/>
          <p:nvPr/>
        </p:nvSpPr>
        <p:spPr>
          <a:xfrm>
            <a:off x="1547814" y="333371"/>
            <a:ext cx="6708779" cy="523219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1" i="0" u="none" strike="noStrike" kern="1200" cap="none" spc="0" baseline="0" smtClean="0">
                <a:solidFill>
                  <a:srgbClr val="000000"/>
                </a:solidFill>
                <a:uFillTx/>
                <a:latin typeface="Calibri" pitchFamily="34"/>
                <a:ea typeface=""/>
                <a:cs typeface="Arial" pitchFamily="34"/>
              </a:rPr>
              <a:t>SUBDIRECCION DE INFRAESTRUCTURA URBANA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600" b="1" i="0" u="none" strike="noStrike" kern="0" cap="none" spc="0" baseline="0" smtClean="0">
                <a:solidFill>
                  <a:srgbClr val="000000"/>
                </a:solidFill>
                <a:uFillTx/>
                <a:latin typeface="Calibri" pitchFamily="34"/>
                <a:ea typeface=""/>
                <a:cs typeface="Arial" pitchFamily="34"/>
              </a:rPr>
              <a:t>DEPARTAMENTO DE CONSTRUCCION</a:t>
            </a:r>
            <a:endParaRPr lang="es-ES" sz="1600" b="1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ea typeface=""/>
              <a:cs typeface="Arial" pitchFamily="34"/>
            </a:endParaRPr>
          </a:p>
        </p:txBody>
      </p:sp>
      <p:sp>
        <p:nvSpPr>
          <p:cNvPr id="5" name="Rectangle 13"/>
          <p:cNvSpPr/>
          <p:nvPr/>
        </p:nvSpPr>
        <p:spPr>
          <a:xfrm>
            <a:off x="323853" y="6237286"/>
            <a:ext cx="2447921" cy="21589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MX" sz="1800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</p:txBody>
      </p:sp>
      <p:sp>
        <p:nvSpPr>
          <p:cNvPr id="6" name="11 Rectángulo"/>
          <p:cNvSpPr/>
          <p:nvPr/>
        </p:nvSpPr>
        <p:spPr>
          <a:xfrm>
            <a:off x="1547814" y="0"/>
            <a:ext cx="7596185" cy="333371"/>
          </a:xfrm>
          <a:prstGeom prst="rect">
            <a:avLst/>
          </a:prstGeom>
          <a:solidFill>
            <a:srgbClr val="8B7B1D"/>
          </a:solidFill>
          <a:ln w="25402">
            <a:solidFill>
              <a:srgbClr val="00956F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1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"/>
                <a:cs typeface=""/>
              </a:rPr>
              <a:t>DIRECCION DE OBRAS PUBLICAS</a:t>
            </a:r>
          </a:p>
        </p:txBody>
      </p:sp>
      <p:sp>
        <p:nvSpPr>
          <p:cNvPr id="9" name="19 Rectángulo"/>
          <p:cNvSpPr/>
          <p:nvPr/>
        </p:nvSpPr>
        <p:spPr>
          <a:xfrm>
            <a:off x="1475656" y="0"/>
            <a:ext cx="7668343" cy="333371"/>
          </a:xfrm>
          <a:prstGeom prst="rect">
            <a:avLst/>
          </a:prstGeom>
          <a:solidFill>
            <a:srgbClr val="00B0F0"/>
          </a:solidFill>
          <a:ln w="25402">
            <a:solidFill>
              <a:srgbClr val="00956F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ＭＳ Ｐゴシック"/>
                <a:cs typeface=""/>
              </a:rPr>
              <a:t>                   DIRECCION DE OBRAS PUBLICAS</a:t>
            </a:r>
          </a:p>
        </p:txBody>
      </p:sp>
      <p:sp>
        <p:nvSpPr>
          <p:cNvPr id="15" name="TextBox 28"/>
          <p:cNvSpPr txBox="1"/>
          <p:nvPr/>
        </p:nvSpPr>
        <p:spPr>
          <a:xfrm>
            <a:off x="323523" y="3573018"/>
            <a:ext cx="4248476" cy="4001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MX" sz="1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/>
              </a:rPr>
              <a:t>VISTA </a:t>
            </a:r>
            <a:r>
              <a:rPr lang="es-MX" sz="1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/>
              </a:rPr>
              <a:t>DE</a:t>
            </a:r>
            <a:r>
              <a:rPr lang="es-MX" sz="1000" b="0" i="0" u="none" strike="noStrike" kern="1200" cap="none" spc="0" dirty="0" smtClean="0">
                <a:solidFill>
                  <a:srgbClr val="000000"/>
                </a:solidFill>
                <a:uFillTx/>
                <a:latin typeface="Calibri"/>
              </a:rPr>
              <a:t> LA CALLE NIÑOS HÉROES DONDE SE APRECIA LOS ARBOLES Y MOBILIARIO URBANO INSTALADOS</a:t>
            </a:r>
            <a:endParaRPr lang="es-MX" sz="10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6" name="TextBox 28"/>
          <p:cNvSpPr txBox="1"/>
          <p:nvPr/>
        </p:nvSpPr>
        <p:spPr>
          <a:xfrm>
            <a:off x="4211961" y="3573018"/>
            <a:ext cx="4824535" cy="4001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MX" sz="1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/>
              </a:rPr>
              <a:t> CALLE ALDAMA, SE OBSERVAN LOS TRABAJOS EN</a:t>
            </a:r>
            <a:r>
              <a:rPr lang="es-MX" sz="1000" b="0" i="0" u="none" strike="noStrike" kern="1200" cap="none" spc="0" dirty="0" smtClean="0">
                <a:solidFill>
                  <a:srgbClr val="000000"/>
                </a:solidFill>
                <a:uFillTx/>
                <a:latin typeface="Calibri"/>
              </a:rPr>
              <a:t> LA INFRAESTRUCTURA</a:t>
            </a:r>
            <a:r>
              <a:rPr lang="es-MX" sz="1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/>
              </a:rPr>
              <a:t> DE TELMEX,</a:t>
            </a:r>
            <a:r>
              <a:rPr lang="es-MX" sz="1000" b="0" i="0" u="none" strike="noStrike" kern="1200" cap="none" spc="0" dirty="0" smtClean="0">
                <a:solidFill>
                  <a:srgbClr val="000000"/>
                </a:solidFill>
                <a:uFillTx/>
                <a:latin typeface="Calibri"/>
              </a:rPr>
              <a:t> ADEMÁS DE POSTES Y</a:t>
            </a:r>
            <a:r>
              <a:rPr lang="es-MX" sz="1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/>
              </a:rPr>
              <a:t> CAJA</a:t>
            </a:r>
            <a:r>
              <a:rPr lang="es-MX" sz="1000" b="0" i="0" u="none" strike="noStrike" kern="1200" cap="none" spc="0" dirty="0" smtClean="0">
                <a:solidFill>
                  <a:srgbClr val="000000"/>
                </a:solidFill>
                <a:uFillTx/>
                <a:latin typeface="Calibri"/>
              </a:rPr>
              <a:t> DE DISTRIBUCIÓN PENDIENTES DE RETIRARSE</a:t>
            </a:r>
            <a:endParaRPr lang="es-MX" sz="10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7" name="TextBox 28"/>
          <p:cNvSpPr txBox="1"/>
          <p:nvPr/>
        </p:nvSpPr>
        <p:spPr>
          <a:xfrm>
            <a:off x="323523" y="6165305"/>
            <a:ext cx="4176467" cy="4001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MX" sz="1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/>
              </a:rPr>
              <a:t>VISTA </a:t>
            </a:r>
            <a:r>
              <a:rPr lang="es-MX" sz="1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/>
              </a:rPr>
              <a:t>DE</a:t>
            </a:r>
            <a:r>
              <a:rPr lang="es-MX" sz="1000" b="0" i="0" u="none" strike="noStrike" kern="1200" cap="none" spc="0" dirty="0" smtClean="0">
                <a:solidFill>
                  <a:srgbClr val="000000"/>
                </a:solidFill>
                <a:uFillTx/>
                <a:latin typeface="Calibri"/>
              </a:rPr>
              <a:t> LA CALLE NIÑOS HÉROES DONDE SE OBSERVA LA PINTURA DEL SEÑALAMIENTO VIAL</a:t>
            </a:r>
            <a:endParaRPr lang="es-MX" sz="10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9" name="TextBox 28"/>
          <p:cNvSpPr txBox="1"/>
          <p:nvPr/>
        </p:nvSpPr>
        <p:spPr>
          <a:xfrm>
            <a:off x="4644009" y="6165305"/>
            <a:ext cx="4176467" cy="4001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MX" sz="1000" dirty="0" smtClean="0">
                <a:solidFill>
                  <a:srgbClr val="000000"/>
                </a:solidFill>
                <a:latin typeface="Calibri"/>
              </a:rPr>
              <a:t>VISTA DE LA CALLE ALDAMA DURANTE EL PROCESO DE REVISIÓN DE LA INFRAESTRUCTURA CON PERSONAL DE TELMEX</a:t>
            </a:r>
            <a:endParaRPr lang="es-MX" sz="10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20" name="Rectangle 12"/>
          <p:cNvSpPr/>
          <p:nvPr/>
        </p:nvSpPr>
        <p:spPr>
          <a:xfrm>
            <a:off x="2123728" y="836712"/>
            <a:ext cx="6120682" cy="64633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MX" sz="1400" b="1" kern="0" dirty="0" smtClean="0">
                <a:solidFill>
                  <a:srgbClr val="000000"/>
                </a:solidFill>
                <a:latin typeface="Calibri" pitchFamily="34"/>
                <a:ea typeface=""/>
                <a:cs typeface="Arial" pitchFamily="34"/>
              </a:rPr>
              <a:t>PARQUE </a:t>
            </a:r>
            <a:r>
              <a:rPr lang="es-MX" sz="1400" b="1" kern="0" dirty="0">
                <a:solidFill>
                  <a:srgbClr val="000000"/>
                </a:solidFill>
                <a:latin typeface="Calibri" pitchFamily="34"/>
                <a:ea typeface=""/>
                <a:cs typeface="Arial" pitchFamily="34"/>
              </a:rPr>
              <a:t>LOS ARCOS, UBICADO EN CALLE ARCO LA CANTERA Y CALLE ARCO CATEDRAL, FRACCIONAMIENTO LOS ARCOS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MX" sz="1400" b="1" kern="0" dirty="0" smtClean="0">
                <a:solidFill>
                  <a:srgbClr val="000000"/>
                </a:solidFill>
                <a:latin typeface="Calibri" pitchFamily="34"/>
                <a:ea typeface=""/>
                <a:cs typeface="Arial" pitchFamily="34"/>
              </a:rPr>
              <a:t>  </a:t>
            </a:r>
            <a:endParaRPr lang="es-MX" sz="1400" b="1" i="0" u="none" strike="noStrike" kern="1200" cap="none" spc="0" baseline="0" dirty="0">
              <a:solidFill>
                <a:srgbClr val="000000"/>
              </a:solidFill>
              <a:uFillTx/>
              <a:latin typeface="Calibri" pitchFamily="34"/>
              <a:ea typeface=""/>
              <a:cs typeface="Arial" pitchFamily="34"/>
            </a:endParaRPr>
          </a:p>
        </p:txBody>
      </p:sp>
      <p:pic>
        <p:nvPicPr>
          <p:cNvPr id="21" name="Imagen 1"/>
          <p:cNvPicPr>
            <a:picLocks noChangeAspect="1"/>
          </p:cNvPicPr>
          <p:nvPr/>
        </p:nvPicPr>
        <p:blipFill rotWithShape="1">
          <a:blip r:embed="rId3" cstate="print"/>
          <a:srcRect l="41022" t="30394" r="28266" b="45246"/>
          <a:stretch/>
        </p:blipFill>
        <p:spPr>
          <a:xfrm>
            <a:off x="0" y="0"/>
            <a:ext cx="1907704" cy="1124744"/>
          </a:xfrm>
          <a:prstGeom prst="rect">
            <a:avLst/>
          </a:prstGeom>
        </p:spPr>
      </p:pic>
      <p:sp>
        <p:nvSpPr>
          <p:cNvPr id="23" name="15 Rectángulo"/>
          <p:cNvSpPr/>
          <p:nvPr/>
        </p:nvSpPr>
        <p:spPr>
          <a:xfrm>
            <a:off x="0" y="6525344"/>
            <a:ext cx="9144000" cy="332655"/>
          </a:xfrm>
          <a:prstGeom prst="rect">
            <a:avLst/>
          </a:prstGeom>
          <a:solidFill>
            <a:srgbClr val="00B0F0"/>
          </a:solidFill>
          <a:ln w="25402">
            <a:solidFill>
              <a:srgbClr val="00956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MX" sz="2400" b="0" i="0" u="none" strike="noStrike" kern="1200" cap="none" spc="0" baseline="0">
              <a:solidFill>
                <a:srgbClr val="FFFFFF"/>
              </a:solidFill>
              <a:uFillTx/>
              <a:latin typeface="Times New Roman"/>
              <a:ea typeface=""/>
              <a:cs typeface="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79512" y="6642556"/>
            <a:ext cx="2232245" cy="21544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MX" sz="1400" b="1" kern="0" dirty="0" smtClean="0">
                <a:solidFill>
                  <a:srgbClr val="000000"/>
                </a:solidFill>
                <a:latin typeface="Calibri" pitchFamily="34"/>
                <a:ea typeface=""/>
                <a:cs typeface="Arial" pitchFamily="34"/>
              </a:rPr>
              <a:t>31 DE OCTUBRE </a:t>
            </a:r>
            <a:r>
              <a:rPr lang="es-MX" sz="14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 pitchFamily="34"/>
                <a:ea typeface=""/>
                <a:cs typeface="Arial" pitchFamily="34"/>
              </a:rPr>
              <a:t>DE 2016</a:t>
            </a:r>
            <a:endParaRPr lang="es-MX" sz="1400" b="1" i="0" u="none" strike="noStrike" kern="1200" cap="none" spc="0" baseline="0" dirty="0">
              <a:solidFill>
                <a:srgbClr val="000000"/>
              </a:solidFill>
              <a:uFillTx/>
              <a:latin typeface="Calibri" pitchFamily="34"/>
              <a:ea typeface=""/>
              <a:cs typeface="Arial" pitchFamily="34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/>
          <a:srcRect b="24352"/>
          <a:stretch/>
        </p:blipFill>
        <p:spPr>
          <a:xfrm>
            <a:off x="539549" y="1358930"/>
            <a:ext cx="3915121" cy="2214086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99"/>
          <a:stretch/>
        </p:blipFill>
        <p:spPr bwMode="auto">
          <a:xfrm>
            <a:off x="4758002" y="1340766"/>
            <a:ext cx="3905603" cy="22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Imagen 2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08" b="8668"/>
          <a:stretch/>
        </p:blipFill>
        <p:spPr bwMode="auto">
          <a:xfrm>
            <a:off x="539549" y="3933055"/>
            <a:ext cx="3915121" cy="2232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7"/>
          <a:srcRect t="11656" b="12270"/>
          <a:stretch/>
        </p:blipFill>
        <p:spPr>
          <a:xfrm>
            <a:off x="4755297" y="3933057"/>
            <a:ext cx="3912434" cy="223224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10147</TotalTime>
  <Words>331</Words>
  <Application>Microsoft Office PowerPoint</Application>
  <PresentationFormat>Presentación en pantalla (4:3)</PresentationFormat>
  <Paragraphs>51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ＭＳ Ｐゴシック</vt:lpstr>
      <vt:lpstr>Arial</vt:lpstr>
      <vt:lpstr>Calibri</vt:lpstr>
      <vt:lpstr>Times New Roman</vt:lpstr>
      <vt:lpstr>Diseño predeterminado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OPS</dc:creator>
  <cp:lastModifiedBy>Arq. Palacios</cp:lastModifiedBy>
  <cp:revision>544</cp:revision>
  <dcterms:created xsi:type="dcterms:W3CDTF">2004-12-16T10:42:26Z</dcterms:created>
  <dcterms:modified xsi:type="dcterms:W3CDTF">2016-11-01T19:14:49Z</dcterms:modified>
</cp:coreProperties>
</file>