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4" r:id="rId1"/>
  </p:sldMasterIdLst>
  <p:notesMasterIdLst>
    <p:notesMasterId r:id="rId68"/>
  </p:notesMasterIdLst>
  <p:sldIdLst>
    <p:sldId id="256" r:id="rId2"/>
    <p:sldId id="346" r:id="rId3"/>
    <p:sldId id="352" r:id="rId4"/>
    <p:sldId id="347" r:id="rId5"/>
    <p:sldId id="348" r:id="rId6"/>
    <p:sldId id="349" r:id="rId7"/>
    <p:sldId id="350" r:id="rId8"/>
    <p:sldId id="351" r:id="rId9"/>
    <p:sldId id="353" r:id="rId10"/>
    <p:sldId id="354" r:id="rId11"/>
    <p:sldId id="355" r:id="rId12"/>
    <p:sldId id="356" r:id="rId13"/>
    <p:sldId id="357" r:id="rId14"/>
    <p:sldId id="358" r:id="rId15"/>
    <p:sldId id="359" r:id="rId16"/>
    <p:sldId id="360" r:id="rId17"/>
    <p:sldId id="361" r:id="rId18"/>
    <p:sldId id="362" r:id="rId19"/>
    <p:sldId id="363" r:id="rId20"/>
    <p:sldId id="364" r:id="rId21"/>
    <p:sldId id="365" r:id="rId22"/>
    <p:sldId id="366" r:id="rId23"/>
    <p:sldId id="367" r:id="rId24"/>
    <p:sldId id="368" r:id="rId25"/>
    <p:sldId id="369" r:id="rId26"/>
    <p:sldId id="370" r:id="rId27"/>
    <p:sldId id="371" r:id="rId28"/>
    <p:sldId id="372" r:id="rId29"/>
    <p:sldId id="373" r:id="rId30"/>
    <p:sldId id="374" r:id="rId31"/>
    <p:sldId id="375" r:id="rId32"/>
    <p:sldId id="376" r:id="rId33"/>
    <p:sldId id="377" r:id="rId34"/>
    <p:sldId id="378" r:id="rId35"/>
    <p:sldId id="379" r:id="rId36"/>
    <p:sldId id="382" r:id="rId37"/>
    <p:sldId id="383" r:id="rId38"/>
    <p:sldId id="384" r:id="rId39"/>
    <p:sldId id="385" r:id="rId40"/>
    <p:sldId id="386" r:id="rId41"/>
    <p:sldId id="387" r:id="rId42"/>
    <p:sldId id="388" r:id="rId43"/>
    <p:sldId id="389" r:id="rId44"/>
    <p:sldId id="390" r:id="rId45"/>
    <p:sldId id="391" r:id="rId46"/>
    <p:sldId id="392" r:id="rId47"/>
    <p:sldId id="393" r:id="rId48"/>
    <p:sldId id="394" r:id="rId49"/>
    <p:sldId id="344" r:id="rId50"/>
    <p:sldId id="395" r:id="rId51"/>
    <p:sldId id="396" r:id="rId52"/>
    <p:sldId id="311" r:id="rId53"/>
    <p:sldId id="408" r:id="rId54"/>
    <p:sldId id="397" r:id="rId55"/>
    <p:sldId id="398" r:id="rId56"/>
    <p:sldId id="399" r:id="rId57"/>
    <p:sldId id="400" r:id="rId58"/>
    <p:sldId id="402" r:id="rId59"/>
    <p:sldId id="403" r:id="rId60"/>
    <p:sldId id="401" r:id="rId61"/>
    <p:sldId id="404" r:id="rId62"/>
    <p:sldId id="405" r:id="rId63"/>
    <p:sldId id="411" r:id="rId64"/>
    <p:sldId id="406" r:id="rId65"/>
    <p:sldId id="407" r:id="rId66"/>
    <p:sldId id="290" r:id="rId67"/>
  </p:sldIdLst>
  <p:sldSz cx="9144000" cy="6858000" type="screen4x3"/>
  <p:notesSz cx="6858000" cy="9144000"/>
  <p:defaultTextStyle>
    <a:defPPr>
      <a:defRPr lang="es-ES"/>
    </a:defPPr>
    <a:lvl1pPr marL="0" algn="l" defTabSz="456980" rtl="0" eaLnBrk="1" latinLnBrk="0" hangingPunct="1">
      <a:defRPr sz="1800" kern="1200">
        <a:solidFill>
          <a:schemeClr val="tx1"/>
        </a:solidFill>
        <a:latin typeface="+mn-lt"/>
        <a:ea typeface="+mn-ea"/>
        <a:cs typeface="+mn-cs"/>
      </a:defRPr>
    </a:lvl1pPr>
    <a:lvl2pPr marL="456980" algn="l" defTabSz="456980" rtl="0" eaLnBrk="1" latinLnBrk="0" hangingPunct="1">
      <a:defRPr sz="1800" kern="1200">
        <a:solidFill>
          <a:schemeClr val="tx1"/>
        </a:solidFill>
        <a:latin typeface="+mn-lt"/>
        <a:ea typeface="+mn-ea"/>
        <a:cs typeface="+mn-cs"/>
      </a:defRPr>
    </a:lvl2pPr>
    <a:lvl3pPr marL="913960" algn="l" defTabSz="456980" rtl="0" eaLnBrk="1" latinLnBrk="0" hangingPunct="1">
      <a:defRPr sz="1800" kern="1200">
        <a:solidFill>
          <a:schemeClr val="tx1"/>
        </a:solidFill>
        <a:latin typeface="+mn-lt"/>
        <a:ea typeface="+mn-ea"/>
        <a:cs typeface="+mn-cs"/>
      </a:defRPr>
    </a:lvl3pPr>
    <a:lvl4pPr marL="1370940" algn="l" defTabSz="456980" rtl="0" eaLnBrk="1" latinLnBrk="0" hangingPunct="1">
      <a:defRPr sz="1800" kern="1200">
        <a:solidFill>
          <a:schemeClr val="tx1"/>
        </a:solidFill>
        <a:latin typeface="+mn-lt"/>
        <a:ea typeface="+mn-ea"/>
        <a:cs typeface="+mn-cs"/>
      </a:defRPr>
    </a:lvl4pPr>
    <a:lvl5pPr marL="1827921" algn="l" defTabSz="456980" rtl="0" eaLnBrk="1" latinLnBrk="0" hangingPunct="1">
      <a:defRPr sz="1800" kern="1200">
        <a:solidFill>
          <a:schemeClr val="tx1"/>
        </a:solidFill>
        <a:latin typeface="+mn-lt"/>
        <a:ea typeface="+mn-ea"/>
        <a:cs typeface="+mn-cs"/>
      </a:defRPr>
    </a:lvl5pPr>
    <a:lvl6pPr marL="2284901" algn="l" defTabSz="456980" rtl="0" eaLnBrk="1" latinLnBrk="0" hangingPunct="1">
      <a:defRPr sz="1800" kern="1200">
        <a:solidFill>
          <a:schemeClr val="tx1"/>
        </a:solidFill>
        <a:latin typeface="+mn-lt"/>
        <a:ea typeface="+mn-ea"/>
        <a:cs typeface="+mn-cs"/>
      </a:defRPr>
    </a:lvl6pPr>
    <a:lvl7pPr marL="2741884" algn="l" defTabSz="456980" rtl="0" eaLnBrk="1" latinLnBrk="0" hangingPunct="1">
      <a:defRPr sz="1800" kern="1200">
        <a:solidFill>
          <a:schemeClr val="tx1"/>
        </a:solidFill>
        <a:latin typeface="+mn-lt"/>
        <a:ea typeface="+mn-ea"/>
        <a:cs typeface="+mn-cs"/>
      </a:defRPr>
    </a:lvl7pPr>
    <a:lvl8pPr marL="3198864" algn="l" defTabSz="456980" rtl="0" eaLnBrk="1" latinLnBrk="0" hangingPunct="1">
      <a:defRPr sz="1800" kern="1200">
        <a:solidFill>
          <a:schemeClr val="tx1"/>
        </a:solidFill>
        <a:latin typeface="+mn-lt"/>
        <a:ea typeface="+mn-ea"/>
        <a:cs typeface="+mn-cs"/>
      </a:defRPr>
    </a:lvl8pPr>
    <a:lvl9pPr marL="3655844" algn="l" defTabSz="45698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10" d="100"/>
          <a:sy n="110" d="100"/>
        </p:scale>
        <p:origin x="161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44251D-6935-4EEE-AD02-D9B487CE2C0A}" type="datetimeFigureOut">
              <a:rPr lang="es-MX" smtClean="0"/>
              <a:t>04/02/2021</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3D2A9C-64E2-4C72-B2CA-E8A4535AB3B4}" type="slidenum">
              <a:rPr lang="es-MX" smtClean="0"/>
              <a:t>‹Nº›</a:t>
            </a:fld>
            <a:endParaRPr lang="es-MX"/>
          </a:p>
        </p:txBody>
      </p:sp>
    </p:spTree>
    <p:extLst>
      <p:ext uri="{BB962C8B-B14F-4D97-AF65-F5344CB8AC3E}">
        <p14:creationId xmlns:p14="http://schemas.microsoft.com/office/powerpoint/2010/main" val="2434286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B03D2A9C-64E2-4C72-B2CA-E8A4535AB3B4}" type="slidenum">
              <a:rPr lang="es-MX" smtClean="0"/>
              <a:t>31</a:t>
            </a:fld>
            <a:endParaRPr lang="es-MX"/>
          </a:p>
        </p:txBody>
      </p:sp>
    </p:spTree>
    <p:extLst>
      <p:ext uri="{BB962C8B-B14F-4D97-AF65-F5344CB8AC3E}">
        <p14:creationId xmlns:p14="http://schemas.microsoft.com/office/powerpoint/2010/main" val="32733258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6F3B83E3-3A77-D345-B3A2-3CAE54B72F5D}" type="datetimeFigureOut">
              <a:rPr lang="es-ES" smtClean="0"/>
              <a:t>04/02/2021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69E00F3-CA92-204B-8FB4-37E3FF6F6724}" type="slidenum">
              <a:rPr lang="es-ES" smtClean="0"/>
              <a:t>‹Nº›</a:t>
            </a:fld>
            <a:endParaRPr lang="es-ES"/>
          </a:p>
        </p:txBody>
      </p:sp>
    </p:spTree>
    <p:extLst>
      <p:ext uri="{BB962C8B-B14F-4D97-AF65-F5344CB8AC3E}">
        <p14:creationId xmlns:p14="http://schemas.microsoft.com/office/powerpoint/2010/main" val="35193603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33400" y="533400"/>
            <a:ext cx="6554867" cy="3767670"/>
          </a:xfrm>
        </p:spPr>
        <p:txBody>
          <a:bodyPr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F3B83E3-3A77-D345-B3A2-3CAE54B72F5D}" type="datetimeFigureOut">
              <a:rPr lang="es-ES" smtClean="0"/>
              <a:t>04/02/2021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69E00F3-CA92-204B-8FB4-37E3FF6F6724}" type="slidenum">
              <a:rPr lang="es-ES" smtClean="0"/>
              <a:t>‹Nº›</a:t>
            </a:fld>
            <a:endParaRPr lang="es-ES"/>
          </a:p>
        </p:txBody>
      </p:sp>
    </p:spTree>
    <p:extLst>
      <p:ext uri="{BB962C8B-B14F-4D97-AF65-F5344CB8AC3E}">
        <p14:creationId xmlns:p14="http://schemas.microsoft.com/office/powerpoint/2010/main" val="888961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6F3B83E3-3A77-D345-B3A2-3CAE54B72F5D}" type="datetimeFigureOut">
              <a:rPr lang="es-ES" smtClean="0"/>
              <a:t>04/02/2021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69E00F3-CA92-204B-8FB4-37E3FF6F6724}" type="slidenum">
              <a:rPr lang="es-ES" smtClean="0"/>
              <a:t>‹Nº›</a:t>
            </a:fld>
            <a:endParaRPr lang="es-ES"/>
          </a:p>
        </p:txBody>
      </p:sp>
    </p:spTree>
    <p:extLst>
      <p:ext uri="{BB962C8B-B14F-4D97-AF65-F5344CB8AC3E}">
        <p14:creationId xmlns:p14="http://schemas.microsoft.com/office/powerpoint/2010/main" val="3487246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s-ES" smtClean="0"/>
              <a:t>Haga clic para modificar el estilo de título del patrón</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6F3B83E3-3A77-D345-B3A2-3CAE54B72F5D}" type="datetimeFigureOut">
              <a:rPr lang="es-ES" smtClean="0"/>
              <a:t>04/02/2021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469E00F3-CA92-204B-8FB4-37E3FF6F6724}" type="slidenum">
              <a:rPr lang="es-ES" smtClean="0"/>
              <a:t>‹Nº›</a:t>
            </a:fld>
            <a:endParaRPr lang="es-ES"/>
          </a:p>
        </p:txBody>
      </p:sp>
    </p:spTree>
    <p:extLst>
      <p:ext uri="{BB962C8B-B14F-4D97-AF65-F5344CB8AC3E}">
        <p14:creationId xmlns:p14="http://schemas.microsoft.com/office/powerpoint/2010/main" val="2575929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6F3B83E3-3A77-D345-B3A2-3CAE54B72F5D}" type="datetimeFigureOut">
              <a:rPr lang="es-ES" smtClean="0"/>
              <a:t>04/02/2021</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469E00F3-CA92-204B-8FB4-37E3FF6F6724}" type="slidenum">
              <a:rPr lang="es-ES" smtClean="0"/>
              <a:t>‹Nº›</a:t>
            </a:fld>
            <a:endParaRPr lang="es-ES"/>
          </a:p>
        </p:txBody>
      </p:sp>
    </p:spTree>
    <p:extLst>
      <p:ext uri="{BB962C8B-B14F-4D97-AF65-F5344CB8AC3E}">
        <p14:creationId xmlns:p14="http://schemas.microsoft.com/office/powerpoint/2010/main" val="4048717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6F3B83E3-3A77-D345-B3A2-3CAE54B72F5D}" type="datetimeFigureOut">
              <a:rPr lang="es-ES" smtClean="0"/>
              <a:t>04/02/2021</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469E00F3-CA92-204B-8FB4-37E3FF6F6724}" type="slidenum">
              <a:rPr lang="es-ES" smtClean="0"/>
              <a:t>‹Nº›</a:t>
            </a:fld>
            <a:endParaRPr lang="es-ES"/>
          </a:p>
        </p:txBody>
      </p:sp>
    </p:spTree>
    <p:extLst>
      <p:ext uri="{BB962C8B-B14F-4D97-AF65-F5344CB8AC3E}">
        <p14:creationId xmlns:p14="http://schemas.microsoft.com/office/powerpoint/2010/main" val="16778763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3B83E3-3A77-D345-B3A2-3CAE54B72F5D}" type="datetimeFigureOut">
              <a:rPr lang="es-ES" smtClean="0"/>
              <a:t>04/02/2021</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469E00F3-CA92-204B-8FB4-37E3FF6F6724}" type="slidenum">
              <a:rPr lang="es-ES" smtClean="0"/>
              <a:t>‹Nº›</a:t>
            </a:fld>
            <a:endParaRPr lang="es-ES"/>
          </a:p>
        </p:txBody>
      </p:sp>
    </p:spTree>
    <p:extLst>
      <p:ext uri="{BB962C8B-B14F-4D97-AF65-F5344CB8AC3E}">
        <p14:creationId xmlns:p14="http://schemas.microsoft.com/office/powerpoint/2010/main" val="983287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F3B83E3-3A77-D345-B3A2-3CAE54B72F5D}" type="datetimeFigureOut">
              <a:rPr lang="es-ES" smtClean="0"/>
              <a:t>04/02/2021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469E00F3-CA92-204B-8FB4-37E3FF6F6724}" type="slidenum">
              <a:rPr lang="es-ES" smtClean="0"/>
              <a:t>‹Nº›</a:t>
            </a:fld>
            <a:endParaRPr lang="es-ES"/>
          </a:p>
        </p:txBody>
      </p:sp>
    </p:spTree>
    <p:extLst>
      <p:ext uri="{BB962C8B-B14F-4D97-AF65-F5344CB8AC3E}">
        <p14:creationId xmlns:p14="http://schemas.microsoft.com/office/powerpoint/2010/main" val="870033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es-ES" smtClean="0"/>
              <a:t>Haga clic para modificar el estilo de título del patrón</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F3B83E3-3A77-D345-B3A2-3CAE54B72F5D}" type="datetimeFigureOut">
              <a:rPr lang="es-ES" smtClean="0"/>
              <a:t>04/02/2021</a:t>
            </a:fld>
            <a:endParaRPr lang="es-ES"/>
          </a:p>
        </p:txBody>
      </p:sp>
      <p:sp>
        <p:nvSpPr>
          <p:cNvPr id="6" name="Footer Placeholder 5"/>
          <p:cNvSpPr>
            <a:spLocks noGrp="1"/>
          </p:cNvSpPr>
          <p:nvPr>
            <p:ph type="ftr" sz="quarter" idx="11"/>
          </p:nvPr>
        </p:nvSpPr>
        <p:spPr>
          <a:xfrm>
            <a:off x="533400" y="6172200"/>
            <a:ext cx="5811724" cy="365125"/>
          </a:xfrm>
        </p:spPr>
        <p:txBody>
          <a:bodyPr/>
          <a:lstStyle/>
          <a:p>
            <a:endParaRPr lang="es-ES"/>
          </a:p>
        </p:txBody>
      </p:sp>
      <p:sp>
        <p:nvSpPr>
          <p:cNvPr id="7" name="Slide Number Placeholder 6"/>
          <p:cNvSpPr>
            <a:spLocks noGrp="1"/>
          </p:cNvSpPr>
          <p:nvPr>
            <p:ph type="sldNum" sz="quarter" idx="12"/>
          </p:nvPr>
        </p:nvSpPr>
        <p:spPr/>
        <p:txBody>
          <a:bodyPr/>
          <a:lstStyle/>
          <a:p>
            <a:fld id="{469E00F3-CA92-204B-8FB4-37E3FF6F6724}" type="slidenum">
              <a:rPr lang="es-ES" smtClean="0"/>
              <a:t>‹Nº›</a:t>
            </a:fld>
            <a:endParaRPr lang="es-ES"/>
          </a:p>
        </p:txBody>
      </p:sp>
    </p:spTree>
    <p:extLst>
      <p:ext uri="{BB962C8B-B14F-4D97-AF65-F5344CB8AC3E}">
        <p14:creationId xmlns:p14="http://schemas.microsoft.com/office/powerpoint/2010/main" val="2603062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s-ES" smtClean="0"/>
              <a:t>Haga clic para modificar el estilo de título del patrón</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6F3B83E3-3A77-D345-B3A2-3CAE54B72F5D}" type="datetimeFigureOut">
              <a:rPr lang="es-ES" smtClean="0"/>
              <a:t>04/02/2021</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469E00F3-CA92-204B-8FB4-37E3FF6F6724}" type="slidenum">
              <a:rPr lang="es-ES" smtClean="0"/>
              <a:t>‹Nº›</a:t>
            </a:fld>
            <a:endParaRPr lang="es-ES"/>
          </a:p>
        </p:txBody>
      </p:sp>
    </p:spTree>
    <p:extLst>
      <p:ext uri="{BB962C8B-B14F-4D97-AF65-F5344CB8AC3E}">
        <p14:creationId xmlns:p14="http://schemas.microsoft.com/office/powerpoint/2010/main" val="390423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6F3B83E3-3A77-D345-B3A2-3CAE54B72F5D}" type="datetimeFigureOut">
              <a:rPr lang="es-ES" smtClean="0"/>
              <a:t>04/02/2021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69E00F3-CA92-204B-8FB4-37E3FF6F6724}" type="slidenum">
              <a:rPr lang="es-ES" smtClean="0"/>
              <a:t>‹Nº›</a:t>
            </a:fld>
            <a:endParaRPr lang="es-ES"/>
          </a:p>
        </p:txBody>
      </p:sp>
    </p:spTree>
    <p:extLst>
      <p:ext uri="{BB962C8B-B14F-4D97-AF65-F5344CB8AC3E}">
        <p14:creationId xmlns:p14="http://schemas.microsoft.com/office/powerpoint/2010/main" val="7068291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6F3B83E3-3A77-D345-B3A2-3CAE54B72F5D}" type="datetimeFigureOut">
              <a:rPr lang="es-ES" smtClean="0"/>
              <a:t>04/02/2021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69E00F3-CA92-204B-8FB4-37E3FF6F6724}" type="slidenum">
              <a:rPr lang="es-ES" smtClean="0"/>
              <a:t>‹Nº›</a:t>
            </a:fld>
            <a:endParaRPr lang="es-ES"/>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1564846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6F3B83E3-3A77-D345-B3A2-3CAE54B72F5D}" type="datetimeFigureOut">
              <a:rPr lang="es-ES" smtClean="0"/>
              <a:t>04/02/2021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69E00F3-CA92-204B-8FB4-37E3FF6F6724}" type="slidenum">
              <a:rPr lang="es-ES" smtClean="0"/>
              <a:t>‹Nº›</a:t>
            </a:fld>
            <a:endParaRPr lang="es-ES"/>
          </a:p>
        </p:txBody>
      </p:sp>
    </p:spTree>
    <p:extLst>
      <p:ext uri="{BB962C8B-B14F-4D97-AF65-F5344CB8AC3E}">
        <p14:creationId xmlns:p14="http://schemas.microsoft.com/office/powerpoint/2010/main" val="40401023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s-ES" smtClean="0"/>
              <a:t>Haga clic para modificar el estilo de texto del patrón</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6F3B83E3-3A77-D345-B3A2-3CAE54B72F5D}" type="datetimeFigureOut">
              <a:rPr lang="es-ES" smtClean="0"/>
              <a:t>04/02/2021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69E00F3-CA92-204B-8FB4-37E3FF6F6724}" type="slidenum">
              <a:rPr lang="es-ES" smtClean="0"/>
              <a:t>‹Nº›</a:t>
            </a:fld>
            <a:endParaRPr lang="es-ES"/>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5522038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s-ES" smtClean="0"/>
              <a:t>Haga clic para modificar el estilo de texto del patrón</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6F3B83E3-3A77-D345-B3A2-3CAE54B72F5D}" type="datetimeFigureOut">
              <a:rPr lang="es-ES" smtClean="0"/>
              <a:t>04/02/2021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69E00F3-CA92-204B-8FB4-37E3FF6F6724}" type="slidenum">
              <a:rPr lang="es-ES" smtClean="0"/>
              <a:t>‹Nº›</a:t>
            </a:fld>
            <a:endParaRPr lang="es-ES"/>
          </a:p>
        </p:txBody>
      </p:sp>
    </p:spTree>
    <p:extLst>
      <p:ext uri="{BB962C8B-B14F-4D97-AF65-F5344CB8AC3E}">
        <p14:creationId xmlns:p14="http://schemas.microsoft.com/office/powerpoint/2010/main" val="8046059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F3B83E3-3A77-D345-B3A2-3CAE54B72F5D}" type="datetimeFigureOut">
              <a:rPr lang="es-ES" smtClean="0"/>
              <a:t>04/02/2021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69E00F3-CA92-204B-8FB4-37E3FF6F6724}" type="slidenum">
              <a:rPr lang="es-ES" smtClean="0"/>
              <a:t>‹Nº›</a:t>
            </a:fld>
            <a:endParaRPr lang="es-ES"/>
          </a:p>
        </p:txBody>
      </p:sp>
    </p:spTree>
    <p:extLst>
      <p:ext uri="{BB962C8B-B14F-4D97-AF65-F5344CB8AC3E}">
        <p14:creationId xmlns:p14="http://schemas.microsoft.com/office/powerpoint/2010/main" val="5601374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F3B83E3-3A77-D345-B3A2-3CAE54B72F5D}" type="datetimeFigureOut">
              <a:rPr lang="es-ES" smtClean="0"/>
              <a:t>04/02/2021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69E00F3-CA92-204B-8FB4-37E3FF6F6724}" type="slidenum">
              <a:rPr lang="es-ES" smtClean="0"/>
              <a:t>‹Nº›</a:t>
            </a:fld>
            <a:endParaRPr lang="es-ES"/>
          </a:p>
        </p:txBody>
      </p:sp>
    </p:spTree>
    <p:extLst>
      <p:ext uri="{BB962C8B-B14F-4D97-AF65-F5344CB8AC3E}">
        <p14:creationId xmlns:p14="http://schemas.microsoft.com/office/powerpoint/2010/main" val="391797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670675" y="3894667"/>
            <a:ext cx="2470456"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33400" y="4495800"/>
            <a:ext cx="6554867" cy="1524000"/>
          </a:xfrm>
          <a:prstGeom prst="rect">
            <a:avLst/>
          </a:prstGeom>
          <a:effectLst/>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533400" y="533401"/>
            <a:ext cx="6554867" cy="3767670"/>
          </a:xfrm>
          <a:prstGeom prst="rect">
            <a:avLst/>
          </a:prstGeom>
        </p:spPr>
        <p:txBody>
          <a:bodyPr vert="horz" lIns="91440" tIns="45720" rIns="91440" bIns="45720" rtlCol="0"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430245" y="6172203"/>
            <a:ext cx="1200463"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6F3B83E3-3A77-D345-B3A2-3CAE54B72F5D}" type="datetimeFigureOut">
              <a:rPr lang="es-ES" smtClean="0"/>
              <a:t>04/02/2021</a:t>
            </a:fld>
            <a:endParaRPr lang="es-ES"/>
          </a:p>
        </p:txBody>
      </p:sp>
      <p:sp>
        <p:nvSpPr>
          <p:cNvPr id="5" name="Footer Placeholder 4"/>
          <p:cNvSpPr>
            <a:spLocks noGrp="1"/>
          </p:cNvSpPr>
          <p:nvPr>
            <p:ph type="ftr" sz="quarter" idx="3"/>
          </p:nvPr>
        </p:nvSpPr>
        <p:spPr>
          <a:xfrm>
            <a:off x="533400" y="6172200"/>
            <a:ext cx="581172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s-ES"/>
          </a:p>
        </p:txBody>
      </p:sp>
      <p:sp>
        <p:nvSpPr>
          <p:cNvPr id="6" name="Slide Number Placeholder 5"/>
          <p:cNvSpPr>
            <a:spLocks noGrp="1"/>
          </p:cNvSpPr>
          <p:nvPr>
            <p:ph type="sldNum" sz="quarter" idx="4"/>
          </p:nvPr>
        </p:nvSpPr>
        <p:spPr>
          <a:xfrm>
            <a:off x="7774426" y="5578478"/>
            <a:ext cx="856907"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fld id="{469E00F3-CA92-204B-8FB4-37E3FF6F6724}" type="slidenum">
              <a:rPr lang="es-ES" smtClean="0"/>
              <a:t>‹Nº›</a:t>
            </a:fld>
            <a:endParaRPr lang="es-ES"/>
          </a:p>
        </p:txBody>
      </p:sp>
    </p:spTree>
    <p:extLst>
      <p:ext uri="{BB962C8B-B14F-4D97-AF65-F5344CB8AC3E}">
        <p14:creationId xmlns:p14="http://schemas.microsoft.com/office/powerpoint/2010/main" val="1871656203"/>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52.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36"/>
          <p:cNvGrpSpPr/>
          <p:nvPr/>
        </p:nvGrpSpPr>
        <p:grpSpPr>
          <a:xfrm>
            <a:off x="7167266" y="3687450"/>
            <a:ext cx="1701054" cy="1695302"/>
            <a:chOff x="4097247" y="1809858"/>
            <a:chExt cx="3994330" cy="4208420"/>
          </a:xfrm>
          <a:solidFill>
            <a:srgbClr val="0163FF"/>
          </a:solidFill>
        </p:grpSpPr>
        <p:sp>
          <p:nvSpPr>
            <p:cNvPr id="38" name="Freeform 6"/>
            <p:cNvSpPr>
              <a:spLocks/>
            </p:cNvSpPr>
            <p:nvPr/>
          </p:nvSpPr>
          <p:spPr bwMode="auto">
            <a:xfrm>
              <a:off x="4097247" y="1809858"/>
              <a:ext cx="2053816" cy="4208420"/>
            </a:xfrm>
            <a:custGeom>
              <a:avLst/>
              <a:gdLst>
                <a:gd name="T0" fmla="*/ 7191 w 8701"/>
                <a:gd name="T1" fmla="*/ 2449 h 17829"/>
                <a:gd name="T2" fmla="*/ 8701 w 8701"/>
                <a:gd name="T3" fmla="*/ 5775 h 17829"/>
                <a:gd name="T4" fmla="*/ 7155 w 8701"/>
                <a:gd name="T5" fmla="*/ 7322 h 17829"/>
                <a:gd name="T6" fmla="*/ 8604 w 8701"/>
                <a:gd name="T7" fmla="*/ 10288 h 17829"/>
                <a:gd name="T8" fmla="*/ 8141 w 8701"/>
                <a:gd name="T9" fmla="*/ 12627 h 17829"/>
                <a:gd name="T10" fmla="*/ 7252 w 8701"/>
                <a:gd name="T11" fmla="*/ 15094 h 17829"/>
                <a:gd name="T12" fmla="*/ 7520 w 8701"/>
                <a:gd name="T13" fmla="*/ 16148 h 17829"/>
                <a:gd name="T14" fmla="*/ 7441 w 8701"/>
                <a:gd name="T15" fmla="*/ 17591 h 17829"/>
                <a:gd name="T16" fmla="*/ 7264 w 8701"/>
                <a:gd name="T17" fmla="*/ 17140 h 17829"/>
                <a:gd name="T18" fmla="*/ 7002 w 8701"/>
                <a:gd name="T19" fmla="*/ 16671 h 17829"/>
                <a:gd name="T20" fmla="*/ 6668 w 8701"/>
                <a:gd name="T21" fmla="*/ 16288 h 17829"/>
                <a:gd name="T22" fmla="*/ 6260 w 8701"/>
                <a:gd name="T23" fmla="*/ 16099 h 17829"/>
                <a:gd name="T24" fmla="*/ 5839 w 8701"/>
                <a:gd name="T25" fmla="*/ 16117 h 17829"/>
                <a:gd name="T26" fmla="*/ 5261 w 8701"/>
                <a:gd name="T27" fmla="*/ 16160 h 17829"/>
                <a:gd name="T28" fmla="*/ 4542 w 8701"/>
                <a:gd name="T29" fmla="*/ 16184 h 17829"/>
                <a:gd name="T30" fmla="*/ 3763 w 8701"/>
                <a:gd name="T31" fmla="*/ 16178 h 17829"/>
                <a:gd name="T32" fmla="*/ 2996 w 8701"/>
                <a:gd name="T33" fmla="*/ 16111 h 17829"/>
                <a:gd name="T34" fmla="*/ 2320 w 8701"/>
                <a:gd name="T35" fmla="*/ 15965 h 17829"/>
                <a:gd name="T36" fmla="*/ 1815 w 8701"/>
                <a:gd name="T37" fmla="*/ 15709 h 17829"/>
                <a:gd name="T38" fmla="*/ 1528 w 8701"/>
                <a:gd name="T39" fmla="*/ 15295 h 17829"/>
                <a:gd name="T40" fmla="*/ 1449 w 8701"/>
                <a:gd name="T41" fmla="*/ 14753 h 17829"/>
                <a:gd name="T42" fmla="*/ 1516 w 8701"/>
                <a:gd name="T43" fmla="*/ 14241 h 17829"/>
                <a:gd name="T44" fmla="*/ 1614 w 8701"/>
                <a:gd name="T45" fmla="*/ 13760 h 17829"/>
                <a:gd name="T46" fmla="*/ 1608 w 8701"/>
                <a:gd name="T47" fmla="*/ 13334 h 17829"/>
                <a:gd name="T48" fmla="*/ 1370 w 8701"/>
                <a:gd name="T49" fmla="*/ 12974 h 17829"/>
                <a:gd name="T50" fmla="*/ 1327 w 8701"/>
                <a:gd name="T51" fmla="*/ 12877 h 17829"/>
                <a:gd name="T52" fmla="*/ 1267 w 8701"/>
                <a:gd name="T53" fmla="*/ 12639 h 17829"/>
                <a:gd name="T54" fmla="*/ 1285 w 8701"/>
                <a:gd name="T55" fmla="*/ 12353 h 17829"/>
                <a:gd name="T56" fmla="*/ 1480 w 8701"/>
                <a:gd name="T57" fmla="*/ 12097 h 17829"/>
                <a:gd name="T58" fmla="*/ 1388 w 8701"/>
                <a:gd name="T59" fmla="*/ 12024 h 17829"/>
                <a:gd name="T60" fmla="*/ 1206 w 8701"/>
                <a:gd name="T61" fmla="*/ 11835 h 17829"/>
                <a:gd name="T62" fmla="*/ 1047 w 8701"/>
                <a:gd name="T63" fmla="*/ 11573 h 17829"/>
                <a:gd name="T64" fmla="*/ 1041 w 8701"/>
                <a:gd name="T65" fmla="*/ 11311 h 17829"/>
                <a:gd name="T66" fmla="*/ 1139 w 8701"/>
                <a:gd name="T67" fmla="*/ 11171 h 17829"/>
                <a:gd name="T68" fmla="*/ 1260 w 8701"/>
                <a:gd name="T69" fmla="*/ 11062 h 17829"/>
                <a:gd name="T70" fmla="*/ 1340 w 8701"/>
                <a:gd name="T71" fmla="*/ 10903 h 17829"/>
                <a:gd name="T72" fmla="*/ 1309 w 8701"/>
                <a:gd name="T73" fmla="*/ 10617 h 17829"/>
                <a:gd name="T74" fmla="*/ 1224 w 8701"/>
                <a:gd name="T75" fmla="*/ 10434 h 17829"/>
                <a:gd name="T76" fmla="*/ 986 w 8701"/>
                <a:gd name="T77" fmla="*/ 10221 h 17829"/>
                <a:gd name="T78" fmla="*/ 542 w 8701"/>
                <a:gd name="T79" fmla="*/ 9923 h 17829"/>
                <a:gd name="T80" fmla="*/ 116 w 8701"/>
                <a:gd name="T81" fmla="*/ 9636 h 17829"/>
                <a:gd name="T82" fmla="*/ 0 w 8701"/>
                <a:gd name="T83" fmla="*/ 9332 h 17829"/>
                <a:gd name="T84" fmla="*/ 97 w 8701"/>
                <a:gd name="T85" fmla="*/ 8985 h 17829"/>
                <a:gd name="T86" fmla="*/ 341 w 8701"/>
                <a:gd name="T87" fmla="*/ 8613 h 17829"/>
                <a:gd name="T88" fmla="*/ 658 w 8701"/>
                <a:gd name="T89" fmla="*/ 8235 h 17829"/>
                <a:gd name="T90" fmla="*/ 986 w 8701"/>
                <a:gd name="T91" fmla="*/ 7876 h 17829"/>
                <a:gd name="T92" fmla="*/ 1346 w 8701"/>
                <a:gd name="T93" fmla="*/ 7474 h 17829"/>
                <a:gd name="T94" fmla="*/ 1729 w 8701"/>
                <a:gd name="T95" fmla="*/ 7054 h 17829"/>
                <a:gd name="T96" fmla="*/ 2064 w 8701"/>
                <a:gd name="T97" fmla="*/ 6603 h 17829"/>
                <a:gd name="T98" fmla="*/ 2332 w 8701"/>
                <a:gd name="T99" fmla="*/ 6055 h 17829"/>
                <a:gd name="T100" fmla="*/ 2503 w 8701"/>
                <a:gd name="T101" fmla="*/ 5342 h 17829"/>
                <a:gd name="T102" fmla="*/ 2564 w 8701"/>
                <a:gd name="T103" fmla="*/ 4483 h 17829"/>
                <a:gd name="T104" fmla="*/ 2710 w 8701"/>
                <a:gd name="T105" fmla="*/ 3625 h 17829"/>
                <a:gd name="T106" fmla="*/ 3038 w 8701"/>
                <a:gd name="T107" fmla="*/ 2699 h 17829"/>
                <a:gd name="T108" fmla="*/ 3574 w 8701"/>
                <a:gd name="T109" fmla="*/ 1755 h 17829"/>
                <a:gd name="T110" fmla="*/ 4335 w 8701"/>
                <a:gd name="T111" fmla="*/ 835 h 17829"/>
                <a:gd name="T112" fmla="*/ 5346 w 8701"/>
                <a:gd name="T113" fmla="*/ 0 h 17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701" h="17829">
                  <a:moveTo>
                    <a:pt x="5346" y="0"/>
                  </a:moveTo>
                  <a:lnTo>
                    <a:pt x="5346" y="2449"/>
                  </a:lnTo>
                  <a:lnTo>
                    <a:pt x="7191" y="2449"/>
                  </a:lnTo>
                  <a:lnTo>
                    <a:pt x="7191" y="4094"/>
                  </a:lnTo>
                  <a:lnTo>
                    <a:pt x="8701" y="4094"/>
                  </a:lnTo>
                  <a:lnTo>
                    <a:pt x="8701" y="5775"/>
                  </a:lnTo>
                  <a:lnTo>
                    <a:pt x="6168" y="5775"/>
                  </a:lnTo>
                  <a:lnTo>
                    <a:pt x="6168" y="7322"/>
                  </a:lnTo>
                  <a:lnTo>
                    <a:pt x="7155" y="7322"/>
                  </a:lnTo>
                  <a:lnTo>
                    <a:pt x="7155" y="8509"/>
                  </a:lnTo>
                  <a:lnTo>
                    <a:pt x="8604" y="8509"/>
                  </a:lnTo>
                  <a:lnTo>
                    <a:pt x="8604" y="10288"/>
                  </a:lnTo>
                  <a:lnTo>
                    <a:pt x="6893" y="10288"/>
                  </a:lnTo>
                  <a:lnTo>
                    <a:pt x="6893" y="12627"/>
                  </a:lnTo>
                  <a:lnTo>
                    <a:pt x="8141" y="12627"/>
                  </a:lnTo>
                  <a:lnTo>
                    <a:pt x="8141" y="13480"/>
                  </a:lnTo>
                  <a:lnTo>
                    <a:pt x="7252" y="13480"/>
                  </a:lnTo>
                  <a:lnTo>
                    <a:pt x="7252" y="15094"/>
                  </a:lnTo>
                  <a:lnTo>
                    <a:pt x="8372" y="15094"/>
                  </a:lnTo>
                  <a:lnTo>
                    <a:pt x="8372" y="16148"/>
                  </a:lnTo>
                  <a:lnTo>
                    <a:pt x="7520" y="16148"/>
                  </a:lnTo>
                  <a:lnTo>
                    <a:pt x="7520" y="17829"/>
                  </a:lnTo>
                  <a:lnTo>
                    <a:pt x="7483" y="17719"/>
                  </a:lnTo>
                  <a:lnTo>
                    <a:pt x="7441" y="17591"/>
                  </a:lnTo>
                  <a:lnTo>
                    <a:pt x="7392" y="17451"/>
                  </a:lnTo>
                  <a:lnTo>
                    <a:pt x="7331" y="17299"/>
                  </a:lnTo>
                  <a:lnTo>
                    <a:pt x="7264" y="17140"/>
                  </a:lnTo>
                  <a:lnTo>
                    <a:pt x="7185" y="16982"/>
                  </a:lnTo>
                  <a:lnTo>
                    <a:pt x="7100" y="16824"/>
                  </a:lnTo>
                  <a:lnTo>
                    <a:pt x="7002" y="16671"/>
                  </a:lnTo>
                  <a:lnTo>
                    <a:pt x="6899" y="16531"/>
                  </a:lnTo>
                  <a:lnTo>
                    <a:pt x="6789" y="16403"/>
                  </a:lnTo>
                  <a:lnTo>
                    <a:pt x="6668" y="16288"/>
                  </a:lnTo>
                  <a:lnTo>
                    <a:pt x="6540" y="16196"/>
                  </a:lnTo>
                  <a:lnTo>
                    <a:pt x="6406" y="16135"/>
                  </a:lnTo>
                  <a:lnTo>
                    <a:pt x="6260" y="16099"/>
                  </a:lnTo>
                  <a:lnTo>
                    <a:pt x="6107" y="16093"/>
                  </a:lnTo>
                  <a:lnTo>
                    <a:pt x="5986" y="16105"/>
                  </a:lnTo>
                  <a:lnTo>
                    <a:pt x="5839" y="16117"/>
                  </a:lnTo>
                  <a:lnTo>
                    <a:pt x="5663" y="16129"/>
                  </a:lnTo>
                  <a:lnTo>
                    <a:pt x="5468" y="16148"/>
                  </a:lnTo>
                  <a:lnTo>
                    <a:pt x="5261" y="16160"/>
                  </a:lnTo>
                  <a:lnTo>
                    <a:pt x="5030" y="16172"/>
                  </a:lnTo>
                  <a:lnTo>
                    <a:pt x="4792" y="16178"/>
                  </a:lnTo>
                  <a:lnTo>
                    <a:pt x="4542" y="16184"/>
                  </a:lnTo>
                  <a:lnTo>
                    <a:pt x="4287" y="16190"/>
                  </a:lnTo>
                  <a:lnTo>
                    <a:pt x="4025" y="16184"/>
                  </a:lnTo>
                  <a:lnTo>
                    <a:pt x="3763" y="16178"/>
                  </a:lnTo>
                  <a:lnTo>
                    <a:pt x="3501" y="16160"/>
                  </a:lnTo>
                  <a:lnTo>
                    <a:pt x="3245" y="16141"/>
                  </a:lnTo>
                  <a:lnTo>
                    <a:pt x="2996" y="16111"/>
                  </a:lnTo>
                  <a:lnTo>
                    <a:pt x="2758" y="16068"/>
                  </a:lnTo>
                  <a:lnTo>
                    <a:pt x="2533" y="16020"/>
                  </a:lnTo>
                  <a:lnTo>
                    <a:pt x="2320" y="15965"/>
                  </a:lnTo>
                  <a:lnTo>
                    <a:pt x="2131" y="15892"/>
                  </a:lnTo>
                  <a:lnTo>
                    <a:pt x="1961" y="15806"/>
                  </a:lnTo>
                  <a:lnTo>
                    <a:pt x="1815" y="15709"/>
                  </a:lnTo>
                  <a:lnTo>
                    <a:pt x="1699" y="15599"/>
                  </a:lnTo>
                  <a:lnTo>
                    <a:pt x="1608" y="15478"/>
                  </a:lnTo>
                  <a:lnTo>
                    <a:pt x="1528" y="15295"/>
                  </a:lnTo>
                  <a:lnTo>
                    <a:pt x="1480" y="15112"/>
                  </a:lnTo>
                  <a:lnTo>
                    <a:pt x="1455" y="14929"/>
                  </a:lnTo>
                  <a:lnTo>
                    <a:pt x="1449" y="14753"/>
                  </a:lnTo>
                  <a:lnTo>
                    <a:pt x="1461" y="14576"/>
                  </a:lnTo>
                  <a:lnTo>
                    <a:pt x="1486" y="14406"/>
                  </a:lnTo>
                  <a:lnTo>
                    <a:pt x="1516" y="14241"/>
                  </a:lnTo>
                  <a:lnTo>
                    <a:pt x="1553" y="14077"/>
                  </a:lnTo>
                  <a:lnTo>
                    <a:pt x="1589" y="13912"/>
                  </a:lnTo>
                  <a:lnTo>
                    <a:pt x="1614" y="13760"/>
                  </a:lnTo>
                  <a:lnTo>
                    <a:pt x="1626" y="13614"/>
                  </a:lnTo>
                  <a:lnTo>
                    <a:pt x="1626" y="13474"/>
                  </a:lnTo>
                  <a:lnTo>
                    <a:pt x="1608" y="13334"/>
                  </a:lnTo>
                  <a:lnTo>
                    <a:pt x="1559" y="13206"/>
                  </a:lnTo>
                  <a:lnTo>
                    <a:pt x="1480" y="13090"/>
                  </a:lnTo>
                  <a:lnTo>
                    <a:pt x="1370" y="12974"/>
                  </a:lnTo>
                  <a:lnTo>
                    <a:pt x="1364" y="12962"/>
                  </a:lnTo>
                  <a:lnTo>
                    <a:pt x="1352" y="12932"/>
                  </a:lnTo>
                  <a:lnTo>
                    <a:pt x="1327" y="12877"/>
                  </a:lnTo>
                  <a:lnTo>
                    <a:pt x="1309" y="12810"/>
                  </a:lnTo>
                  <a:lnTo>
                    <a:pt x="1285" y="12731"/>
                  </a:lnTo>
                  <a:lnTo>
                    <a:pt x="1267" y="12639"/>
                  </a:lnTo>
                  <a:lnTo>
                    <a:pt x="1260" y="12548"/>
                  </a:lnTo>
                  <a:lnTo>
                    <a:pt x="1267" y="12450"/>
                  </a:lnTo>
                  <a:lnTo>
                    <a:pt x="1285" y="12353"/>
                  </a:lnTo>
                  <a:lnTo>
                    <a:pt x="1327" y="12255"/>
                  </a:lnTo>
                  <a:lnTo>
                    <a:pt x="1388" y="12170"/>
                  </a:lnTo>
                  <a:lnTo>
                    <a:pt x="1480" y="12097"/>
                  </a:lnTo>
                  <a:lnTo>
                    <a:pt x="1467" y="12085"/>
                  </a:lnTo>
                  <a:lnTo>
                    <a:pt x="1437" y="12061"/>
                  </a:lnTo>
                  <a:lnTo>
                    <a:pt x="1388" y="12024"/>
                  </a:lnTo>
                  <a:lnTo>
                    <a:pt x="1334" y="11969"/>
                  </a:lnTo>
                  <a:lnTo>
                    <a:pt x="1267" y="11908"/>
                  </a:lnTo>
                  <a:lnTo>
                    <a:pt x="1206" y="11835"/>
                  </a:lnTo>
                  <a:lnTo>
                    <a:pt x="1145" y="11756"/>
                  </a:lnTo>
                  <a:lnTo>
                    <a:pt x="1090" y="11665"/>
                  </a:lnTo>
                  <a:lnTo>
                    <a:pt x="1047" y="11573"/>
                  </a:lnTo>
                  <a:lnTo>
                    <a:pt x="1029" y="11482"/>
                  </a:lnTo>
                  <a:lnTo>
                    <a:pt x="1029" y="11384"/>
                  </a:lnTo>
                  <a:lnTo>
                    <a:pt x="1041" y="11311"/>
                  </a:lnTo>
                  <a:lnTo>
                    <a:pt x="1072" y="11257"/>
                  </a:lnTo>
                  <a:lnTo>
                    <a:pt x="1102" y="11208"/>
                  </a:lnTo>
                  <a:lnTo>
                    <a:pt x="1139" y="11171"/>
                  </a:lnTo>
                  <a:lnTo>
                    <a:pt x="1181" y="11135"/>
                  </a:lnTo>
                  <a:lnTo>
                    <a:pt x="1224" y="11098"/>
                  </a:lnTo>
                  <a:lnTo>
                    <a:pt x="1260" y="11062"/>
                  </a:lnTo>
                  <a:lnTo>
                    <a:pt x="1297" y="11019"/>
                  </a:lnTo>
                  <a:lnTo>
                    <a:pt x="1321" y="10964"/>
                  </a:lnTo>
                  <a:lnTo>
                    <a:pt x="1340" y="10903"/>
                  </a:lnTo>
                  <a:lnTo>
                    <a:pt x="1346" y="10824"/>
                  </a:lnTo>
                  <a:lnTo>
                    <a:pt x="1340" y="10733"/>
                  </a:lnTo>
                  <a:lnTo>
                    <a:pt x="1309" y="10617"/>
                  </a:lnTo>
                  <a:lnTo>
                    <a:pt x="1267" y="10477"/>
                  </a:lnTo>
                  <a:lnTo>
                    <a:pt x="1254" y="10465"/>
                  </a:lnTo>
                  <a:lnTo>
                    <a:pt x="1224" y="10434"/>
                  </a:lnTo>
                  <a:lnTo>
                    <a:pt x="1163" y="10379"/>
                  </a:lnTo>
                  <a:lnTo>
                    <a:pt x="1090" y="10306"/>
                  </a:lnTo>
                  <a:lnTo>
                    <a:pt x="986" y="10221"/>
                  </a:lnTo>
                  <a:lnTo>
                    <a:pt x="865" y="10130"/>
                  </a:lnTo>
                  <a:lnTo>
                    <a:pt x="712" y="10026"/>
                  </a:lnTo>
                  <a:lnTo>
                    <a:pt x="542" y="9923"/>
                  </a:lnTo>
                  <a:lnTo>
                    <a:pt x="347" y="9813"/>
                  </a:lnTo>
                  <a:lnTo>
                    <a:pt x="213" y="9728"/>
                  </a:lnTo>
                  <a:lnTo>
                    <a:pt x="116" y="9636"/>
                  </a:lnTo>
                  <a:lnTo>
                    <a:pt x="49" y="9539"/>
                  </a:lnTo>
                  <a:lnTo>
                    <a:pt x="12" y="9435"/>
                  </a:lnTo>
                  <a:lnTo>
                    <a:pt x="0" y="9332"/>
                  </a:lnTo>
                  <a:lnTo>
                    <a:pt x="12" y="9216"/>
                  </a:lnTo>
                  <a:lnTo>
                    <a:pt x="43" y="9100"/>
                  </a:lnTo>
                  <a:lnTo>
                    <a:pt x="97" y="8985"/>
                  </a:lnTo>
                  <a:lnTo>
                    <a:pt x="164" y="8857"/>
                  </a:lnTo>
                  <a:lnTo>
                    <a:pt x="244" y="8735"/>
                  </a:lnTo>
                  <a:lnTo>
                    <a:pt x="341" y="8613"/>
                  </a:lnTo>
                  <a:lnTo>
                    <a:pt x="438" y="8485"/>
                  </a:lnTo>
                  <a:lnTo>
                    <a:pt x="548" y="8363"/>
                  </a:lnTo>
                  <a:lnTo>
                    <a:pt x="658" y="8235"/>
                  </a:lnTo>
                  <a:lnTo>
                    <a:pt x="773" y="8114"/>
                  </a:lnTo>
                  <a:lnTo>
                    <a:pt x="883" y="7998"/>
                  </a:lnTo>
                  <a:lnTo>
                    <a:pt x="986" y="7876"/>
                  </a:lnTo>
                  <a:lnTo>
                    <a:pt x="1084" y="7766"/>
                  </a:lnTo>
                  <a:lnTo>
                    <a:pt x="1218" y="7614"/>
                  </a:lnTo>
                  <a:lnTo>
                    <a:pt x="1346" y="7474"/>
                  </a:lnTo>
                  <a:lnTo>
                    <a:pt x="1480" y="7334"/>
                  </a:lnTo>
                  <a:lnTo>
                    <a:pt x="1601" y="7194"/>
                  </a:lnTo>
                  <a:lnTo>
                    <a:pt x="1729" y="7054"/>
                  </a:lnTo>
                  <a:lnTo>
                    <a:pt x="1845" y="6914"/>
                  </a:lnTo>
                  <a:lnTo>
                    <a:pt x="1961" y="6761"/>
                  </a:lnTo>
                  <a:lnTo>
                    <a:pt x="2064" y="6603"/>
                  </a:lnTo>
                  <a:lnTo>
                    <a:pt x="2162" y="6439"/>
                  </a:lnTo>
                  <a:lnTo>
                    <a:pt x="2253" y="6256"/>
                  </a:lnTo>
                  <a:lnTo>
                    <a:pt x="2332" y="6055"/>
                  </a:lnTo>
                  <a:lnTo>
                    <a:pt x="2405" y="5842"/>
                  </a:lnTo>
                  <a:lnTo>
                    <a:pt x="2460" y="5604"/>
                  </a:lnTo>
                  <a:lnTo>
                    <a:pt x="2503" y="5342"/>
                  </a:lnTo>
                  <a:lnTo>
                    <a:pt x="2533" y="5056"/>
                  </a:lnTo>
                  <a:lnTo>
                    <a:pt x="2551" y="4745"/>
                  </a:lnTo>
                  <a:lnTo>
                    <a:pt x="2564" y="4483"/>
                  </a:lnTo>
                  <a:lnTo>
                    <a:pt x="2594" y="4209"/>
                  </a:lnTo>
                  <a:lnTo>
                    <a:pt x="2643" y="3923"/>
                  </a:lnTo>
                  <a:lnTo>
                    <a:pt x="2710" y="3625"/>
                  </a:lnTo>
                  <a:lnTo>
                    <a:pt x="2801" y="3320"/>
                  </a:lnTo>
                  <a:lnTo>
                    <a:pt x="2911" y="3015"/>
                  </a:lnTo>
                  <a:lnTo>
                    <a:pt x="3038" y="2699"/>
                  </a:lnTo>
                  <a:lnTo>
                    <a:pt x="3197" y="2382"/>
                  </a:lnTo>
                  <a:lnTo>
                    <a:pt x="3373" y="2065"/>
                  </a:lnTo>
                  <a:lnTo>
                    <a:pt x="3574" y="1755"/>
                  </a:lnTo>
                  <a:lnTo>
                    <a:pt x="3800" y="1444"/>
                  </a:lnTo>
                  <a:lnTo>
                    <a:pt x="4055" y="1133"/>
                  </a:lnTo>
                  <a:lnTo>
                    <a:pt x="4335" y="835"/>
                  </a:lnTo>
                  <a:lnTo>
                    <a:pt x="4640" y="549"/>
                  </a:lnTo>
                  <a:lnTo>
                    <a:pt x="4981" y="268"/>
                  </a:lnTo>
                  <a:lnTo>
                    <a:pt x="534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defTabSz="1217794">
                <a:defRPr/>
              </a:pPr>
              <a:endParaRPr lang="en-IN" sz="2400" kern="0">
                <a:solidFill>
                  <a:prstClr val="black"/>
                </a:solidFill>
              </a:endParaRPr>
            </a:p>
          </p:txBody>
        </p:sp>
        <p:sp>
          <p:nvSpPr>
            <p:cNvPr id="39" name="Rectangle 7"/>
            <p:cNvSpPr>
              <a:spLocks noChangeArrowheads="1"/>
            </p:cNvSpPr>
            <p:nvPr/>
          </p:nvSpPr>
          <p:spPr bwMode="auto">
            <a:xfrm>
              <a:off x="6888463" y="3252106"/>
              <a:ext cx="408119" cy="408119"/>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1217794">
                <a:defRPr/>
              </a:pPr>
              <a:endParaRPr lang="en-IN" sz="2400" kern="0">
                <a:solidFill>
                  <a:prstClr val="black"/>
                </a:solidFill>
              </a:endParaRPr>
            </a:p>
          </p:txBody>
        </p:sp>
        <p:sp>
          <p:nvSpPr>
            <p:cNvPr id="40" name="Rectangle 8"/>
            <p:cNvSpPr>
              <a:spLocks noChangeArrowheads="1"/>
            </p:cNvSpPr>
            <p:nvPr/>
          </p:nvSpPr>
          <p:spPr bwMode="auto">
            <a:xfrm>
              <a:off x="6358073" y="2767487"/>
              <a:ext cx="370825" cy="36940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1217794">
                <a:defRPr/>
              </a:pPr>
              <a:endParaRPr lang="en-IN" sz="2400" kern="0">
                <a:solidFill>
                  <a:prstClr val="black"/>
                </a:solidFill>
              </a:endParaRPr>
            </a:p>
          </p:txBody>
        </p:sp>
        <p:sp>
          <p:nvSpPr>
            <p:cNvPr id="41" name="Rectangle 9"/>
            <p:cNvSpPr>
              <a:spLocks noChangeArrowheads="1"/>
            </p:cNvSpPr>
            <p:nvPr/>
          </p:nvSpPr>
          <p:spPr bwMode="auto">
            <a:xfrm>
              <a:off x="5925405" y="2313103"/>
              <a:ext cx="380974" cy="338014"/>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1217794">
                <a:defRPr/>
              </a:pPr>
              <a:endParaRPr lang="en-IN" sz="2400" kern="0">
                <a:solidFill>
                  <a:prstClr val="black"/>
                </a:solidFill>
              </a:endParaRPr>
            </a:p>
          </p:txBody>
        </p:sp>
        <p:sp>
          <p:nvSpPr>
            <p:cNvPr id="42" name="Rectangle 10"/>
            <p:cNvSpPr>
              <a:spLocks noChangeArrowheads="1"/>
            </p:cNvSpPr>
            <p:nvPr/>
          </p:nvSpPr>
          <p:spPr bwMode="auto">
            <a:xfrm>
              <a:off x="6878313" y="2843729"/>
              <a:ext cx="152485" cy="15224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1217794">
                <a:defRPr/>
              </a:pPr>
              <a:endParaRPr lang="en-IN" sz="2400" kern="0">
                <a:solidFill>
                  <a:prstClr val="black"/>
                </a:solidFill>
              </a:endParaRPr>
            </a:p>
          </p:txBody>
        </p:sp>
        <p:sp>
          <p:nvSpPr>
            <p:cNvPr id="43" name="Rectangle 11"/>
            <p:cNvSpPr>
              <a:spLocks noChangeArrowheads="1"/>
            </p:cNvSpPr>
            <p:nvPr/>
          </p:nvSpPr>
          <p:spPr bwMode="auto">
            <a:xfrm>
              <a:off x="6497575" y="2365032"/>
              <a:ext cx="173964" cy="173964"/>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1217794">
                <a:defRPr/>
              </a:pPr>
              <a:endParaRPr lang="en-IN" sz="2400" kern="0">
                <a:solidFill>
                  <a:prstClr val="black"/>
                </a:solidFill>
              </a:endParaRPr>
            </a:p>
          </p:txBody>
        </p:sp>
        <p:sp>
          <p:nvSpPr>
            <p:cNvPr id="44" name="Rectangle 12"/>
            <p:cNvSpPr>
              <a:spLocks noChangeArrowheads="1"/>
            </p:cNvSpPr>
            <p:nvPr/>
          </p:nvSpPr>
          <p:spPr bwMode="auto">
            <a:xfrm>
              <a:off x="7017814" y="2435373"/>
              <a:ext cx="125103" cy="125103"/>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1217794">
                <a:defRPr/>
              </a:pPr>
              <a:endParaRPr lang="en-IN" sz="2400" kern="0">
                <a:solidFill>
                  <a:prstClr val="black"/>
                </a:solidFill>
              </a:endParaRPr>
            </a:p>
          </p:txBody>
        </p:sp>
        <p:sp>
          <p:nvSpPr>
            <p:cNvPr id="45" name="Rectangle 13"/>
            <p:cNvSpPr>
              <a:spLocks noChangeArrowheads="1"/>
            </p:cNvSpPr>
            <p:nvPr/>
          </p:nvSpPr>
          <p:spPr bwMode="auto">
            <a:xfrm>
              <a:off x="7129935" y="3993969"/>
              <a:ext cx="140918" cy="142334"/>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1217794">
                <a:defRPr/>
              </a:pPr>
              <a:endParaRPr lang="en-IN" sz="2400" kern="0">
                <a:solidFill>
                  <a:prstClr val="black"/>
                </a:solidFill>
              </a:endParaRPr>
            </a:p>
          </p:txBody>
        </p:sp>
        <p:sp>
          <p:nvSpPr>
            <p:cNvPr id="46" name="Rectangle 14"/>
            <p:cNvSpPr>
              <a:spLocks noChangeArrowheads="1"/>
            </p:cNvSpPr>
            <p:nvPr/>
          </p:nvSpPr>
          <p:spPr bwMode="auto">
            <a:xfrm>
              <a:off x="6346506" y="4407989"/>
              <a:ext cx="326448" cy="326213"/>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1217794">
                <a:defRPr/>
              </a:pPr>
              <a:endParaRPr lang="en-IN" sz="2400" kern="0">
                <a:solidFill>
                  <a:prstClr val="black"/>
                </a:solidFill>
              </a:endParaRPr>
            </a:p>
          </p:txBody>
        </p:sp>
        <p:sp>
          <p:nvSpPr>
            <p:cNvPr id="47" name="Rectangle 15"/>
            <p:cNvSpPr>
              <a:spLocks noChangeArrowheads="1"/>
            </p:cNvSpPr>
            <p:nvPr/>
          </p:nvSpPr>
          <p:spPr bwMode="auto">
            <a:xfrm>
              <a:off x="6375304" y="3286546"/>
              <a:ext cx="326213" cy="326213"/>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1217794">
                <a:defRPr/>
              </a:pPr>
              <a:endParaRPr lang="en-IN" sz="2400" kern="0">
                <a:solidFill>
                  <a:prstClr val="black"/>
                </a:solidFill>
              </a:endParaRPr>
            </a:p>
          </p:txBody>
        </p:sp>
        <p:sp>
          <p:nvSpPr>
            <p:cNvPr id="48" name="Rectangle 16"/>
            <p:cNvSpPr>
              <a:spLocks noChangeArrowheads="1"/>
            </p:cNvSpPr>
            <p:nvPr/>
          </p:nvSpPr>
          <p:spPr bwMode="auto">
            <a:xfrm>
              <a:off x="6153895" y="4954193"/>
              <a:ext cx="257287" cy="25610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1217794">
                <a:defRPr/>
              </a:pPr>
              <a:endParaRPr lang="en-IN" sz="2400" kern="0">
                <a:solidFill>
                  <a:prstClr val="black"/>
                </a:solidFill>
              </a:endParaRPr>
            </a:p>
          </p:txBody>
        </p:sp>
        <p:sp>
          <p:nvSpPr>
            <p:cNvPr id="49" name="Rectangle 17"/>
            <p:cNvSpPr>
              <a:spLocks noChangeArrowheads="1"/>
            </p:cNvSpPr>
            <p:nvPr/>
          </p:nvSpPr>
          <p:spPr bwMode="auto">
            <a:xfrm>
              <a:off x="5929889" y="3402916"/>
              <a:ext cx="316063" cy="316299"/>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1217794">
                <a:defRPr/>
              </a:pPr>
              <a:endParaRPr lang="en-IN" sz="2400" kern="0">
                <a:solidFill>
                  <a:prstClr val="black"/>
                </a:solidFill>
              </a:endParaRPr>
            </a:p>
          </p:txBody>
        </p:sp>
        <p:sp>
          <p:nvSpPr>
            <p:cNvPr id="50" name="Rectangle 18"/>
            <p:cNvSpPr>
              <a:spLocks noChangeArrowheads="1"/>
            </p:cNvSpPr>
            <p:nvPr/>
          </p:nvSpPr>
          <p:spPr bwMode="auto">
            <a:xfrm>
              <a:off x="5994566" y="5735025"/>
              <a:ext cx="185294" cy="18387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1217794">
                <a:defRPr/>
              </a:pPr>
              <a:endParaRPr lang="en-IN" sz="2400" kern="0">
                <a:solidFill>
                  <a:prstClr val="black"/>
                </a:solidFill>
              </a:endParaRPr>
            </a:p>
          </p:txBody>
        </p:sp>
        <p:sp>
          <p:nvSpPr>
            <p:cNvPr id="51" name="Rectangle 19"/>
            <p:cNvSpPr>
              <a:spLocks noChangeArrowheads="1"/>
            </p:cNvSpPr>
            <p:nvPr/>
          </p:nvSpPr>
          <p:spPr bwMode="auto">
            <a:xfrm>
              <a:off x="5659619" y="3252084"/>
              <a:ext cx="212675" cy="211259"/>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1217794">
                <a:defRPr/>
              </a:pPr>
              <a:endParaRPr lang="en-IN" sz="2400" kern="0">
                <a:solidFill>
                  <a:prstClr val="black"/>
                </a:solidFill>
              </a:endParaRPr>
            </a:p>
          </p:txBody>
        </p:sp>
        <p:sp>
          <p:nvSpPr>
            <p:cNvPr id="52" name="Rectangle 20"/>
            <p:cNvSpPr>
              <a:spLocks noChangeArrowheads="1"/>
            </p:cNvSpPr>
            <p:nvPr/>
          </p:nvSpPr>
          <p:spPr bwMode="auto">
            <a:xfrm>
              <a:off x="6898613" y="4487064"/>
              <a:ext cx="195445" cy="195444"/>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1217794">
                <a:defRPr/>
              </a:pPr>
              <a:endParaRPr lang="en-IN" sz="2400" kern="0">
                <a:solidFill>
                  <a:prstClr val="black"/>
                </a:solidFill>
              </a:endParaRPr>
            </a:p>
          </p:txBody>
        </p:sp>
        <p:sp>
          <p:nvSpPr>
            <p:cNvPr id="53" name="Rectangle 21"/>
            <p:cNvSpPr>
              <a:spLocks noChangeArrowheads="1"/>
            </p:cNvSpPr>
            <p:nvPr/>
          </p:nvSpPr>
          <p:spPr bwMode="auto">
            <a:xfrm>
              <a:off x="5482823" y="1949360"/>
              <a:ext cx="304732" cy="30496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1217794">
                <a:defRPr/>
              </a:pPr>
              <a:endParaRPr lang="en-IN" sz="2400" kern="0">
                <a:solidFill>
                  <a:prstClr val="black"/>
                </a:solidFill>
              </a:endParaRPr>
            </a:p>
          </p:txBody>
        </p:sp>
        <p:sp>
          <p:nvSpPr>
            <p:cNvPr id="54" name="Rectangle 22"/>
            <p:cNvSpPr>
              <a:spLocks noChangeArrowheads="1"/>
            </p:cNvSpPr>
            <p:nvPr/>
          </p:nvSpPr>
          <p:spPr bwMode="auto">
            <a:xfrm>
              <a:off x="7369992" y="4229645"/>
              <a:ext cx="152248" cy="15248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1217794">
                <a:defRPr/>
              </a:pPr>
              <a:endParaRPr lang="en-IN" sz="2400" kern="0">
                <a:solidFill>
                  <a:prstClr val="black"/>
                </a:solidFill>
              </a:endParaRPr>
            </a:p>
          </p:txBody>
        </p:sp>
        <p:sp>
          <p:nvSpPr>
            <p:cNvPr id="55" name="Rectangle 23"/>
            <p:cNvSpPr>
              <a:spLocks noChangeArrowheads="1"/>
            </p:cNvSpPr>
            <p:nvPr/>
          </p:nvSpPr>
          <p:spPr bwMode="auto">
            <a:xfrm>
              <a:off x="7477863" y="3655763"/>
              <a:ext cx="172312" cy="172547"/>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1217794">
                <a:defRPr/>
              </a:pPr>
              <a:endParaRPr lang="en-IN" sz="2400" kern="0">
                <a:solidFill>
                  <a:prstClr val="black"/>
                </a:solidFill>
              </a:endParaRPr>
            </a:p>
          </p:txBody>
        </p:sp>
        <p:sp>
          <p:nvSpPr>
            <p:cNvPr id="56" name="Rectangle 24"/>
            <p:cNvSpPr>
              <a:spLocks noChangeArrowheads="1"/>
            </p:cNvSpPr>
            <p:nvPr/>
          </p:nvSpPr>
          <p:spPr bwMode="auto">
            <a:xfrm>
              <a:off x="7354176" y="4581685"/>
              <a:ext cx="142334" cy="14091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1217794">
                <a:defRPr/>
              </a:pPr>
              <a:endParaRPr lang="en-IN" sz="2400" kern="0">
                <a:solidFill>
                  <a:prstClr val="black"/>
                </a:solidFill>
              </a:endParaRPr>
            </a:p>
          </p:txBody>
        </p:sp>
        <p:sp>
          <p:nvSpPr>
            <p:cNvPr id="57" name="Rectangle 25"/>
            <p:cNvSpPr>
              <a:spLocks noChangeArrowheads="1"/>
            </p:cNvSpPr>
            <p:nvPr/>
          </p:nvSpPr>
          <p:spPr bwMode="auto">
            <a:xfrm>
              <a:off x="7528141" y="3017693"/>
              <a:ext cx="142098" cy="142334"/>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1217794">
                <a:defRPr/>
              </a:pPr>
              <a:endParaRPr lang="en-IN" sz="2400" kern="0">
                <a:solidFill>
                  <a:prstClr val="black"/>
                </a:solidFill>
              </a:endParaRPr>
            </a:p>
          </p:txBody>
        </p:sp>
        <p:sp>
          <p:nvSpPr>
            <p:cNvPr id="58" name="Rectangle 26"/>
            <p:cNvSpPr>
              <a:spLocks noChangeArrowheads="1"/>
            </p:cNvSpPr>
            <p:nvPr/>
          </p:nvSpPr>
          <p:spPr bwMode="auto">
            <a:xfrm>
              <a:off x="6672955" y="4952778"/>
              <a:ext cx="257287" cy="257524"/>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1217794">
                <a:defRPr/>
              </a:pPr>
              <a:endParaRPr lang="en-IN" sz="2400" kern="0">
                <a:solidFill>
                  <a:prstClr val="black"/>
                </a:solidFill>
              </a:endParaRPr>
            </a:p>
          </p:txBody>
        </p:sp>
        <p:sp>
          <p:nvSpPr>
            <p:cNvPr id="59" name="Rectangle 27"/>
            <p:cNvSpPr>
              <a:spLocks noChangeArrowheads="1"/>
            </p:cNvSpPr>
            <p:nvPr/>
          </p:nvSpPr>
          <p:spPr bwMode="auto">
            <a:xfrm>
              <a:off x="5964352" y="1821424"/>
              <a:ext cx="356426" cy="356662"/>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1217794">
                <a:defRPr/>
              </a:pPr>
              <a:endParaRPr lang="en-IN" sz="2400" kern="0">
                <a:solidFill>
                  <a:prstClr val="black"/>
                </a:solidFill>
              </a:endParaRPr>
            </a:p>
          </p:txBody>
        </p:sp>
        <p:sp>
          <p:nvSpPr>
            <p:cNvPr id="60" name="Rectangle 28"/>
            <p:cNvSpPr>
              <a:spLocks noChangeArrowheads="1"/>
            </p:cNvSpPr>
            <p:nvPr/>
          </p:nvSpPr>
          <p:spPr bwMode="auto">
            <a:xfrm>
              <a:off x="5840665" y="4337412"/>
              <a:ext cx="360674" cy="362327"/>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1217794">
                <a:defRPr/>
              </a:pPr>
              <a:endParaRPr lang="en-IN" sz="2400" kern="0">
                <a:solidFill>
                  <a:prstClr val="black"/>
                </a:solidFill>
              </a:endParaRPr>
            </a:p>
          </p:txBody>
        </p:sp>
        <p:sp>
          <p:nvSpPr>
            <p:cNvPr id="61" name="Rectangle 29"/>
            <p:cNvSpPr>
              <a:spLocks noChangeArrowheads="1"/>
            </p:cNvSpPr>
            <p:nvPr/>
          </p:nvSpPr>
          <p:spPr bwMode="auto">
            <a:xfrm>
              <a:off x="6389615" y="3785306"/>
              <a:ext cx="399622" cy="39985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1217794">
                <a:defRPr/>
              </a:pPr>
              <a:endParaRPr lang="en-IN" sz="2400" kern="0">
                <a:solidFill>
                  <a:prstClr val="black"/>
                </a:solidFill>
              </a:endParaRPr>
            </a:p>
          </p:txBody>
        </p:sp>
        <p:sp>
          <p:nvSpPr>
            <p:cNvPr id="62" name="Rectangle 30"/>
            <p:cNvSpPr>
              <a:spLocks noChangeArrowheads="1"/>
            </p:cNvSpPr>
            <p:nvPr/>
          </p:nvSpPr>
          <p:spPr bwMode="auto">
            <a:xfrm>
              <a:off x="6198507" y="5339653"/>
              <a:ext cx="247374" cy="245721"/>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1217794">
                <a:defRPr/>
              </a:pPr>
              <a:endParaRPr lang="en-IN" sz="2400" kern="0">
                <a:solidFill>
                  <a:prstClr val="black"/>
                </a:solidFill>
              </a:endParaRPr>
            </a:p>
          </p:txBody>
        </p:sp>
        <p:sp>
          <p:nvSpPr>
            <p:cNvPr id="63" name="Rectangle 31"/>
            <p:cNvSpPr>
              <a:spLocks noChangeArrowheads="1"/>
            </p:cNvSpPr>
            <p:nvPr/>
          </p:nvSpPr>
          <p:spPr bwMode="auto">
            <a:xfrm>
              <a:off x="7982289" y="3791207"/>
              <a:ext cx="109288" cy="109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1217794">
                <a:defRPr/>
              </a:pPr>
              <a:endParaRPr lang="en-IN" sz="2400" kern="0">
                <a:solidFill>
                  <a:prstClr val="black"/>
                </a:solidFill>
              </a:endParaRPr>
            </a:p>
          </p:txBody>
        </p:sp>
        <p:sp>
          <p:nvSpPr>
            <p:cNvPr id="64" name="Rectangle 32"/>
            <p:cNvSpPr>
              <a:spLocks noChangeArrowheads="1"/>
            </p:cNvSpPr>
            <p:nvPr/>
          </p:nvSpPr>
          <p:spPr bwMode="auto">
            <a:xfrm>
              <a:off x="6190009" y="3241934"/>
              <a:ext cx="97722" cy="97722"/>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1217794">
                <a:defRPr/>
              </a:pPr>
              <a:endParaRPr lang="en-IN" sz="2400" kern="0">
                <a:solidFill>
                  <a:prstClr val="black"/>
                </a:solidFill>
              </a:endParaRPr>
            </a:p>
          </p:txBody>
        </p:sp>
      </p:grpSp>
      <p:pic>
        <p:nvPicPr>
          <p:cNvPr id="2" name="Imagen 1"/>
          <p:cNvPicPr>
            <a:picLocks noChangeAspect="1"/>
          </p:cNvPicPr>
          <p:nvPr/>
        </p:nvPicPr>
        <p:blipFill>
          <a:blip r:embed="rId2"/>
          <a:stretch>
            <a:fillRect/>
          </a:stretch>
        </p:blipFill>
        <p:spPr>
          <a:xfrm>
            <a:off x="409266" y="219898"/>
            <a:ext cx="2836516" cy="1277207"/>
          </a:xfrm>
          <a:prstGeom prst="rect">
            <a:avLst/>
          </a:prstGeom>
        </p:spPr>
      </p:pic>
      <p:sp>
        <p:nvSpPr>
          <p:cNvPr id="32" name="Título 1"/>
          <p:cNvSpPr>
            <a:spLocks noGrp="1"/>
          </p:cNvSpPr>
          <p:nvPr>
            <p:ph type="ctrTitle"/>
          </p:nvPr>
        </p:nvSpPr>
        <p:spPr>
          <a:xfrm>
            <a:off x="150395" y="2719919"/>
            <a:ext cx="6531607" cy="1591062"/>
          </a:xfrm>
        </p:spPr>
        <p:txBody>
          <a:bodyPr>
            <a:noAutofit/>
          </a:bodyPr>
          <a:lstStyle/>
          <a:p>
            <a:pPr algn="ctr"/>
            <a:r>
              <a:rPr lang="es-MX" sz="3200" dirty="0" smtClean="0">
                <a:solidFill>
                  <a:schemeClr val="tx1">
                    <a:lumMod val="95000"/>
                    <a:lumOff val="5000"/>
                  </a:schemeClr>
                </a:solidFill>
                <a:latin typeface="Albertus Medium" panose="020E0602030304020304" pitchFamily="34" charset="0"/>
              </a:rPr>
              <a:t>“retos y avances</a:t>
            </a:r>
            <a:br>
              <a:rPr lang="es-MX" sz="3200" dirty="0" smtClean="0">
                <a:solidFill>
                  <a:schemeClr val="tx1">
                    <a:lumMod val="95000"/>
                    <a:lumOff val="5000"/>
                  </a:schemeClr>
                </a:solidFill>
                <a:latin typeface="Albertus Medium" panose="020E0602030304020304" pitchFamily="34" charset="0"/>
              </a:rPr>
            </a:br>
            <a:r>
              <a:rPr lang="es-MX" sz="3200" dirty="0" smtClean="0">
                <a:solidFill>
                  <a:schemeClr val="tx1">
                    <a:lumMod val="95000"/>
                    <a:lumOff val="5000"/>
                  </a:schemeClr>
                </a:solidFill>
                <a:latin typeface="Albertus Medium" panose="020E0602030304020304" pitchFamily="34" charset="0"/>
              </a:rPr>
              <a:t> en la </a:t>
            </a:r>
            <a:br>
              <a:rPr lang="es-MX" sz="3200" dirty="0" smtClean="0">
                <a:solidFill>
                  <a:schemeClr val="tx1">
                    <a:lumMod val="95000"/>
                    <a:lumOff val="5000"/>
                  </a:schemeClr>
                </a:solidFill>
                <a:latin typeface="Albertus Medium" panose="020E0602030304020304" pitchFamily="34" charset="0"/>
              </a:rPr>
            </a:br>
            <a:r>
              <a:rPr lang="es-MX" sz="3200" dirty="0" smtClean="0">
                <a:solidFill>
                  <a:schemeClr val="tx1">
                    <a:lumMod val="95000"/>
                    <a:lumOff val="5000"/>
                  </a:schemeClr>
                </a:solidFill>
                <a:latin typeface="Albertus Medium" panose="020E0602030304020304" pitchFamily="34" charset="0"/>
              </a:rPr>
              <a:t>protección </a:t>
            </a:r>
            <a:r>
              <a:rPr lang="es-MX" sz="3200" dirty="0" err="1" smtClean="0">
                <a:solidFill>
                  <a:schemeClr val="tx1">
                    <a:lumMod val="95000"/>
                    <a:lumOff val="5000"/>
                  </a:schemeClr>
                </a:solidFill>
                <a:latin typeface="Albertus Medium" panose="020E0602030304020304" pitchFamily="34" charset="0"/>
              </a:rPr>
              <a:t>dE</a:t>
            </a:r>
            <a:r>
              <a:rPr lang="es-MX" sz="3200" dirty="0" smtClean="0">
                <a:solidFill>
                  <a:schemeClr val="tx1">
                    <a:lumMod val="95000"/>
                    <a:lumOff val="5000"/>
                  </a:schemeClr>
                </a:solidFill>
                <a:latin typeface="Albertus Medium" panose="020E0602030304020304" pitchFamily="34" charset="0"/>
              </a:rPr>
              <a:t> DATOS PERSONALES.”</a:t>
            </a:r>
            <a:endParaRPr lang="es-MX" sz="1800" dirty="0">
              <a:solidFill>
                <a:schemeClr val="tx1">
                  <a:lumMod val="95000"/>
                  <a:lumOff val="5000"/>
                </a:schemeClr>
              </a:solidFill>
              <a:latin typeface="Albertus Medium" panose="020E0602030304020304" pitchFamily="34" charset="0"/>
            </a:endParaRPr>
          </a:p>
        </p:txBody>
      </p:sp>
      <p:sp>
        <p:nvSpPr>
          <p:cNvPr id="33" name="Marcador de texto 3"/>
          <p:cNvSpPr txBox="1">
            <a:spLocks/>
          </p:cNvSpPr>
          <p:nvPr/>
        </p:nvSpPr>
        <p:spPr>
          <a:xfrm>
            <a:off x="787874" y="5991489"/>
            <a:ext cx="1940695" cy="860400"/>
          </a:xfrm>
          <a:prstGeom prst="rect">
            <a:avLst/>
          </a:prstGeom>
        </p:spPr>
        <p:txBody>
          <a:bodyPr vert="horz" lIns="91440" tIns="45720" rIns="91440" bIns="45720" rtlCol="0" anchor="t">
            <a:norm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lnSpc>
                <a:spcPct val="120000"/>
              </a:lnSpc>
              <a:spcBef>
                <a:spcPts val="0"/>
              </a:spcBef>
            </a:pPr>
            <a:r>
              <a:rPr lang="es-MX" sz="1200" dirty="0" smtClean="0">
                <a:solidFill>
                  <a:schemeClr val="tx1">
                    <a:lumMod val="95000"/>
                    <a:lumOff val="5000"/>
                  </a:schemeClr>
                </a:solidFill>
                <a:latin typeface="Baskerville Old Face" panose="02020602080505020303" pitchFamily="18" charset="0"/>
              </a:rPr>
              <a:t>Elaboro:</a:t>
            </a:r>
          </a:p>
          <a:p>
            <a:pPr algn="ctr">
              <a:lnSpc>
                <a:spcPct val="120000"/>
              </a:lnSpc>
              <a:spcBef>
                <a:spcPts val="0"/>
              </a:spcBef>
            </a:pPr>
            <a:r>
              <a:rPr lang="es-MX" sz="1200" dirty="0" smtClean="0">
                <a:solidFill>
                  <a:schemeClr val="tx1">
                    <a:lumMod val="95000"/>
                    <a:lumOff val="5000"/>
                  </a:schemeClr>
                </a:solidFill>
                <a:latin typeface="Baskerville Old Face" panose="02020602080505020303" pitchFamily="18" charset="0"/>
              </a:rPr>
              <a:t>Mtro. César Holguín.</a:t>
            </a:r>
            <a:endParaRPr lang="es-MX" dirty="0" smtClean="0">
              <a:solidFill>
                <a:schemeClr val="tx1">
                  <a:lumMod val="95000"/>
                  <a:lumOff val="5000"/>
                </a:schemeClr>
              </a:solidFill>
              <a:latin typeface="Baskerville Old Face" panose="02020602080505020303" pitchFamily="18" charset="0"/>
            </a:endParaRPr>
          </a:p>
        </p:txBody>
      </p:sp>
      <p:cxnSp>
        <p:nvCxnSpPr>
          <p:cNvPr id="4" name="Conector recto 3"/>
          <p:cNvCxnSpPr/>
          <p:nvPr/>
        </p:nvCxnSpPr>
        <p:spPr>
          <a:xfrm flipV="1">
            <a:off x="409266" y="1631487"/>
            <a:ext cx="8279620" cy="44915"/>
          </a:xfrm>
          <a:prstGeom prst="line">
            <a:avLst/>
          </a:prstGeom>
          <a:ln>
            <a:solidFill>
              <a:schemeClr val="tx1"/>
            </a:solidFill>
          </a:ln>
        </p:spPr>
        <p:style>
          <a:lnRef idx="3">
            <a:schemeClr val="dk1"/>
          </a:lnRef>
          <a:fillRef idx="0">
            <a:schemeClr val="dk1"/>
          </a:fillRef>
          <a:effectRef idx="2">
            <a:schemeClr val="dk1"/>
          </a:effectRef>
          <a:fontRef idx="minor">
            <a:schemeClr val="tx1"/>
          </a:fontRef>
        </p:style>
      </p:cxnSp>
      <p:sp>
        <p:nvSpPr>
          <p:cNvPr id="65" name="Marcador de texto 3"/>
          <p:cNvSpPr txBox="1">
            <a:spLocks/>
          </p:cNvSpPr>
          <p:nvPr/>
        </p:nvSpPr>
        <p:spPr>
          <a:xfrm>
            <a:off x="5981958" y="5963732"/>
            <a:ext cx="1940695" cy="860400"/>
          </a:xfrm>
          <a:prstGeom prst="rect">
            <a:avLst/>
          </a:prstGeom>
        </p:spPr>
        <p:txBody>
          <a:bodyPr vert="horz" lIns="91440" tIns="45720" rIns="91440" bIns="45720" rtlCol="0" anchor="t">
            <a:norm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lnSpc>
                <a:spcPct val="120000"/>
              </a:lnSpc>
              <a:spcBef>
                <a:spcPts val="0"/>
              </a:spcBef>
            </a:pPr>
            <a:r>
              <a:rPr lang="es-MX" sz="1200" dirty="0" smtClean="0">
                <a:solidFill>
                  <a:schemeClr val="tx1">
                    <a:lumMod val="95000"/>
                    <a:lumOff val="5000"/>
                  </a:schemeClr>
                </a:solidFill>
                <a:latin typeface="Baskerville Old Face" panose="02020602080505020303" pitchFamily="18" charset="0"/>
              </a:rPr>
              <a:t>Reviso:</a:t>
            </a:r>
          </a:p>
          <a:p>
            <a:pPr algn="ctr">
              <a:lnSpc>
                <a:spcPct val="120000"/>
              </a:lnSpc>
              <a:spcBef>
                <a:spcPts val="0"/>
              </a:spcBef>
            </a:pPr>
            <a:r>
              <a:rPr lang="es-MX" sz="1200" dirty="0" smtClean="0">
                <a:solidFill>
                  <a:schemeClr val="tx1">
                    <a:lumMod val="95000"/>
                    <a:lumOff val="5000"/>
                  </a:schemeClr>
                </a:solidFill>
                <a:latin typeface="Baskerville Old Face" panose="02020602080505020303" pitchFamily="18" charset="0"/>
              </a:rPr>
              <a:t>Mtro. Adolfo Rico Vasquez.</a:t>
            </a:r>
            <a:endParaRPr lang="es-MX" dirty="0" smtClean="0">
              <a:solidFill>
                <a:schemeClr val="tx1">
                  <a:lumMod val="95000"/>
                  <a:lumOff val="5000"/>
                </a:schemeClr>
              </a:solidFill>
              <a:latin typeface="Baskerville Old Face" panose="02020602080505020303" pitchFamily="18" charset="0"/>
            </a:endParaRPr>
          </a:p>
        </p:txBody>
      </p:sp>
      <p:sp>
        <p:nvSpPr>
          <p:cNvPr id="7" name="CuadroTexto 6"/>
          <p:cNvSpPr txBox="1"/>
          <p:nvPr/>
        </p:nvSpPr>
        <p:spPr>
          <a:xfrm>
            <a:off x="3416199" y="717255"/>
            <a:ext cx="5272688" cy="707886"/>
          </a:xfrm>
          <a:prstGeom prst="rect">
            <a:avLst/>
          </a:prstGeom>
          <a:noFill/>
        </p:spPr>
        <p:txBody>
          <a:bodyPr wrap="square" rtlCol="0">
            <a:spAutoFit/>
          </a:bodyPr>
          <a:lstStyle/>
          <a:p>
            <a:pPr algn="ctr"/>
            <a:r>
              <a:rPr lang="es-MX" sz="2000" b="1" dirty="0" smtClean="0">
                <a:latin typeface="Albertus Medium" panose="020E0602030304020304" pitchFamily="34" charset="0"/>
              </a:rPr>
              <a:t>COORDINACION DE TRANSPARENCIA </a:t>
            </a:r>
          </a:p>
          <a:p>
            <a:pPr algn="ctr"/>
            <a:r>
              <a:rPr lang="es-MX" sz="2000" b="1" dirty="0" smtClean="0">
                <a:latin typeface="Albertus Medium" panose="020E0602030304020304" pitchFamily="34" charset="0"/>
              </a:rPr>
              <a:t>Y GOBIERNO ABIERTO.</a:t>
            </a:r>
            <a:endParaRPr lang="es-MX" sz="2000" b="1" dirty="0">
              <a:latin typeface="Albertus Medium" panose="020E0602030304020304" pitchFamily="34" charset="0"/>
            </a:endParaRPr>
          </a:p>
        </p:txBody>
      </p:sp>
    </p:spTree>
    <p:extLst>
      <p:ext uri="{BB962C8B-B14F-4D97-AF65-F5344CB8AC3E}">
        <p14:creationId xmlns:p14="http://schemas.microsoft.com/office/powerpoint/2010/main" val="8667791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239496" y="1412367"/>
            <a:ext cx="8611896" cy="3276676"/>
          </a:xfrm>
          <a:prstGeom prst="rect">
            <a:avLst/>
          </a:prstGeom>
        </p:spPr>
      </p:pic>
      <p:sp>
        <p:nvSpPr>
          <p:cNvPr id="2" name="Título 1"/>
          <p:cNvSpPr>
            <a:spLocks noGrp="1"/>
          </p:cNvSpPr>
          <p:nvPr>
            <p:ph type="title"/>
          </p:nvPr>
        </p:nvSpPr>
        <p:spPr>
          <a:xfrm>
            <a:off x="569975" y="4766462"/>
            <a:ext cx="7432854" cy="1524000"/>
          </a:xfrm>
        </p:spPr>
        <p:txBody>
          <a:bodyPr>
            <a:normAutofit fontScale="90000"/>
          </a:bodyPr>
          <a:lstStyle/>
          <a:p>
            <a:pPr algn="ctr"/>
            <a:r>
              <a:rPr lang="es-MX" dirty="0" smtClean="0"/>
              <a:t>28 ENERO.</a:t>
            </a:r>
            <a:br>
              <a:rPr lang="es-MX" dirty="0" smtClean="0"/>
            </a:br>
            <a:r>
              <a:rPr lang="es-MX" b="1" dirty="0" smtClean="0"/>
              <a:t>DIA INTERNACIONAL DE LA PROTECCION DE DATOS PERSONALES.</a:t>
            </a:r>
            <a:endParaRPr lang="es-MX" b="1" dirty="0"/>
          </a:p>
        </p:txBody>
      </p:sp>
    </p:spTree>
    <p:extLst>
      <p:ext uri="{BB962C8B-B14F-4D97-AF65-F5344CB8AC3E}">
        <p14:creationId xmlns:p14="http://schemas.microsoft.com/office/powerpoint/2010/main" val="5154501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arcador de contenido 7"/>
          <p:cNvPicPr>
            <a:picLocks noGrp="1" noChangeAspect="1"/>
          </p:cNvPicPr>
          <p:nvPr>
            <p:ph idx="1"/>
          </p:nvPr>
        </p:nvPicPr>
        <p:blipFill rotWithShape="1">
          <a:blip r:embed="rId2"/>
          <a:srcRect t="12224" r="10487" b="10003"/>
          <a:stretch/>
        </p:blipFill>
        <p:spPr>
          <a:xfrm>
            <a:off x="197509" y="175565"/>
            <a:ext cx="8697773" cy="5449824"/>
          </a:xfrm>
          <a:prstGeom prst="rect">
            <a:avLst/>
          </a:prstGeom>
        </p:spPr>
      </p:pic>
    </p:spTree>
    <p:extLst>
      <p:ext uri="{BB962C8B-B14F-4D97-AF65-F5344CB8AC3E}">
        <p14:creationId xmlns:p14="http://schemas.microsoft.com/office/powerpoint/2010/main" val="435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contenido 5"/>
          <p:cNvPicPr>
            <a:picLocks noGrp="1" noChangeAspect="1"/>
          </p:cNvPicPr>
          <p:nvPr>
            <p:ph idx="1"/>
          </p:nvPr>
        </p:nvPicPr>
        <p:blipFill>
          <a:blip r:embed="rId2"/>
          <a:stretch>
            <a:fillRect/>
          </a:stretch>
        </p:blipFill>
        <p:spPr>
          <a:xfrm>
            <a:off x="0" y="0"/>
            <a:ext cx="9144000" cy="6857999"/>
          </a:xfrm>
          <a:prstGeom prst="rect">
            <a:avLst/>
          </a:prstGeom>
        </p:spPr>
      </p:pic>
    </p:spTree>
    <p:extLst>
      <p:ext uri="{BB962C8B-B14F-4D97-AF65-F5344CB8AC3E}">
        <p14:creationId xmlns:p14="http://schemas.microsoft.com/office/powerpoint/2010/main" val="40281608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41667580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7" name="Marcador de contenido 6"/>
          <p:cNvPicPr>
            <a:picLocks noGrp="1" noChangeAspect="1"/>
          </p:cNvPicPr>
          <p:nvPr>
            <p:ph idx="1"/>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2063392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a:blip r:embed="rId2"/>
          <a:stretch>
            <a:fillRect/>
          </a:stretch>
        </p:blipFill>
        <p:spPr>
          <a:xfrm>
            <a:off x="1" y="0"/>
            <a:ext cx="9144000" cy="6858000"/>
          </a:xfrm>
          <a:prstGeom prst="rect">
            <a:avLst/>
          </a:prstGeom>
        </p:spPr>
      </p:pic>
    </p:spTree>
    <p:extLst>
      <p:ext uri="{BB962C8B-B14F-4D97-AF65-F5344CB8AC3E}">
        <p14:creationId xmlns:p14="http://schemas.microsoft.com/office/powerpoint/2010/main" val="15877973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6" name="Marcador de contenido 5"/>
          <p:cNvPicPr>
            <a:picLocks noGrp="1" noChangeAspect="1"/>
          </p:cNvPicPr>
          <p:nvPr>
            <p:ph idx="1"/>
          </p:nvPr>
        </p:nvPicPr>
        <p:blipFill>
          <a:blip r:embed="rId2"/>
          <a:stretch>
            <a:fillRect/>
          </a:stretch>
        </p:blipFill>
        <p:spPr>
          <a:xfrm>
            <a:off x="0" y="0"/>
            <a:ext cx="9144000" cy="6857999"/>
          </a:xfrm>
          <a:prstGeom prst="rect">
            <a:avLst/>
          </a:prstGeom>
        </p:spPr>
      </p:pic>
    </p:spTree>
    <p:extLst>
      <p:ext uri="{BB962C8B-B14F-4D97-AF65-F5344CB8AC3E}">
        <p14:creationId xmlns:p14="http://schemas.microsoft.com/office/powerpoint/2010/main" val="4312629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a:blip r:embed="rId2"/>
          <a:stretch>
            <a:fillRect/>
          </a:stretch>
        </p:blipFill>
        <p:spPr>
          <a:xfrm>
            <a:off x="0" y="0"/>
            <a:ext cx="9144000" cy="6857999"/>
          </a:xfrm>
          <a:prstGeom prst="rect">
            <a:avLst/>
          </a:prstGeom>
        </p:spPr>
      </p:pic>
    </p:spTree>
    <p:extLst>
      <p:ext uri="{BB962C8B-B14F-4D97-AF65-F5344CB8AC3E}">
        <p14:creationId xmlns:p14="http://schemas.microsoft.com/office/powerpoint/2010/main" val="19422044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7777" y="-51098"/>
            <a:ext cx="6554867" cy="1524000"/>
          </a:xfrm>
        </p:spPr>
        <p:txBody>
          <a:bodyPr>
            <a:normAutofit fontScale="90000"/>
          </a:bodyPr>
          <a:lstStyle/>
          <a:p>
            <a:r>
              <a:rPr lang="es-MX" sz="4800" b="1" dirty="0" smtClean="0">
                <a:latin typeface="Arial Unicode MS" panose="020B0604020202020204" pitchFamily="34" charset="-128"/>
                <a:ea typeface="Arial Unicode MS" panose="020B0604020202020204" pitchFamily="34" charset="-128"/>
                <a:cs typeface="Arial Unicode MS" panose="020B0604020202020204" pitchFamily="34" charset="-128"/>
              </a:rPr>
              <a:t>Datos personales.</a:t>
            </a:r>
            <a:endParaRPr lang="es-MX" sz="4800" b="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1026" name="Picture 2" descr="PROTECCIÓN DE DATOS. POLÍTICAS (I) - Gestiona Abogad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40312"/>
            <a:ext cx="9144000" cy="5717688"/>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p:cNvPicPr>
            <a:picLocks noChangeAspect="1"/>
          </p:cNvPicPr>
          <p:nvPr/>
        </p:nvPicPr>
        <p:blipFill>
          <a:blip r:embed="rId3"/>
          <a:stretch>
            <a:fillRect/>
          </a:stretch>
        </p:blipFill>
        <p:spPr>
          <a:xfrm>
            <a:off x="6535719" y="0"/>
            <a:ext cx="1790700" cy="1634825"/>
          </a:xfrm>
          <a:prstGeom prst="rect">
            <a:avLst/>
          </a:prstGeom>
        </p:spPr>
      </p:pic>
    </p:spTree>
    <p:extLst>
      <p:ext uri="{BB962C8B-B14F-4D97-AF65-F5344CB8AC3E}">
        <p14:creationId xmlns:p14="http://schemas.microsoft.com/office/powerpoint/2010/main" val="381425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973335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a:blip r:embed="rId2"/>
          <a:stretch>
            <a:fillRect/>
          </a:stretch>
        </p:blipFill>
        <p:spPr>
          <a:xfrm>
            <a:off x="0" y="0"/>
            <a:ext cx="9143999" cy="6858000"/>
          </a:xfrm>
          <a:prstGeom prst="rect">
            <a:avLst/>
          </a:prstGeom>
        </p:spPr>
      </p:pic>
    </p:spTree>
    <p:extLst>
      <p:ext uri="{BB962C8B-B14F-4D97-AF65-F5344CB8AC3E}">
        <p14:creationId xmlns:p14="http://schemas.microsoft.com/office/powerpoint/2010/main" val="15876452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7096636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rotWithShape="1">
          <a:blip r:embed="rId2"/>
          <a:srcRect r="2941"/>
          <a:stretch/>
        </p:blipFill>
        <p:spPr>
          <a:xfrm>
            <a:off x="0" y="0"/>
            <a:ext cx="9144000" cy="6858000"/>
          </a:xfrm>
          <a:prstGeom prst="rect">
            <a:avLst/>
          </a:prstGeom>
        </p:spPr>
      </p:pic>
    </p:spTree>
    <p:extLst>
      <p:ext uri="{BB962C8B-B14F-4D97-AF65-F5344CB8AC3E}">
        <p14:creationId xmlns:p14="http://schemas.microsoft.com/office/powerpoint/2010/main" val="31785964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rotWithShape="1">
          <a:blip r:embed="rId2"/>
          <a:srcRect l="3137"/>
          <a:stretch/>
        </p:blipFill>
        <p:spPr>
          <a:xfrm>
            <a:off x="0" y="0"/>
            <a:ext cx="9143999" cy="6858000"/>
          </a:xfrm>
          <a:prstGeom prst="rect">
            <a:avLst/>
          </a:prstGeom>
        </p:spPr>
      </p:pic>
    </p:spTree>
    <p:extLst>
      <p:ext uri="{BB962C8B-B14F-4D97-AF65-F5344CB8AC3E}">
        <p14:creationId xmlns:p14="http://schemas.microsoft.com/office/powerpoint/2010/main" val="2675139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3514060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9942328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049168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59398" y="4835562"/>
            <a:ext cx="7577866" cy="1524000"/>
          </a:xfrm>
        </p:spPr>
        <p:txBody>
          <a:bodyPr>
            <a:normAutofit/>
          </a:bodyPr>
          <a:lstStyle/>
          <a:p>
            <a:r>
              <a:rPr lang="es-MX" sz="4400" b="1" dirty="0" smtClean="0"/>
              <a:t>En Legislación, como vamos?</a:t>
            </a:r>
            <a:endParaRPr lang="es-MX" sz="4400" b="1" dirty="0"/>
          </a:p>
        </p:txBody>
      </p:sp>
      <p:pic>
        <p:nvPicPr>
          <p:cNvPr id="4" name="Marcador de contenido 3"/>
          <p:cNvPicPr>
            <a:picLocks noGrp="1" noChangeAspect="1"/>
          </p:cNvPicPr>
          <p:nvPr>
            <p:ph idx="1"/>
          </p:nvPr>
        </p:nvPicPr>
        <p:blipFill rotWithShape="1">
          <a:blip r:embed="rId2"/>
          <a:srcRect b="13949"/>
          <a:stretch/>
        </p:blipFill>
        <p:spPr>
          <a:xfrm>
            <a:off x="0" y="0"/>
            <a:ext cx="9144000" cy="4733365"/>
          </a:xfrm>
          <a:prstGeom prst="rect">
            <a:avLst/>
          </a:prstGeom>
        </p:spPr>
      </p:pic>
    </p:spTree>
    <p:extLst>
      <p:ext uri="{BB962C8B-B14F-4D97-AF65-F5344CB8AC3E}">
        <p14:creationId xmlns:p14="http://schemas.microsoft.com/office/powerpoint/2010/main" val="10395854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40062896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9165352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a:blip r:embed="rId2"/>
          <a:stretch>
            <a:fillRect/>
          </a:stretch>
        </p:blipFill>
        <p:spPr>
          <a:xfrm>
            <a:off x="10758" y="0"/>
            <a:ext cx="9144000" cy="6858000"/>
          </a:xfrm>
          <a:prstGeom prst="rect">
            <a:avLst/>
          </a:prstGeom>
        </p:spPr>
      </p:pic>
      <p:sp>
        <p:nvSpPr>
          <p:cNvPr id="5" name="CuadroTexto 4"/>
          <p:cNvSpPr txBox="1"/>
          <p:nvPr/>
        </p:nvSpPr>
        <p:spPr>
          <a:xfrm>
            <a:off x="5174425" y="527128"/>
            <a:ext cx="2818503" cy="369332"/>
          </a:xfrm>
          <a:prstGeom prst="rect">
            <a:avLst/>
          </a:prstGeom>
          <a:noFill/>
        </p:spPr>
        <p:txBody>
          <a:bodyPr wrap="square" rtlCol="0">
            <a:spAutoFit/>
          </a:bodyPr>
          <a:lstStyle/>
          <a:p>
            <a:r>
              <a:rPr lang="es-MX" dirty="0" smtClean="0"/>
              <a:t>SUJETOS OBLIGADOS.</a:t>
            </a:r>
            <a:endParaRPr lang="es-MX" dirty="0"/>
          </a:p>
        </p:txBody>
      </p:sp>
    </p:spTree>
    <p:extLst>
      <p:ext uri="{BB962C8B-B14F-4D97-AF65-F5344CB8AC3E}">
        <p14:creationId xmlns:p14="http://schemas.microsoft.com/office/powerpoint/2010/main" val="11913314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a:blip r:embed="rId2"/>
          <a:stretch>
            <a:fillRect/>
          </a:stretch>
        </p:blipFill>
        <p:spPr>
          <a:xfrm>
            <a:off x="0" y="0"/>
            <a:ext cx="9144000" cy="6858000"/>
          </a:xfrm>
          <a:prstGeom prst="rect">
            <a:avLst/>
          </a:prstGeom>
        </p:spPr>
      </p:pic>
      <p:sp>
        <p:nvSpPr>
          <p:cNvPr id="5" name="CuadroTexto 4"/>
          <p:cNvSpPr txBox="1"/>
          <p:nvPr/>
        </p:nvSpPr>
        <p:spPr>
          <a:xfrm>
            <a:off x="4937760" y="2355925"/>
            <a:ext cx="3238052" cy="461665"/>
          </a:xfrm>
          <a:prstGeom prst="rect">
            <a:avLst/>
          </a:prstGeom>
          <a:noFill/>
        </p:spPr>
        <p:txBody>
          <a:bodyPr wrap="square" rtlCol="0">
            <a:spAutoFit/>
          </a:bodyPr>
          <a:lstStyle/>
          <a:p>
            <a:r>
              <a:rPr lang="es-MX" sz="2400" dirty="0" smtClean="0">
                <a:latin typeface="Apple Chancery" panose="03020702040506060504" pitchFamily="66" charset="0"/>
              </a:rPr>
              <a:t>EXCEPCIONADOS.</a:t>
            </a:r>
            <a:endParaRPr lang="es-MX" sz="2400" dirty="0">
              <a:latin typeface="Apple Chancery" panose="03020702040506060504" pitchFamily="66" charset="0"/>
            </a:endParaRPr>
          </a:p>
        </p:txBody>
      </p:sp>
    </p:spTree>
    <p:extLst>
      <p:ext uri="{BB962C8B-B14F-4D97-AF65-F5344CB8AC3E}">
        <p14:creationId xmlns:p14="http://schemas.microsoft.com/office/powerpoint/2010/main" val="42627641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a:blip r:embed="rId2"/>
          <a:stretch>
            <a:fillRect/>
          </a:stretch>
        </p:blipFill>
        <p:spPr>
          <a:xfrm>
            <a:off x="0" y="0"/>
            <a:ext cx="9144000" cy="6858000"/>
          </a:xfrm>
          <a:prstGeom prst="rect">
            <a:avLst/>
          </a:prstGeom>
        </p:spPr>
      </p:pic>
      <p:pic>
        <p:nvPicPr>
          <p:cNvPr id="5" name="Imagen 4"/>
          <p:cNvPicPr>
            <a:picLocks noChangeAspect="1"/>
          </p:cNvPicPr>
          <p:nvPr/>
        </p:nvPicPr>
        <p:blipFill>
          <a:blip r:embed="rId3"/>
          <a:stretch>
            <a:fillRect/>
          </a:stretch>
        </p:blipFill>
        <p:spPr>
          <a:xfrm>
            <a:off x="1433851" y="2126938"/>
            <a:ext cx="3328704" cy="646232"/>
          </a:xfrm>
          <a:prstGeom prst="rect">
            <a:avLst/>
          </a:prstGeom>
        </p:spPr>
      </p:pic>
    </p:spTree>
    <p:extLst>
      <p:ext uri="{BB962C8B-B14F-4D97-AF65-F5344CB8AC3E}">
        <p14:creationId xmlns:p14="http://schemas.microsoft.com/office/powerpoint/2010/main" val="36963692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a:blip r:embed="rId2"/>
          <a:stretch>
            <a:fillRect/>
          </a:stretch>
        </p:blipFill>
        <p:spPr>
          <a:xfrm>
            <a:off x="0" y="0"/>
            <a:ext cx="9144000" cy="6858000"/>
          </a:xfrm>
          <a:prstGeom prst="rect">
            <a:avLst/>
          </a:prstGeom>
        </p:spPr>
      </p:pic>
      <p:sp>
        <p:nvSpPr>
          <p:cNvPr id="5" name="CuadroTexto 4"/>
          <p:cNvSpPr txBox="1"/>
          <p:nvPr/>
        </p:nvSpPr>
        <p:spPr>
          <a:xfrm>
            <a:off x="1839558" y="2398955"/>
            <a:ext cx="3195021" cy="369332"/>
          </a:xfrm>
          <a:prstGeom prst="rect">
            <a:avLst/>
          </a:prstGeom>
          <a:noFill/>
        </p:spPr>
        <p:txBody>
          <a:bodyPr wrap="square" rtlCol="0">
            <a:spAutoFit/>
          </a:bodyPr>
          <a:lstStyle/>
          <a:p>
            <a:r>
              <a:rPr lang="es-MX" b="1" dirty="0" smtClean="0">
                <a:solidFill>
                  <a:schemeClr val="bg1"/>
                </a:solidFill>
                <a:latin typeface="Apple Chancery" panose="03020702040506060504" pitchFamily="66" charset="0"/>
              </a:rPr>
              <a:t>No aplica en:</a:t>
            </a:r>
            <a:endParaRPr lang="es-MX" b="1" dirty="0">
              <a:solidFill>
                <a:schemeClr val="bg1"/>
              </a:solidFill>
              <a:latin typeface="Apple Chancery" panose="03020702040506060504" pitchFamily="66" charset="0"/>
            </a:endParaRPr>
          </a:p>
        </p:txBody>
      </p:sp>
    </p:spTree>
    <p:extLst>
      <p:ext uri="{BB962C8B-B14F-4D97-AF65-F5344CB8AC3E}">
        <p14:creationId xmlns:p14="http://schemas.microsoft.com/office/powerpoint/2010/main" val="30604093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7940572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3180687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9178872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dirty="0"/>
          </a:p>
        </p:txBody>
      </p:sp>
      <p:pic>
        <p:nvPicPr>
          <p:cNvPr id="4" name="Marcador de contenido 3"/>
          <p:cNvPicPr>
            <a:picLocks noGrp="1" noChangeAspect="1"/>
          </p:cNvPicPr>
          <p:nvPr>
            <p:ph idx="1"/>
          </p:nvPr>
        </p:nvPicPr>
        <p:blipFill>
          <a:blip r:embed="rId2"/>
          <a:stretch>
            <a:fillRect/>
          </a:stretch>
        </p:blipFill>
        <p:spPr>
          <a:xfrm>
            <a:off x="0" y="0"/>
            <a:ext cx="9144000" cy="3687068"/>
          </a:xfrm>
          <a:prstGeom prst="rect">
            <a:avLst/>
          </a:prstGeom>
        </p:spPr>
      </p:pic>
      <p:pic>
        <p:nvPicPr>
          <p:cNvPr id="6" name="Imagen 5"/>
          <p:cNvPicPr>
            <a:picLocks noChangeAspect="1"/>
          </p:cNvPicPr>
          <p:nvPr/>
        </p:nvPicPr>
        <p:blipFill>
          <a:blip r:embed="rId3"/>
          <a:stretch>
            <a:fillRect/>
          </a:stretch>
        </p:blipFill>
        <p:spPr>
          <a:xfrm>
            <a:off x="0" y="3687068"/>
            <a:ext cx="8563087" cy="2981885"/>
          </a:xfrm>
          <a:prstGeom prst="rect">
            <a:avLst/>
          </a:prstGeom>
        </p:spPr>
      </p:pic>
      <p:sp>
        <p:nvSpPr>
          <p:cNvPr id="7" name="Flecha abajo 6"/>
          <p:cNvSpPr/>
          <p:nvPr/>
        </p:nvSpPr>
        <p:spPr>
          <a:xfrm>
            <a:off x="172382" y="4646516"/>
            <a:ext cx="1119818" cy="20224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3571331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1102371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rotWithShape="1">
          <a:blip r:embed="rId3"/>
          <a:srcRect b="7645"/>
          <a:stretch/>
        </p:blipFill>
        <p:spPr>
          <a:xfrm>
            <a:off x="-17927" y="3399416"/>
            <a:ext cx="9161927" cy="3458584"/>
          </a:xfrm>
          <a:prstGeom prst="rect">
            <a:avLst/>
          </a:prstGeom>
        </p:spPr>
      </p:pic>
      <p:pic>
        <p:nvPicPr>
          <p:cNvPr id="4" name="Marcador de contenido 3"/>
          <p:cNvPicPr>
            <a:picLocks noGrp="1" noChangeAspect="1"/>
          </p:cNvPicPr>
          <p:nvPr>
            <p:ph idx="1"/>
          </p:nvPr>
        </p:nvPicPr>
        <p:blipFill rotWithShape="1">
          <a:blip r:embed="rId4"/>
          <a:srcRect b="7802"/>
          <a:stretch/>
        </p:blipFill>
        <p:spPr>
          <a:xfrm>
            <a:off x="0" y="0"/>
            <a:ext cx="9144000" cy="3399416"/>
          </a:xfrm>
          <a:prstGeom prst="rect">
            <a:avLst/>
          </a:prstGeom>
        </p:spPr>
      </p:pic>
    </p:spTree>
    <p:extLst>
      <p:ext uri="{BB962C8B-B14F-4D97-AF65-F5344CB8AC3E}">
        <p14:creationId xmlns:p14="http://schemas.microsoft.com/office/powerpoint/2010/main" val="24332356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rotWithShape="1">
          <a:blip r:embed="rId2"/>
          <a:srcRect b="8474"/>
          <a:stretch/>
        </p:blipFill>
        <p:spPr>
          <a:xfrm>
            <a:off x="0" y="0"/>
            <a:ext cx="9144000" cy="3374621"/>
          </a:xfrm>
          <a:prstGeom prst="rect">
            <a:avLst/>
          </a:prstGeom>
        </p:spPr>
      </p:pic>
      <p:pic>
        <p:nvPicPr>
          <p:cNvPr id="5" name="Imagen 4"/>
          <p:cNvPicPr>
            <a:picLocks noChangeAspect="1"/>
          </p:cNvPicPr>
          <p:nvPr/>
        </p:nvPicPr>
        <p:blipFill>
          <a:blip r:embed="rId3"/>
          <a:stretch>
            <a:fillRect/>
          </a:stretch>
        </p:blipFill>
        <p:spPr>
          <a:xfrm>
            <a:off x="0" y="3374621"/>
            <a:ext cx="9144000" cy="3483379"/>
          </a:xfrm>
          <a:prstGeom prst="rect">
            <a:avLst/>
          </a:prstGeom>
        </p:spPr>
      </p:pic>
    </p:spTree>
    <p:extLst>
      <p:ext uri="{BB962C8B-B14F-4D97-AF65-F5344CB8AC3E}">
        <p14:creationId xmlns:p14="http://schemas.microsoft.com/office/powerpoint/2010/main" val="20230153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a:blip r:embed="rId2"/>
          <a:stretch>
            <a:fillRect/>
          </a:stretch>
        </p:blipFill>
        <p:spPr>
          <a:xfrm>
            <a:off x="0" y="0"/>
            <a:ext cx="9144000" cy="3687068"/>
          </a:xfrm>
          <a:prstGeom prst="rect">
            <a:avLst/>
          </a:prstGeom>
        </p:spPr>
      </p:pic>
      <p:pic>
        <p:nvPicPr>
          <p:cNvPr id="5" name="Imagen 4"/>
          <p:cNvPicPr>
            <a:picLocks noChangeAspect="1"/>
          </p:cNvPicPr>
          <p:nvPr/>
        </p:nvPicPr>
        <p:blipFill>
          <a:blip r:embed="rId3"/>
          <a:stretch>
            <a:fillRect/>
          </a:stretch>
        </p:blipFill>
        <p:spPr>
          <a:xfrm>
            <a:off x="1" y="3687069"/>
            <a:ext cx="9144000" cy="3170932"/>
          </a:xfrm>
          <a:prstGeom prst="rect">
            <a:avLst/>
          </a:prstGeom>
        </p:spPr>
      </p:pic>
    </p:spTree>
    <p:extLst>
      <p:ext uri="{BB962C8B-B14F-4D97-AF65-F5344CB8AC3E}">
        <p14:creationId xmlns:p14="http://schemas.microsoft.com/office/powerpoint/2010/main" val="488644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rotWithShape="1">
          <a:blip r:embed="rId2"/>
          <a:srcRect b="7015"/>
          <a:stretch/>
        </p:blipFill>
        <p:spPr>
          <a:xfrm>
            <a:off x="0" y="0"/>
            <a:ext cx="9144000" cy="3428410"/>
          </a:xfrm>
          <a:prstGeom prst="rect">
            <a:avLst/>
          </a:prstGeom>
        </p:spPr>
      </p:pic>
      <p:pic>
        <p:nvPicPr>
          <p:cNvPr id="5" name="Imagen 4"/>
          <p:cNvPicPr>
            <a:picLocks noChangeAspect="1"/>
          </p:cNvPicPr>
          <p:nvPr/>
        </p:nvPicPr>
        <p:blipFill rotWithShape="1">
          <a:blip r:embed="rId3"/>
          <a:srcRect b="6977"/>
          <a:stretch/>
        </p:blipFill>
        <p:spPr>
          <a:xfrm>
            <a:off x="0" y="3428411"/>
            <a:ext cx="9144000" cy="3429590"/>
          </a:xfrm>
          <a:prstGeom prst="rect">
            <a:avLst/>
          </a:prstGeom>
        </p:spPr>
      </p:pic>
    </p:spTree>
    <p:extLst>
      <p:ext uri="{BB962C8B-B14F-4D97-AF65-F5344CB8AC3E}">
        <p14:creationId xmlns:p14="http://schemas.microsoft.com/office/powerpoint/2010/main" val="40890454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rotWithShape="1">
          <a:blip r:embed="rId2"/>
          <a:srcRect l="31651" t="37196" r="31911" b="34577"/>
          <a:stretch/>
        </p:blipFill>
        <p:spPr>
          <a:xfrm>
            <a:off x="-100585" y="0"/>
            <a:ext cx="9244585" cy="6858000"/>
          </a:xfrm>
          <a:prstGeom prst="rect">
            <a:avLst/>
          </a:prstGeom>
        </p:spPr>
      </p:pic>
    </p:spTree>
    <p:extLst>
      <p:ext uri="{BB962C8B-B14F-4D97-AF65-F5344CB8AC3E}">
        <p14:creationId xmlns:p14="http://schemas.microsoft.com/office/powerpoint/2010/main" val="35271380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rotWithShape="1">
          <a:blip r:embed="rId2"/>
          <a:srcRect l="58331" t="62641" r="16231" b="9641"/>
          <a:stretch/>
        </p:blipFill>
        <p:spPr>
          <a:xfrm>
            <a:off x="441064" y="1463040"/>
            <a:ext cx="8186569" cy="3216537"/>
          </a:xfrm>
          <a:prstGeom prst="rect">
            <a:avLst/>
          </a:prstGeom>
        </p:spPr>
      </p:pic>
    </p:spTree>
    <p:extLst>
      <p:ext uri="{BB962C8B-B14F-4D97-AF65-F5344CB8AC3E}">
        <p14:creationId xmlns:p14="http://schemas.microsoft.com/office/powerpoint/2010/main" val="405010007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rotWithShape="1">
          <a:blip r:embed="rId2"/>
          <a:srcRect t="16863"/>
          <a:stretch/>
        </p:blipFill>
        <p:spPr>
          <a:xfrm>
            <a:off x="0" y="0"/>
            <a:ext cx="9144000" cy="6858000"/>
          </a:xfrm>
          <a:prstGeom prst="rect">
            <a:avLst/>
          </a:prstGeom>
        </p:spPr>
      </p:pic>
    </p:spTree>
    <p:extLst>
      <p:ext uri="{BB962C8B-B14F-4D97-AF65-F5344CB8AC3E}">
        <p14:creationId xmlns:p14="http://schemas.microsoft.com/office/powerpoint/2010/main" val="101019880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7914006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a:blip r:embed="rId2"/>
          <a:stretch>
            <a:fillRect/>
          </a:stretch>
        </p:blipFill>
        <p:spPr>
          <a:xfrm>
            <a:off x="0" y="770659"/>
            <a:ext cx="9144000" cy="5683930"/>
          </a:xfrm>
          <a:prstGeom prst="rect">
            <a:avLst/>
          </a:prstGeom>
        </p:spPr>
      </p:pic>
    </p:spTree>
    <p:extLst>
      <p:ext uri="{BB962C8B-B14F-4D97-AF65-F5344CB8AC3E}">
        <p14:creationId xmlns:p14="http://schemas.microsoft.com/office/powerpoint/2010/main" val="23678659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a:blip r:embed="rId2"/>
          <a:stretch>
            <a:fillRect/>
          </a:stretch>
        </p:blipFill>
        <p:spPr>
          <a:xfrm>
            <a:off x="0" y="573435"/>
            <a:ext cx="9144000" cy="5361200"/>
          </a:xfrm>
          <a:prstGeom prst="rect">
            <a:avLst/>
          </a:prstGeom>
        </p:spPr>
      </p:pic>
    </p:spTree>
    <p:extLst>
      <p:ext uri="{BB962C8B-B14F-4D97-AF65-F5344CB8AC3E}">
        <p14:creationId xmlns:p14="http://schemas.microsoft.com/office/powerpoint/2010/main" val="40794659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stretch>
            <a:fillRect/>
          </a:stretch>
        </p:blipFill>
        <p:spPr>
          <a:xfrm>
            <a:off x="0" y="573434"/>
            <a:ext cx="9144000" cy="4966753"/>
          </a:xfrm>
          <a:prstGeom prst="rect">
            <a:avLst/>
          </a:prstGeom>
        </p:spPr>
      </p:pic>
    </p:spTree>
    <p:extLst>
      <p:ext uri="{BB962C8B-B14F-4D97-AF65-F5344CB8AC3E}">
        <p14:creationId xmlns:p14="http://schemas.microsoft.com/office/powerpoint/2010/main" val="36801341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stretch>
            <a:fillRect/>
          </a:stretch>
        </p:blipFill>
        <p:spPr>
          <a:xfrm>
            <a:off x="0" y="994775"/>
            <a:ext cx="9144000" cy="4706777"/>
          </a:xfrm>
          <a:prstGeom prst="rect">
            <a:avLst/>
          </a:prstGeom>
        </p:spPr>
      </p:pic>
    </p:spTree>
    <p:extLst>
      <p:ext uri="{BB962C8B-B14F-4D97-AF65-F5344CB8AC3E}">
        <p14:creationId xmlns:p14="http://schemas.microsoft.com/office/powerpoint/2010/main" val="377014270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2336" y="4986337"/>
            <a:ext cx="8610600" cy="1524000"/>
          </a:xfrm>
        </p:spPr>
        <p:txBody>
          <a:bodyPr>
            <a:normAutofit fontScale="90000"/>
          </a:bodyPr>
          <a:lstStyle/>
          <a:p>
            <a:pPr algn="ctr"/>
            <a:r>
              <a:rPr lang="es-MX" sz="6000" b="1" dirty="0" smtClean="0"/>
              <a:t>Avances 2018-2020:</a:t>
            </a:r>
            <a:br>
              <a:rPr lang="es-MX" sz="6000" b="1" dirty="0" smtClean="0"/>
            </a:br>
            <a:r>
              <a:rPr lang="es-MX" sz="2700" dirty="0" smtClean="0"/>
              <a:t>*avisos de privacidad.</a:t>
            </a:r>
            <a:br>
              <a:rPr lang="es-MX" sz="2700" dirty="0" smtClean="0"/>
            </a:br>
            <a:r>
              <a:rPr lang="es-MX" sz="2700" dirty="0" smtClean="0"/>
              <a:t>*inventario de datos personales.</a:t>
            </a:r>
            <a:br>
              <a:rPr lang="es-MX" sz="2700" dirty="0" smtClean="0"/>
            </a:br>
            <a:r>
              <a:rPr lang="es-MX" sz="2700" dirty="0" smtClean="0"/>
              <a:t>*base de datos.</a:t>
            </a:r>
            <a:r>
              <a:rPr lang="es-MX" sz="2700" dirty="0"/>
              <a:t/>
            </a:r>
            <a:br>
              <a:rPr lang="es-MX" sz="2700" dirty="0"/>
            </a:br>
            <a:r>
              <a:rPr lang="es-MX" sz="2700" dirty="0" smtClean="0"/>
              <a:t>*capacitaciones.</a:t>
            </a:r>
            <a:br>
              <a:rPr lang="es-MX" sz="2700" dirty="0" smtClean="0"/>
            </a:br>
            <a:endParaRPr lang="es-MX" dirty="0"/>
          </a:p>
        </p:txBody>
      </p:sp>
      <p:pic>
        <p:nvPicPr>
          <p:cNvPr id="10" name="Marcador de contenido 9"/>
          <p:cNvPicPr>
            <a:picLocks noGrp="1" noChangeAspect="1"/>
          </p:cNvPicPr>
          <p:nvPr>
            <p:ph idx="1"/>
          </p:nvPr>
        </p:nvPicPr>
        <p:blipFill>
          <a:blip r:embed="rId2"/>
          <a:stretch>
            <a:fillRect/>
          </a:stretch>
        </p:blipFill>
        <p:spPr>
          <a:xfrm>
            <a:off x="0" y="1"/>
            <a:ext cx="9144000" cy="4202906"/>
          </a:xfrm>
          <a:prstGeom prst="rect">
            <a:avLst/>
          </a:prstGeom>
        </p:spPr>
      </p:pic>
    </p:spTree>
    <p:extLst>
      <p:ext uri="{BB962C8B-B14F-4D97-AF65-F5344CB8AC3E}">
        <p14:creationId xmlns:p14="http://schemas.microsoft.com/office/powerpoint/2010/main" val="199221787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rotWithShape="1">
          <a:blip r:embed="rId2"/>
          <a:srcRect t="16208" b="11686"/>
          <a:stretch/>
        </p:blipFill>
        <p:spPr>
          <a:xfrm>
            <a:off x="0" y="0"/>
            <a:ext cx="9144000" cy="6858000"/>
          </a:xfrm>
          <a:prstGeom prst="rect">
            <a:avLst/>
          </a:prstGeom>
        </p:spPr>
      </p:pic>
      <p:sp>
        <p:nvSpPr>
          <p:cNvPr id="5" name="CuadroTexto 4"/>
          <p:cNvSpPr txBox="1"/>
          <p:nvPr/>
        </p:nvSpPr>
        <p:spPr>
          <a:xfrm>
            <a:off x="533400" y="2796988"/>
            <a:ext cx="8143539" cy="2677656"/>
          </a:xfrm>
          <a:prstGeom prst="rect">
            <a:avLst/>
          </a:prstGeom>
          <a:noFill/>
        </p:spPr>
        <p:txBody>
          <a:bodyPr wrap="square" rtlCol="0">
            <a:spAutoFit/>
          </a:bodyPr>
          <a:lstStyle/>
          <a:p>
            <a:pPr algn="ctr"/>
            <a:r>
              <a:rPr lang="es-MX" sz="2400" b="1" dirty="0">
                <a:solidFill>
                  <a:schemeClr val="bg1"/>
                </a:solidFill>
              </a:rPr>
              <a:t>Durante el Periodo 2018 al 2020, </a:t>
            </a:r>
            <a:r>
              <a:rPr lang="es-MX" sz="2400" b="1" dirty="0" smtClean="0">
                <a:solidFill>
                  <a:schemeClr val="bg1"/>
                </a:solidFill>
              </a:rPr>
              <a:t>de la mano con los enlaces de transparencia y esta Coordinación, se </a:t>
            </a:r>
            <a:r>
              <a:rPr lang="es-MX" sz="2400" b="1" dirty="0">
                <a:solidFill>
                  <a:schemeClr val="bg1"/>
                </a:solidFill>
              </a:rPr>
              <a:t>trabajó arduamente en la protección de Datos Personales, así como en el manejo, guarda y custodia de los </a:t>
            </a:r>
            <a:r>
              <a:rPr lang="es-MX" sz="2400" b="1" dirty="0" smtClean="0">
                <a:solidFill>
                  <a:schemeClr val="bg1"/>
                </a:solidFill>
              </a:rPr>
              <a:t>mismos.</a:t>
            </a:r>
          </a:p>
          <a:p>
            <a:pPr algn="ctr"/>
            <a:endParaRPr lang="es-MX" sz="2400" b="1" dirty="0">
              <a:solidFill>
                <a:schemeClr val="bg1"/>
              </a:solidFill>
            </a:endParaRPr>
          </a:p>
          <a:p>
            <a:pPr algn="ctr"/>
            <a:r>
              <a:rPr lang="es-MX" sz="2400" b="1" dirty="0" smtClean="0">
                <a:solidFill>
                  <a:schemeClr val="bg1"/>
                </a:solidFill>
              </a:rPr>
              <a:t>Dando como resultado lo siguiente:</a:t>
            </a:r>
            <a:endParaRPr lang="es-MX" sz="2400" b="1" dirty="0">
              <a:solidFill>
                <a:schemeClr val="bg1"/>
              </a:solidFill>
            </a:endParaRPr>
          </a:p>
        </p:txBody>
      </p:sp>
      <p:pic>
        <p:nvPicPr>
          <p:cNvPr id="6" name="Imagen 5"/>
          <p:cNvPicPr>
            <a:picLocks noChangeAspect="1"/>
          </p:cNvPicPr>
          <p:nvPr/>
        </p:nvPicPr>
        <p:blipFill>
          <a:blip r:embed="rId3"/>
          <a:stretch>
            <a:fillRect/>
          </a:stretch>
        </p:blipFill>
        <p:spPr>
          <a:xfrm>
            <a:off x="0" y="367609"/>
            <a:ext cx="9144000" cy="2192655"/>
          </a:xfrm>
          <a:prstGeom prst="rect">
            <a:avLst/>
          </a:prstGeom>
        </p:spPr>
      </p:pic>
    </p:spTree>
    <p:extLst>
      <p:ext uri="{BB962C8B-B14F-4D97-AF65-F5344CB8AC3E}">
        <p14:creationId xmlns:p14="http://schemas.microsoft.com/office/powerpoint/2010/main" val="129459433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47339" y="203499"/>
            <a:ext cx="8578327" cy="1524000"/>
          </a:xfrm>
        </p:spPr>
        <p:txBody>
          <a:bodyPr>
            <a:normAutofit/>
          </a:bodyPr>
          <a:lstStyle/>
          <a:p>
            <a:pPr algn="ctr"/>
            <a:r>
              <a:rPr lang="es-MX" sz="2400" b="1" dirty="0" smtClean="0"/>
              <a:t>Se diseño un modelo único de aviso de privacidad para unificar en todo el municipio, siendo aprobado por el </a:t>
            </a:r>
            <a:r>
              <a:rPr lang="es-MX" sz="2400" b="1" dirty="0" err="1" smtClean="0"/>
              <a:t>ichitap</a:t>
            </a:r>
            <a:r>
              <a:rPr lang="es-MX" sz="2400" b="1" dirty="0" smtClean="0"/>
              <a:t>.</a:t>
            </a:r>
            <a:endParaRPr lang="es-MX" sz="2400" b="1" dirty="0"/>
          </a:p>
        </p:txBody>
      </p:sp>
      <p:pic>
        <p:nvPicPr>
          <p:cNvPr id="4" name="Marcador de contenido 3"/>
          <p:cNvPicPr>
            <a:picLocks noGrp="1" noChangeAspect="1"/>
          </p:cNvPicPr>
          <p:nvPr>
            <p:ph idx="1"/>
          </p:nvPr>
        </p:nvPicPr>
        <p:blipFill>
          <a:blip r:embed="rId2"/>
          <a:stretch>
            <a:fillRect/>
          </a:stretch>
        </p:blipFill>
        <p:spPr>
          <a:xfrm>
            <a:off x="639212" y="1570616"/>
            <a:ext cx="3975819" cy="4948518"/>
          </a:xfrm>
          <a:prstGeom prst="rect">
            <a:avLst/>
          </a:prstGeom>
        </p:spPr>
      </p:pic>
      <p:pic>
        <p:nvPicPr>
          <p:cNvPr id="5" name="Imagen 4"/>
          <p:cNvPicPr>
            <a:picLocks noChangeAspect="1"/>
          </p:cNvPicPr>
          <p:nvPr/>
        </p:nvPicPr>
        <p:blipFill>
          <a:blip r:embed="rId3"/>
          <a:stretch>
            <a:fillRect/>
          </a:stretch>
        </p:blipFill>
        <p:spPr>
          <a:xfrm>
            <a:off x="4832810" y="1570616"/>
            <a:ext cx="4020734" cy="4948518"/>
          </a:xfrm>
          <a:prstGeom prst="rect">
            <a:avLst/>
          </a:prstGeom>
        </p:spPr>
      </p:pic>
    </p:spTree>
    <p:extLst>
      <p:ext uri="{BB962C8B-B14F-4D97-AF65-F5344CB8AC3E}">
        <p14:creationId xmlns:p14="http://schemas.microsoft.com/office/powerpoint/2010/main" val="208266984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rotWithShape="1">
          <a:blip r:embed="rId2"/>
          <a:srcRect t="6689" b="3185"/>
          <a:stretch/>
        </p:blipFill>
        <p:spPr>
          <a:xfrm>
            <a:off x="0" y="1683572"/>
            <a:ext cx="9143999" cy="5174428"/>
          </a:xfrm>
          <a:prstGeom prst="rect">
            <a:avLst/>
          </a:prstGeom>
        </p:spPr>
      </p:pic>
      <p:sp>
        <p:nvSpPr>
          <p:cNvPr id="5" name="CuadroTexto 4"/>
          <p:cNvSpPr txBox="1"/>
          <p:nvPr/>
        </p:nvSpPr>
        <p:spPr>
          <a:xfrm>
            <a:off x="274319" y="113912"/>
            <a:ext cx="8595360" cy="1569660"/>
          </a:xfrm>
          <a:prstGeom prst="rect">
            <a:avLst/>
          </a:prstGeom>
          <a:noFill/>
        </p:spPr>
        <p:txBody>
          <a:bodyPr wrap="square" rtlCol="0">
            <a:spAutoFit/>
          </a:bodyPr>
          <a:lstStyle/>
          <a:p>
            <a:pPr algn="ctr"/>
            <a:r>
              <a:rPr lang="es-MX" sz="2400" b="1" dirty="0" smtClean="0">
                <a:solidFill>
                  <a:schemeClr val="bg1"/>
                </a:solidFill>
              </a:rPr>
              <a:t>Se publico en la pagina del municipio en el link de tramites y servicios, la totalidad de los avisos de privacidad a los servicios otorgados por el municipio, un trabajo en equipo, con resultados excelentes.</a:t>
            </a:r>
            <a:endParaRPr lang="es-MX" sz="2400" b="1" dirty="0">
              <a:solidFill>
                <a:schemeClr val="bg1"/>
              </a:solidFill>
            </a:endParaRPr>
          </a:p>
        </p:txBody>
      </p:sp>
    </p:spTree>
    <p:extLst>
      <p:ext uri="{BB962C8B-B14F-4D97-AF65-F5344CB8AC3E}">
        <p14:creationId xmlns:p14="http://schemas.microsoft.com/office/powerpoint/2010/main" val="384693697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48957" y="5260064"/>
            <a:ext cx="7918524" cy="1524000"/>
          </a:xfrm>
        </p:spPr>
        <p:txBody>
          <a:bodyPr>
            <a:normAutofit/>
          </a:bodyPr>
          <a:lstStyle/>
          <a:p>
            <a:pPr algn="ctr"/>
            <a:r>
              <a:rPr lang="es-MX" sz="2000" b="1" dirty="0" smtClean="0"/>
              <a:t>Durante el periodo 2018-2020, se llevo a cabo la creación de los avisos de privacidad, el cual pone a la vanguardia en protección de datos personales al municipio de chihuahua.</a:t>
            </a:r>
            <a:endParaRPr lang="es-MX" sz="2000" b="1" dirty="0"/>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3043130294"/>
              </p:ext>
            </p:extLst>
          </p:nvPr>
        </p:nvGraphicFramePr>
        <p:xfrm>
          <a:off x="848956" y="2364623"/>
          <a:ext cx="7918525" cy="2919190"/>
        </p:xfrm>
        <a:graphic>
          <a:graphicData uri="http://schemas.openxmlformats.org/drawingml/2006/table">
            <a:tbl>
              <a:tblPr firstRow="1" firstCol="1" bandRow="1">
                <a:tableStyleId>{5C22544A-7EE6-4342-B048-85BDC9FD1C3A}</a:tableStyleId>
              </a:tblPr>
              <a:tblGrid>
                <a:gridCol w="2576171"/>
                <a:gridCol w="1711649"/>
                <a:gridCol w="1945342"/>
                <a:gridCol w="1685363"/>
              </a:tblGrid>
              <a:tr h="1092930">
                <a:tc>
                  <a:txBody>
                    <a:bodyPr/>
                    <a:lstStyle/>
                    <a:p>
                      <a:pPr algn="ctr">
                        <a:lnSpc>
                          <a:spcPct val="107000"/>
                        </a:lnSpc>
                        <a:spcAft>
                          <a:spcPts val="0"/>
                        </a:spcAft>
                      </a:pPr>
                      <a:r>
                        <a:rPr lang="es-MX" sz="2800" dirty="0">
                          <a:effectLst/>
                        </a:rPr>
                        <a:t>Documentos Generados.</a:t>
                      </a:r>
                      <a:endParaRPr lang="es-MX"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2800">
                          <a:effectLst/>
                        </a:rPr>
                        <a:t>2018</a:t>
                      </a:r>
                      <a:endParaRPr lang="es-MX"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2800">
                          <a:effectLst/>
                        </a:rPr>
                        <a:t>2019</a:t>
                      </a:r>
                      <a:endParaRPr lang="es-MX"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2800">
                          <a:effectLst/>
                        </a:rPr>
                        <a:t>2020</a:t>
                      </a:r>
                      <a:endParaRPr lang="es-MX"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092930">
                <a:tc>
                  <a:txBody>
                    <a:bodyPr/>
                    <a:lstStyle/>
                    <a:p>
                      <a:pPr algn="just">
                        <a:lnSpc>
                          <a:spcPct val="107000"/>
                        </a:lnSpc>
                        <a:spcAft>
                          <a:spcPts val="0"/>
                        </a:spcAft>
                      </a:pPr>
                      <a:r>
                        <a:rPr lang="es-MX" sz="2800" dirty="0">
                          <a:effectLst/>
                        </a:rPr>
                        <a:t>Avisos de </a:t>
                      </a:r>
                      <a:r>
                        <a:rPr lang="es-MX" sz="2800" dirty="0" smtClean="0">
                          <a:effectLst/>
                        </a:rPr>
                        <a:t>Privacidad integral y simplificado.</a:t>
                      </a:r>
                      <a:endParaRPr lang="es-MX"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s-MX" sz="2800" dirty="0" smtClean="0">
                          <a:effectLst/>
                        </a:rPr>
                        <a:t>232 AP.</a:t>
                      </a:r>
                    </a:p>
                    <a:p>
                      <a:pPr algn="just">
                        <a:lnSpc>
                          <a:spcPct val="107000"/>
                        </a:lnSpc>
                        <a:spcAft>
                          <a:spcPts val="0"/>
                        </a:spcAft>
                      </a:pPr>
                      <a:r>
                        <a:rPr lang="es-MX" sz="2800" dirty="0" smtClean="0">
                          <a:effectLst/>
                          <a:latin typeface="Calibri" panose="020F0502020204030204" pitchFamily="34" charset="0"/>
                          <a:ea typeface="Calibri" panose="020F0502020204030204" pitchFamily="34" charset="0"/>
                          <a:cs typeface="Times New Roman" panose="02020603050405020304" pitchFamily="18" charset="0"/>
                        </a:rPr>
                        <a:t>0       I.D.P.</a:t>
                      </a:r>
                      <a:endParaRPr lang="es-MX"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514350" indent="-514350" algn="just">
                        <a:lnSpc>
                          <a:spcPct val="107000"/>
                        </a:lnSpc>
                        <a:spcAft>
                          <a:spcPts val="0"/>
                        </a:spcAft>
                        <a:buAutoNum type="arabicPlain" startAt="299"/>
                      </a:pPr>
                      <a:r>
                        <a:rPr lang="es-MX" sz="2800" dirty="0" smtClean="0">
                          <a:effectLst/>
                        </a:rPr>
                        <a:t>  A.P.</a:t>
                      </a:r>
                    </a:p>
                    <a:p>
                      <a:pPr marL="0" indent="0" algn="just">
                        <a:lnSpc>
                          <a:spcPct val="107000"/>
                        </a:lnSpc>
                        <a:spcAft>
                          <a:spcPts val="0"/>
                        </a:spcAft>
                        <a:buNone/>
                      </a:pPr>
                      <a:r>
                        <a:rPr lang="es-MX" sz="2800" dirty="0" smtClean="0">
                          <a:effectLst/>
                        </a:rPr>
                        <a:t>150  I.D.P.</a:t>
                      </a:r>
                    </a:p>
                    <a:p>
                      <a:pPr marL="457200" indent="-457200" algn="just">
                        <a:lnSpc>
                          <a:spcPct val="107000"/>
                        </a:lnSpc>
                        <a:spcAft>
                          <a:spcPts val="0"/>
                        </a:spcAft>
                        <a:buAutoNum type="arabicPlain" startAt="299"/>
                      </a:pPr>
                      <a:endParaRPr lang="es-MX"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s-MX" sz="2800" dirty="0" smtClean="0">
                          <a:effectLst/>
                        </a:rPr>
                        <a:t>304 A.P.</a:t>
                      </a:r>
                    </a:p>
                    <a:p>
                      <a:pPr algn="just">
                        <a:lnSpc>
                          <a:spcPct val="107000"/>
                        </a:lnSpc>
                        <a:spcAft>
                          <a:spcPts val="0"/>
                        </a:spcAft>
                      </a:pPr>
                      <a:r>
                        <a:rPr lang="es-MX" sz="2800" dirty="0" smtClean="0">
                          <a:effectLst/>
                          <a:latin typeface="Calibri" panose="020F0502020204030204" pitchFamily="34" charset="0"/>
                          <a:ea typeface="Calibri" panose="020F0502020204030204" pitchFamily="34" charset="0"/>
                          <a:cs typeface="Times New Roman" panose="02020603050405020304" pitchFamily="18" charset="0"/>
                        </a:rPr>
                        <a:t>304</a:t>
                      </a:r>
                      <a:r>
                        <a:rPr lang="es-MX" sz="2800" baseline="0" dirty="0" smtClean="0">
                          <a:effectLst/>
                          <a:latin typeface="Calibri" panose="020F0502020204030204" pitchFamily="34" charset="0"/>
                          <a:ea typeface="Calibri" panose="020F0502020204030204" pitchFamily="34" charset="0"/>
                          <a:cs typeface="Times New Roman" panose="02020603050405020304" pitchFamily="18" charset="0"/>
                        </a:rPr>
                        <a:t> I.D.P.</a:t>
                      </a:r>
                      <a:endParaRPr lang="es-MX"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pic>
        <p:nvPicPr>
          <p:cNvPr id="5" name="Imagen 4"/>
          <p:cNvPicPr>
            <a:picLocks noChangeAspect="1"/>
          </p:cNvPicPr>
          <p:nvPr/>
        </p:nvPicPr>
        <p:blipFill>
          <a:blip r:embed="rId2"/>
          <a:stretch>
            <a:fillRect/>
          </a:stretch>
        </p:blipFill>
        <p:spPr>
          <a:xfrm>
            <a:off x="0" y="0"/>
            <a:ext cx="9144000" cy="2259106"/>
          </a:xfrm>
          <a:prstGeom prst="rect">
            <a:avLst/>
          </a:prstGeom>
        </p:spPr>
      </p:pic>
    </p:spTree>
    <p:extLst>
      <p:ext uri="{BB962C8B-B14F-4D97-AF65-F5344CB8AC3E}">
        <p14:creationId xmlns:p14="http://schemas.microsoft.com/office/powerpoint/2010/main" val="415281356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6581" y="268045"/>
            <a:ext cx="8567570" cy="1524000"/>
          </a:xfrm>
        </p:spPr>
        <p:txBody>
          <a:bodyPr>
            <a:noAutofit/>
          </a:bodyPr>
          <a:lstStyle/>
          <a:p>
            <a:pPr algn="ctr"/>
            <a:r>
              <a:rPr lang="es-MX" sz="2000" b="1" dirty="0" smtClean="0">
                <a:solidFill>
                  <a:schemeClr val="bg1"/>
                </a:solidFill>
              </a:rPr>
              <a:t>En colaboración con los enlaces de transparencia y todo el personal que maneja datos personales, le dimos vida a los avisos de privacidad de las siguientes aplicaciones:</a:t>
            </a:r>
            <a:endParaRPr lang="es-MX" sz="2000" b="1" dirty="0">
              <a:solidFill>
                <a:schemeClr val="bg1"/>
              </a:solidFill>
            </a:endParaRPr>
          </a:p>
        </p:txBody>
      </p:sp>
      <p:pic>
        <p:nvPicPr>
          <p:cNvPr id="7" name="Imagen 6"/>
          <p:cNvPicPr>
            <a:picLocks noChangeAspect="1"/>
          </p:cNvPicPr>
          <p:nvPr/>
        </p:nvPicPr>
        <p:blipFill rotWithShape="1">
          <a:blip r:embed="rId2"/>
          <a:srcRect l="20518" t="5885" r="26188" b="42933"/>
          <a:stretch/>
        </p:blipFill>
        <p:spPr>
          <a:xfrm>
            <a:off x="293145" y="2062233"/>
            <a:ext cx="4178450" cy="4467659"/>
          </a:xfrm>
          <a:prstGeom prst="rect">
            <a:avLst/>
          </a:prstGeom>
        </p:spPr>
      </p:pic>
      <p:pic>
        <p:nvPicPr>
          <p:cNvPr id="9" name="Imagen 8"/>
          <p:cNvPicPr>
            <a:picLocks noChangeAspect="1"/>
          </p:cNvPicPr>
          <p:nvPr/>
        </p:nvPicPr>
        <p:blipFill rotWithShape="1">
          <a:blip r:embed="rId3"/>
          <a:srcRect l="15076" t="6319" r="8102" b="28204"/>
          <a:stretch/>
        </p:blipFill>
        <p:spPr>
          <a:xfrm>
            <a:off x="4808668" y="2074238"/>
            <a:ext cx="3915784" cy="4455654"/>
          </a:xfrm>
          <a:prstGeom prst="rect">
            <a:avLst/>
          </a:prstGeom>
        </p:spPr>
      </p:pic>
    </p:spTree>
    <p:extLst>
      <p:ext uri="{BB962C8B-B14F-4D97-AF65-F5344CB8AC3E}">
        <p14:creationId xmlns:p14="http://schemas.microsoft.com/office/powerpoint/2010/main" val="381234316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268083" y="611038"/>
            <a:ext cx="6064370" cy="523220"/>
          </a:xfrm>
          <a:prstGeom prst="rect">
            <a:avLst/>
          </a:prstGeom>
          <a:noFill/>
        </p:spPr>
        <p:txBody>
          <a:bodyPr wrap="square" rtlCol="0">
            <a:spAutoFit/>
          </a:bodyPr>
          <a:lstStyle/>
          <a:p>
            <a:r>
              <a:rPr lang="es-MX" sz="2800" dirty="0" smtClean="0">
                <a:latin typeface="Albertus Extra Bold" panose="020E0802040304020204" pitchFamily="34" charset="0"/>
              </a:rPr>
              <a:t>AVISOS DE PRIVACIDAD.</a:t>
            </a:r>
            <a:endParaRPr lang="es-MX" sz="2800" dirty="0">
              <a:latin typeface="Albertus Extra Bold" panose="020E0802040304020204" pitchFamily="34" charset="0"/>
            </a:endParaRPr>
          </a:p>
        </p:txBody>
      </p:sp>
      <p:pic>
        <p:nvPicPr>
          <p:cNvPr id="7" name="Imagen 6"/>
          <p:cNvPicPr>
            <a:picLocks noChangeAspect="1"/>
          </p:cNvPicPr>
          <p:nvPr/>
        </p:nvPicPr>
        <p:blipFill>
          <a:blip r:embed="rId2"/>
          <a:stretch>
            <a:fillRect/>
          </a:stretch>
        </p:blipFill>
        <p:spPr>
          <a:xfrm>
            <a:off x="6398912" y="585159"/>
            <a:ext cx="2143125" cy="2133600"/>
          </a:xfrm>
          <a:prstGeom prst="rect">
            <a:avLst/>
          </a:prstGeom>
        </p:spPr>
      </p:pic>
      <p:sp>
        <p:nvSpPr>
          <p:cNvPr id="9" name="Flecha derecha 8"/>
          <p:cNvSpPr/>
          <p:nvPr/>
        </p:nvSpPr>
        <p:spPr>
          <a:xfrm rot="5400000">
            <a:off x="4037160" y="1828800"/>
            <a:ext cx="1867621" cy="7375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 name="Imagen 1"/>
          <p:cNvPicPr>
            <a:picLocks noChangeAspect="1"/>
          </p:cNvPicPr>
          <p:nvPr/>
        </p:nvPicPr>
        <p:blipFill>
          <a:blip r:embed="rId3"/>
          <a:stretch>
            <a:fillRect/>
          </a:stretch>
        </p:blipFill>
        <p:spPr>
          <a:xfrm>
            <a:off x="-75304" y="365760"/>
            <a:ext cx="9219304" cy="5249732"/>
          </a:xfrm>
          <a:prstGeom prst="rect">
            <a:avLst/>
          </a:prstGeom>
        </p:spPr>
      </p:pic>
      <p:sp>
        <p:nvSpPr>
          <p:cNvPr id="4" name="CuadroTexto 3"/>
          <p:cNvSpPr txBox="1"/>
          <p:nvPr/>
        </p:nvSpPr>
        <p:spPr>
          <a:xfrm>
            <a:off x="248643" y="4645713"/>
            <a:ext cx="4822166" cy="954107"/>
          </a:xfrm>
          <a:prstGeom prst="rect">
            <a:avLst/>
          </a:prstGeom>
          <a:noFill/>
        </p:spPr>
        <p:txBody>
          <a:bodyPr wrap="square" rtlCol="0">
            <a:spAutoFit/>
          </a:bodyPr>
          <a:lstStyle/>
          <a:p>
            <a:pPr algn="ctr"/>
            <a:r>
              <a:rPr lang="es-MX" sz="2800" dirty="0" smtClean="0">
                <a:solidFill>
                  <a:schemeClr val="bg1"/>
                </a:solidFill>
                <a:latin typeface="Albertus Extra Bold" panose="020E0802040304020204" pitchFamily="34" charset="0"/>
              </a:rPr>
              <a:t>INVENTARIO DE DATOS PERSONALES</a:t>
            </a:r>
            <a:r>
              <a:rPr lang="es-MX" sz="2800" dirty="0" smtClean="0">
                <a:latin typeface="Albertus Extra Bold" panose="020E0802040304020204" pitchFamily="34" charset="0"/>
              </a:rPr>
              <a:t>.</a:t>
            </a:r>
            <a:endParaRPr lang="es-MX" sz="2800" dirty="0">
              <a:latin typeface="Albertus Extra Bold" panose="020E0802040304020204" pitchFamily="34" charset="0"/>
            </a:endParaRPr>
          </a:p>
        </p:txBody>
      </p:sp>
    </p:spTree>
    <p:extLst>
      <p:ext uri="{BB962C8B-B14F-4D97-AF65-F5344CB8AC3E}">
        <p14:creationId xmlns:p14="http://schemas.microsoft.com/office/powerpoint/2010/main" val="105539836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0" y="1688951"/>
            <a:ext cx="9144000" cy="421699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5" name="Imagen 4"/>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2918909" y="439718"/>
            <a:ext cx="3048000" cy="2514600"/>
          </a:xfrm>
          <a:prstGeom prst="rect">
            <a:avLst/>
          </a:prstGeom>
        </p:spPr>
      </p:pic>
      <p:sp>
        <p:nvSpPr>
          <p:cNvPr id="6" name="CuadroTexto 5"/>
          <p:cNvSpPr txBox="1"/>
          <p:nvPr/>
        </p:nvSpPr>
        <p:spPr>
          <a:xfrm>
            <a:off x="688489" y="2954318"/>
            <a:ext cx="6766560" cy="1938992"/>
          </a:xfrm>
          <a:prstGeom prst="rect">
            <a:avLst/>
          </a:prstGeom>
          <a:noFill/>
        </p:spPr>
        <p:txBody>
          <a:bodyPr wrap="square" rtlCol="0">
            <a:spAutoFit/>
          </a:bodyPr>
          <a:lstStyle/>
          <a:p>
            <a:pPr algn="ctr"/>
            <a:r>
              <a:rPr lang="es-MX" sz="4000" b="1" dirty="0">
                <a:latin typeface="Albertus Extra Bold" panose="020E0802040304020204" pitchFamily="34" charset="0"/>
              </a:rPr>
              <a:t>¿</a:t>
            </a:r>
            <a:r>
              <a:rPr lang="es-MX" sz="4000" b="1" dirty="0" smtClean="0">
                <a:latin typeface="Albertus Extra Bold" panose="020E0802040304020204" pitchFamily="34" charset="0"/>
              </a:rPr>
              <a:t>Que es el Inventario de Datos Personales y para que me sirve?</a:t>
            </a:r>
            <a:endParaRPr lang="es-MX" sz="4000" b="1" dirty="0">
              <a:latin typeface="Albertus Extra Bold" panose="020E0802040304020204" pitchFamily="34" charset="0"/>
            </a:endParaRPr>
          </a:p>
        </p:txBody>
      </p:sp>
    </p:spTree>
    <p:extLst>
      <p:ext uri="{BB962C8B-B14F-4D97-AF65-F5344CB8AC3E}">
        <p14:creationId xmlns:p14="http://schemas.microsoft.com/office/powerpoint/2010/main" val="36022589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srcRect l="26592" t="13175" r="18790" b="36322"/>
          <a:stretch/>
        </p:blipFill>
        <p:spPr>
          <a:xfrm>
            <a:off x="225909" y="2345166"/>
            <a:ext cx="3689873" cy="2226833"/>
          </a:xfrm>
          <a:prstGeom prst="rect">
            <a:avLst/>
          </a:prstGeom>
        </p:spPr>
      </p:pic>
      <p:pic>
        <p:nvPicPr>
          <p:cNvPr id="5" name="Imagen 4"/>
          <p:cNvPicPr>
            <a:picLocks noChangeAspect="1"/>
          </p:cNvPicPr>
          <p:nvPr/>
        </p:nvPicPr>
        <p:blipFill>
          <a:blip r:embed="rId3"/>
          <a:stretch>
            <a:fillRect/>
          </a:stretch>
        </p:blipFill>
        <p:spPr>
          <a:xfrm>
            <a:off x="5357416" y="2345164"/>
            <a:ext cx="3377903" cy="2226833"/>
          </a:xfrm>
          <a:prstGeom prst="rect">
            <a:avLst/>
          </a:prstGeom>
        </p:spPr>
      </p:pic>
      <p:pic>
        <p:nvPicPr>
          <p:cNvPr id="6" name="Imagen 5"/>
          <p:cNvPicPr>
            <a:picLocks noChangeAspect="1"/>
          </p:cNvPicPr>
          <p:nvPr/>
        </p:nvPicPr>
        <p:blipFill>
          <a:blip r:embed="rId4"/>
          <a:stretch>
            <a:fillRect/>
          </a:stretch>
        </p:blipFill>
        <p:spPr>
          <a:xfrm>
            <a:off x="225909" y="4828839"/>
            <a:ext cx="3689873" cy="1922032"/>
          </a:xfrm>
          <a:prstGeom prst="rect">
            <a:avLst/>
          </a:prstGeom>
        </p:spPr>
      </p:pic>
      <p:pic>
        <p:nvPicPr>
          <p:cNvPr id="7" name="Imagen 6"/>
          <p:cNvPicPr>
            <a:picLocks noChangeAspect="1"/>
          </p:cNvPicPr>
          <p:nvPr/>
        </p:nvPicPr>
        <p:blipFill>
          <a:blip r:embed="rId5"/>
          <a:stretch>
            <a:fillRect/>
          </a:stretch>
        </p:blipFill>
        <p:spPr>
          <a:xfrm>
            <a:off x="5357416" y="4828839"/>
            <a:ext cx="3453209" cy="1922032"/>
          </a:xfrm>
          <a:prstGeom prst="rect">
            <a:avLst/>
          </a:prstGeom>
        </p:spPr>
      </p:pic>
      <p:pic>
        <p:nvPicPr>
          <p:cNvPr id="9" name="Imagen 8"/>
          <p:cNvPicPr>
            <a:picLocks noChangeAspect="1"/>
          </p:cNvPicPr>
          <p:nvPr/>
        </p:nvPicPr>
        <p:blipFill>
          <a:blip r:embed="rId6"/>
          <a:stretch>
            <a:fillRect/>
          </a:stretch>
        </p:blipFill>
        <p:spPr>
          <a:xfrm>
            <a:off x="333374" y="113681"/>
            <a:ext cx="8401945" cy="2103064"/>
          </a:xfrm>
          <a:prstGeom prst="rect">
            <a:avLst/>
          </a:prstGeom>
        </p:spPr>
      </p:pic>
    </p:spTree>
    <p:extLst>
      <p:ext uri="{BB962C8B-B14F-4D97-AF65-F5344CB8AC3E}">
        <p14:creationId xmlns:p14="http://schemas.microsoft.com/office/powerpoint/2010/main" val="23228469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0" y="2162287"/>
            <a:ext cx="9144000" cy="31197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CuadroTexto 1"/>
          <p:cNvSpPr txBox="1"/>
          <p:nvPr/>
        </p:nvSpPr>
        <p:spPr>
          <a:xfrm rot="20642490">
            <a:off x="40800" y="2998253"/>
            <a:ext cx="2493703" cy="646331"/>
          </a:xfrm>
          <a:prstGeom prst="rect">
            <a:avLst/>
          </a:prstGeom>
          <a:noFill/>
        </p:spPr>
        <p:txBody>
          <a:bodyPr wrap="square" rtlCol="0">
            <a:spAutoFit/>
          </a:bodyPr>
          <a:lstStyle/>
          <a:p>
            <a:r>
              <a:rPr lang="es-MX" sz="3600" dirty="0" smtClean="0">
                <a:latin typeface="Albertus Extra Bold" panose="020E0802040304020204" pitchFamily="34" charset="0"/>
              </a:rPr>
              <a:t>Formato.</a:t>
            </a:r>
            <a:endParaRPr lang="es-MX" sz="3600" dirty="0">
              <a:latin typeface="Albertus Extra Bold" panose="020E0802040304020204" pitchFamily="34" charset="0"/>
            </a:endParaRPr>
          </a:p>
        </p:txBody>
      </p:sp>
      <p:pic>
        <p:nvPicPr>
          <p:cNvPr id="3" name="Imagen 2"/>
          <p:cNvPicPr>
            <a:picLocks noChangeAspect="1"/>
          </p:cNvPicPr>
          <p:nvPr/>
        </p:nvPicPr>
        <p:blipFill>
          <a:blip r:embed="rId2"/>
          <a:stretch>
            <a:fillRect/>
          </a:stretch>
        </p:blipFill>
        <p:spPr>
          <a:xfrm>
            <a:off x="2575302" y="96820"/>
            <a:ext cx="5430598" cy="6659592"/>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54023263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48957" y="5260064"/>
            <a:ext cx="7918524" cy="1524000"/>
          </a:xfrm>
        </p:spPr>
        <p:txBody>
          <a:bodyPr>
            <a:normAutofit/>
          </a:bodyPr>
          <a:lstStyle/>
          <a:p>
            <a:pPr algn="ctr"/>
            <a:r>
              <a:rPr lang="es-MX" sz="2000" b="1" dirty="0" smtClean="0"/>
              <a:t>Durante el periodo 2018-2020, se llevo a cabo la creación de los avisos de privacidad, el cual pone a la vanguardia en protección de datos personales al municipio de chihuahua.</a:t>
            </a:r>
            <a:endParaRPr lang="es-MX" sz="2000" b="1" dirty="0"/>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3043130294"/>
              </p:ext>
            </p:extLst>
          </p:nvPr>
        </p:nvGraphicFramePr>
        <p:xfrm>
          <a:off x="848956" y="2364623"/>
          <a:ext cx="7918525" cy="2919190"/>
        </p:xfrm>
        <a:graphic>
          <a:graphicData uri="http://schemas.openxmlformats.org/drawingml/2006/table">
            <a:tbl>
              <a:tblPr firstRow="1" firstCol="1" bandRow="1">
                <a:tableStyleId>{5C22544A-7EE6-4342-B048-85BDC9FD1C3A}</a:tableStyleId>
              </a:tblPr>
              <a:tblGrid>
                <a:gridCol w="2576171"/>
                <a:gridCol w="1711649"/>
                <a:gridCol w="1945342"/>
                <a:gridCol w="1685363"/>
              </a:tblGrid>
              <a:tr h="1092930">
                <a:tc>
                  <a:txBody>
                    <a:bodyPr/>
                    <a:lstStyle/>
                    <a:p>
                      <a:pPr algn="ctr">
                        <a:lnSpc>
                          <a:spcPct val="107000"/>
                        </a:lnSpc>
                        <a:spcAft>
                          <a:spcPts val="0"/>
                        </a:spcAft>
                      </a:pPr>
                      <a:r>
                        <a:rPr lang="es-MX" sz="2800" dirty="0">
                          <a:effectLst/>
                        </a:rPr>
                        <a:t>Documentos Generados.</a:t>
                      </a:r>
                      <a:endParaRPr lang="es-MX"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2800">
                          <a:effectLst/>
                        </a:rPr>
                        <a:t>2018</a:t>
                      </a:r>
                      <a:endParaRPr lang="es-MX"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2800">
                          <a:effectLst/>
                        </a:rPr>
                        <a:t>2019</a:t>
                      </a:r>
                      <a:endParaRPr lang="es-MX"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2800">
                          <a:effectLst/>
                        </a:rPr>
                        <a:t>2020</a:t>
                      </a:r>
                      <a:endParaRPr lang="es-MX"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092930">
                <a:tc>
                  <a:txBody>
                    <a:bodyPr/>
                    <a:lstStyle/>
                    <a:p>
                      <a:pPr algn="just">
                        <a:lnSpc>
                          <a:spcPct val="107000"/>
                        </a:lnSpc>
                        <a:spcAft>
                          <a:spcPts val="0"/>
                        </a:spcAft>
                      </a:pPr>
                      <a:r>
                        <a:rPr lang="es-MX" sz="2800" dirty="0">
                          <a:effectLst/>
                        </a:rPr>
                        <a:t>Avisos de </a:t>
                      </a:r>
                      <a:r>
                        <a:rPr lang="es-MX" sz="2800" dirty="0" smtClean="0">
                          <a:effectLst/>
                        </a:rPr>
                        <a:t>Privacidad integral y simplificado.</a:t>
                      </a:r>
                      <a:endParaRPr lang="es-MX"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s-MX" sz="2800" dirty="0" smtClean="0">
                          <a:effectLst/>
                        </a:rPr>
                        <a:t>232 AP.</a:t>
                      </a:r>
                    </a:p>
                    <a:p>
                      <a:pPr algn="just">
                        <a:lnSpc>
                          <a:spcPct val="107000"/>
                        </a:lnSpc>
                        <a:spcAft>
                          <a:spcPts val="0"/>
                        </a:spcAft>
                      </a:pPr>
                      <a:r>
                        <a:rPr lang="es-MX" sz="2800" dirty="0" smtClean="0">
                          <a:effectLst/>
                          <a:latin typeface="Calibri" panose="020F0502020204030204" pitchFamily="34" charset="0"/>
                          <a:ea typeface="Calibri" panose="020F0502020204030204" pitchFamily="34" charset="0"/>
                          <a:cs typeface="Times New Roman" panose="02020603050405020304" pitchFamily="18" charset="0"/>
                        </a:rPr>
                        <a:t>0       I.D.P.</a:t>
                      </a:r>
                      <a:endParaRPr lang="es-MX"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514350" indent="-514350" algn="just">
                        <a:lnSpc>
                          <a:spcPct val="107000"/>
                        </a:lnSpc>
                        <a:spcAft>
                          <a:spcPts val="0"/>
                        </a:spcAft>
                        <a:buAutoNum type="arabicPlain" startAt="299"/>
                      </a:pPr>
                      <a:r>
                        <a:rPr lang="es-MX" sz="2800" dirty="0" smtClean="0">
                          <a:effectLst/>
                        </a:rPr>
                        <a:t>  A.P.</a:t>
                      </a:r>
                    </a:p>
                    <a:p>
                      <a:pPr marL="0" indent="0" algn="just">
                        <a:lnSpc>
                          <a:spcPct val="107000"/>
                        </a:lnSpc>
                        <a:spcAft>
                          <a:spcPts val="0"/>
                        </a:spcAft>
                        <a:buNone/>
                      </a:pPr>
                      <a:r>
                        <a:rPr lang="es-MX" sz="2800" dirty="0" smtClean="0">
                          <a:effectLst/>
                        </a:rPr>
                        <a:t>150  I.D.P.</a:t>
                      </a:r>
                    </a:p>
                    <a:p>
                      <a:pPr marL="457200" indent="-457200" algn="just">
                        <a:lnSpc>
                          <a:spcPct val="107000"/>
                        </a:lnSpc>
                        <a:spcAft>
                          <a:spcPts val="0"/>
                        </a:spcAft>
                        <a:buAutoNum type="arabicPlain" startAt="299"/>
                      </a:pPr>
                      <a:endParaRPr lang="es-MX"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s-MX" sz="2800" dirty="0" smtClean="0">
                          <a:effectLst/>
                        </a:rPr>
                        <a:t>304 A.P.</a:t>
                      </a:r>
                    </a:p>
                    <a:p>
                      <a:pPr algn="just">
                        <a:lnSpc>
                          <a:spcPct val="107000"/>
                        </a:lnSpc>
                        <a:spcAft>
                          <a:spcPts val="0"/>
                        </a:spcAft>
                      </a:pPr>
                      <a:r>
                        <a:rPr lang="es-MX" sz="2800" dirty="0" smtClean="0">
                          <a:effectLst/>
                          <a:latin typeface="Calibri" panose="020F0502020204030204" pitchFamily="34" charset="0"/>
                          <a:ea typeface="Calibri" panose="020F0502020204030204" pitchFamily="34" charset="0"/>
                          <a:cs typeface="Times New Roman" panose="02020603050405020304" pitchFamily="18" charset="0"/>
                        </a:rPr>
                        <a:t>304</a:t>
                      </a:r>
                      <a:r>
                        <a:rPr lang="es-MX" sz="2800" baseline="0" dirty="0" smtClean="0">
                          <a:effectLst/>
                          <a:latin typeface="Calibri" panose="020F0502020204030204" pitchFamily="34" charset="0"/>
                          <a:ea typeface="Calibri" panose="020F0502020204030204" pitchFamily="34" charset="0"/>
                          <a:cs typeface="Times New Roman" panose="02020603050405020304" pitchFamily="18" charset="0"/>
                        </a:rPr>
                        <a:t> I.D.P.</a:t>
                      </a:r>
                      <a:endParaRPr lang="es-MX"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pic>
        <p:nvPicPr>
          <p:cNvPr id="5" name="Imagen 4"/>
          <p:cNvPicPr>
            <a:picLocks noChangeAspect="1"/>
          </p:cNvPicPr>
          <p:nvPr/>
        </p:nvPicPr>
        <p:blipFill>
          <a:blip r:embed="rId2"/>
          <a:stretch>
            <a:fillRect/>
          </a:stretch>
        </p:blipFill>
        <p:spPr>
          <a:xfrm>
            <a:off x="0" y="0"/>
            <a:ext cx="9144000" cy="2259106"/>
          </a:xfrm>
          <a:prstGeom prst="rect">
            <a:avLst/>
          </a:prstGeom>
        </p:spPr>
      </p:pic>
    </p:spTree>
    <p:extLst>
      <p:ext uri="{BB962C8B-B14F-4D97-AF65-F5344CB8AC3E}">
        <p14:creationId xmlns:p14="http://schemas.microsoft.com/office/powerpoint/2010/main" val="148142793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51821" y="68494"/>
            <a:ext cx="7820810" cy="1631216"/>
          </a:xfrm>
          <a:prstGeom prst="rect">
            <a:avLst/>
          </a:prstGeom>
          <a:noFill/>
        </p:spPr>
        <p:txBody>
          <a:bodyPr wrap="square" rtlCol="0">
            <a:spAutoFit/>
          </a:bodyPr>
          <a:lstStyle/>
          <a:p>
            <a:pPr algn="ctr"/>
            <a:r>
              <a:rPr lang="es-MX" sz="3200" b="1" dirty="0" smtClean="0">
                <a:solidFill>
                  <a:schemeClr val="bg1"/>
                </a:solidFill>
              </a:rPr>
              <a:t>Que obtuvimos con los inventario de datos personales.</a:t>
            </a:r>
          </a:p>
          <a:p>
            <a:endParaRPr lang="es-MX" dirty="0"/>
          </a:p>
          <a:p>
            <a:endParaRPr lang="es-MX" dirty="0"/>
          </a:p>
        </p:txBody>
      </p:sp>
      <p:graphicFrame>
        <p:nvGraphicFramePr>
          <p:cNvPr id="3" name="Tabla 2"/>
          <p:cNvGraphicFramePr>
            <a:graphicFrameLocks noGrp="1"/>
          </p:cNvGraphicFramePr>
          <p:nvPr>
            <p:extLst>
              <p:ext uri="{D42A27DB-BD31-4B8C-83A1-F6EECF244321}">
                <p14:modId xmlns:p14="http://schemas.microsoft.com/office/powerpoint/2010/main" val="866912183"/>
              </p:ext>
            </p:extLst>
          </p:nvPr>
        </p:nvGraphicFramePr>
        <p:xfrm>
          <a:off x="161365" y="1240008"/>
          <a:ext cx="8713694" cy="3626003"/>
        </p:xfrm>
        <a:graphic>
          <a:graphicData uri="http://schemas.openxmlformats.org/drawingml/2006/table">
            <a:tbl>
              <a:tblPr firstRow="1" firstCol="1" bandRow="1">
                <a:tableStyleId>{5C22544A-7EE6-4342-B048-85BDC9FD1C3A}</a:tableStyleId>
              </a:tblPr>
              <a:tblGrid>
                <a:gridCol w="3433506"/>
                <a:gridCol w="1958464"/>
                <a:gridCol w="1524312"/>
                <a:gridCol w="1797412"/>
              </a:tblGrid>
              <a:tr h="490403">
                <a:tc>
                  <a:txBody>
                    <a:bodyPr/>
                    <a:lstStyle/>
                    <a:p>
                      <a:pPr algn="ctr">
                        <a:lnSpc>
                          <a:spcPct val="107000"/>
                        </a:lnSpc>
                        <a:spcAft>
                          <a:spcPts val="0"/>
                        </a:spcAft>
                      </a:pPr>
                      <a:r>
                        <a:rPr lang="es-MX" sz="1800" dirty="0">
                          <a:effectLst/>
                        </a:rPr>
                        <a:t>Documentos Generados.</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800">
                          <a:effectLst/>
                        </a:rPr>
                        <a:t>2018</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800">
                          <a:effectLst/>
                        </a:rPr>
                        <a:t>2019</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800" dirty="0">
                          <a:effectLst/>
                        </a:rPr>
                        <a:t>2020</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90403">
                <a:tc>
                  <a:txBody>
                    <a:bodyPr/>
                    <a:lstStyle/>
                    <a:p>
                      <a:pPr algn="just">
                        <a:lnSpc>
                          <a:spcPct val="107000"/>
                        </a:lnSpc>
                        <a:spcAft>
                          <a:spcPts val="0"/>
                        </a:spcAft>
                      </a:pPr>
                      <a:r>
                        <a:rPr lang="es-MX" sz="1800" dirty="0">
                          <a:effectLst/>
                        </a:rPr>
                        <a:t>Avisos de Privacidad.</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800" dirty="0">
                          <a:effectLst/>
                        </a:rPr>
                        <a:t>232</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800" dirty="0">
                          <a:effectLst/>
                        </a:rPr>
                        <a:t>299</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800" dirty="0">
                          <a:effectLst/>
                        </a:rPr>
                        <a:t>304</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27488">
                <a:tc>
                  <a:txBody>
                    <a:bodyPr/>
                    <a:lstStyle/>
                    <a:p>
                      <a:pPr algn="just">
                        <a:lnSpc>
                          <a:spcPct val="107000"/>
                        </a:lnSpc>
                        <a:spcAft>
                          <a:spcPts val="0"/>
                        </a:spcAft>
                      </a:pPr>
                      <a:r>
                        <a:rPr lang="es-MX" sz="1800" dirty="0">
                          <a:effectLst/>
                        </a:rPr>
                        <a:t>Inventario de Datos personales.</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800" dirty="0">
                          <a:effectLst/>
                        </a:rPr>
                        <a:t>No se tiene registro.</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2000" dirty="0" smtClean="0">
                          <a:effectLst/>
                        </a:rPr>
                        <a:t>150</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800" dirty="0" smtClean="0">
                          <a:effectLst/>
                          <a:latin typeface="Calibri" panose="020F0502020204030204" pitchFamily="34" charset="0"/>
                          <a:ea typeface="Calibri" panose="020F0502020204030204" pitchFamily="34" charset="0"/>
                          <a:cs typeface="Times New Roman" panose="02020603050405020304" pitchFamily="18" charset="0"/>
                        </a:rPr>
                        <a:t>304</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27488">
                <a:tc>
                  <a:txBody>
                    <a:bodyPr/>
                    <a:lstStyle/>
                    <a:p>
                      <a:pPr algn="just">
                        <a:lnSpc>
                          <a:spcPct val="107000"/>
                        </a:lnSpc>
                        <a:spcAft>
                          <a:spcPts val="0"/>
                        </a:spcAft>
                      </a:pPr>
                      <a:r>
                        <a:rPr lang="es-MX" sz="1800" dirty="0">
                          <a:effectLst/>
                        </a:rPr>
                        <a:t>Datos Personales Recabados.</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800" dirty="0">
                          <a:effectLst/>
                        </a:rPr>
                        <a:t>No se tiene registro.</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1800" dirty="0" smtClean="0">
                          <a:effectLst/>
                        </a:rPr>
                        <a:t>810</a:t>
                      </a:r>
                      <a:r>
                        <a:rPr lang="es-MX" sz="1800" dirty="0">
                          <a:effectLst/>
                        </a:rPr>
                        <a:t> </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s-MX" sz="1400" dirty="0" smtClean="0"/>
                        <a:t>SENSIBLES     170</a:t>
                      </a:r>
                    </a:p>
                    <a:p>
                      <a:r>
                        <a:rPr lang="es-MX" sz="1400" dirty="0" smtClean="0"/>
                        <a:t>DATOS  </a:t>
                      </a:r>
                      <a:r>
                        <a:rPr lang="es-MX" sz="1400" baseline="0" dirty="0" smtClean="0"/>
                        <a:t>        </a:t>
                      </a:r>
                      <a:r>
                        <a:rPr lang="es-MX" sz="1400" dirty="0" smtClean="0"/>
                        <a:t>910</a:t>
                      </a:r>
                      <a:r>
                        <a:rPr lang="es-MX" sz="1400" dirty="0">
                          <a:effectLst/>
                        </a:rPr>
                        <a:t> </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471209">
                <a:tc>
                  <a:txBody>
                    <a:bodyPr/>
                    <a:lstStyle/>
                    <a:p>
                      <a:pPr algn="just">
                        <a:lnSpc>
                          <a:spcPct val="107000"/>
                        </a:lnSpc>
                        <a:spcAft>
                          <a:spcPts val="0"/>
                        </a:spcAft>
                      </a:pPr>
                      <a:r>
                        <a:rPr lang="es-MX" sz="1800" dirty="0">
                          <a:effectLst/>
                        </a:rPr>
                        <a:t>Registro de Personal que maneja y protege los datos Personales.</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s-MX" sz="1800" dirty="0">
                          <a:effectLst/>
                        </a:rPr>
                        <a:t>33 Enlaces de Transparencia Identificados.</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s-MX" sz="1800" dirty="0" smtClean="0">
                          <a:effectLst/>
                        </a:rPr>
                        <a:t>450 </a:t>
                      </a:r>
                      <a:r>
                        <a:rPr lang="es-MX" sz="1800" dirty="0">
                          <a:effectLst/>
                        </a:rPr>
                        <a:t>Personas tienen acceso.</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s-MX" sz="1800" dirty="0">
                          <a:effectLst/>
                        </a:rPr>
                        <a:t>549 Personas tienen acceso.</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4" name="CuadroTexto 3"/>
          <p:cNvSpPr txBox="1"/>
          <p:nvPr/>
        </p:nvSpPr>
        <p:spPr>
          <a:xfrm>
            <a:off x="161365" y="5015916"/>
            <a:ext cx="8713694" cy="1631216"/>
          </a:xfrm>
          <a:prstGeom prst="rect">
            <a:avLst/>
          </a:prstGeom>
          <a:noFill/>
        </p:spPr>
        <p:txBody>
          <a:bodyPr wrap="square" rtlCol="0">
            <a:spAutoFit/>
          </a:bodyPr>
          <a:lstStyle/>
          <a:p>
            <a:pPr algn="just"/>
            <a:r>
              <a:rPr lang="es-MX" sz="2000" b="1" dirty="0" smtClean="0"/>
              <a:t>NOTA: Cuando el personal que maneja datos personales, sea removido de su cargo, sea relevado de sus funciones, o simplemente haya dejado de laborar, es importante que se actualice el IDP. Debiendo informar a la Coordinación de Transparencia, a fin de actualizar la información.</a:t>
            </a:r>
            <a:endParaRPr lang="es-MX" sz="2000" b="1" dirty="0"/>
          </a:p>
        </p:txBody>
      </p:sp>
    </p:spTree>
    <p:extLst>
      <p:ext uri="{BB962C8B-B14F-4D97-AF65-F5344CB8AC3E}">
        <p14:creationId xmlns:p14="http://schemas.microsoft.com/office/powerpoint/2010/main" val="34582617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b="9965"/>
          <a:stretch/>
        </p:blipFill>
        <p:spPr>
          <a:xfrm>
            <a:off x="1" y="707886"/>
            <a:ext cx="9144000" cy="5583219"/>
          </a:xfrm>
          <a:prstGeom prst="rect">
            <a:avLst/>
          </a:prstGeom>
        </p:spPr>
      </p:pic>
      <p:sp>
        <p:nvSpPr>
          <p:cNvPr id="3" name="CuadroTexto 2"/>
          <p:cNvSpPr txBox="1"/>
          <p:nvPr/>
        </p:nvSpPr>
        <p:spPr>
          <a:xfrm>
            <a:off x="2248349" y="150607"/>
            <a:ext cx="4991547" cy="707886"/>
          </a:xfrm>
          <a:prstGeom prst="rect">
            <a:avLst/>
          </a:prstGeom>
          <a:noFill/>
        </p:spPr>
        <p:txBody>
          <a:bodyPr wrap="square" rtlCol="0">
            <a:spAutoFit/>
          </a:bodyPr>
          <a:lstStyle/>
          <a:p>
            <a:r>
              <a:rPr lang="es-MX" sz="4000" dirty="0" smtClean="0">
                <a:latin typeface="Albertus Extra Bold" panose="020E0802040304020204" pitchFamily="34" charset="0"/>
              </a:rPr>
              <a:t>BASE DE DATOS.</a:t>
            </a:r>
            <a:endParaRPr lang="es-MX" sz="4000" dirty="0">
              <a:latin typeface="Albertus Extra Bold" panose="020E0802040304020204" pitchFamily="34" charset="0"/>
            </a:endParaRPr>
          </a:p>
        </p:txBody>
      </p:sp>
    </p:spTree>
    <p:extLst>
      <p:ext uri="{BB962C8B-B14F-4D97-AF65-F5344CB8AC3E}">
        <p14:creationId xmlns:p14="http://schemas.microsoft.com/office/powerpoint/2010/main" val="4644329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763792" y="431794"/>
            <a:ext cx="7906871" cy="3785652"/>
          </a:xfrm>
          <a:prstGeom prst="rect">
            <a:avLst/>
          </a:prstGeom>
          <a:noFill/>
        </p:spPr>
        <p:txBody>
          <a:bodyPr wrap="square" rtlCol="0">
            <a:spAutoFit/>
          </a:bodyPr>
          <a:lstStyle/>
          <a:p>
            <a:pPr algn="ctr"/>
            <a:r>
              <a:rPr lang="es-MX" sz="2400" b="1" dirty="0" smtClean="0"/>
              <a:t>LA BASE DE DATOS EN LA CUAL NOS REFERIMOS EN ESTE MOMENTO, AUN ES UNA BASE DE DATOS EN EXCELL, LA CUAL ALIMENTAMOS CON LA INFORMACION OBTENIDA CON LOS DOCUMENTOS HASTA AQUÍ VISTO: </a:t>
            </a:r>
          </a:p>
          <a:p>
            <a:pPr algn="ctr"/>
            <a:endParaRPr lang="es-MX" sz="2400" b="1" dirty="0"/>
          </a:p>
          <a:p>
            <a:pPr algn="ctr"/>
            <a:r>
              <a:rPr lang="es-MX" sz="2400" b="1" dirty="0" smtClean="0"/>
              <a:t>-AVISO DE PRIVACIDAD E</a:t>
            </a:r>
          </a:p>
          <a:p>
            <a:pPr algn="ctr"/>
            <a:endParaRPr lang="es-MX" sz="2400" b="1" dirty="0" smtClean="0"/>
          </a:p>
          <a:p>
            <a:pPr algn="ctr"/>
            <a:r>
              <a:rPr lang="es-MX" sz="2400" b="1" dirty="0"/>
              <a:t>-</a:t>
            </a:r>
            <a:r>
              <a:rPr lang="es-MX" sz="2400" b="1" dirty="0" smtClean="0"/>
              <a:t>INVENTARIO DE DATOS PERSONALES </a:t>
            </a:r>
          </a:p>
          <a:p>
            <a:pPr algn="ctr"/>
            <a:endParaRPr lang="es-MX" sz="2400" b="1" dirty="0"/>
          </a:p>
        </p:txBody>
      </p:sp>
      <p:sp>
        <p:nvSpPr>
          <p:cNvPr id="3" name="CuadroTexto 2"/>
          <p:cNvSpPr txBox="1"/>
          <p:nvPr/>
        </p:nvSpPr>
        <p:spPr>
          <a:xfrm>
            <a:off x="634700" y="5163671"/>
            <a:ext cx="5669281" cy="523220"/>
          </a:xfrm>
          <a:prstGeom prst="rect">
            <a:avLst/>
          </a:prstGeom>
          <a:noFill/>
        </p:spPr>
        <p:txBody>
          <a:bodyPr wrap="square" rtlCol="0">
            <a:spAutoFit/>
          </a:bodyPr>
          <a:lstStyle/>
          <a:p>
            <a:r>
              <a:rPr lang="es-MX" sz="2800" b="1" dirty="0" smtClean="0"/>
              <a:t>QUE DATOS HEMOS OBTENIDO?</a:t>
            </a:r>
            <a:endParaRPr lang="es-MX" sz="2800" b="1" dirty="0"/>
          </a:p>
        </p:txBody>
      </p:sp>
      <p:pic>
        <p:nvPicPr>
          <p:cNvPr id="5" name="Imagen 4"/>
          <p:cNvPicPr>
            <a:picLocks noChangeAspect="1"/>
          </p:cNvPicPr>
          <p:nvPr/>
        </p:nvPicPr>
        <p:blipFill>
          <a:blip r:embed="rId2"/>
          <a:stretch>
            <a:fillRect/>
          </a:stretch>
        </p:blipFill>
        <p:spPr>
          <a:xfrm>
            <a:off x="6372560" y="4276229"/>
            <a:ext cx="2298103" cy="2298103"/>
          </a:xfrm>
          <a:prstGeom prst="rect">
            <a:avLst/>
          </a:prstGeom>
        </p:spPr>
      </p:pic>
    </p:spTree>
    <p:extLst>
      <p:ext uri="{BB962C8B-B14F-4D97-AF65-F5344CB8AC3E}">
        <p14:creationId xmlns:p14="http://schemas.microsoft.com/office/powerpoint/2010/main" val="35903283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632869593"/>
              </p:ext>
            </p:extLst>
          </p:nvPr>
        </p:nvGraphicFramePr>
        <p:xfrm>
          <a:off x="796065" y="731522"/>
          <a:ext cx="7831568" cy="4041288"/>
        </p:xfrm>
        <a:graphic>
          <a:graphicData uri="http://schemas.openxmlformats.org/drawingml/2006/table">
            <a:tbl>
              <a:tblPr firstRow="1" bandRow="1">
                <a:tableStyleId>{5C22544A-7EE6-4342-B048-85BDC9FD1C3A}</a:tableStyleId>
              </a:tblPr>
              <a:tblGrid>
                <a:gridCol w="3915784"/>
                <a:gridCol w="3915784"/>
              </a:tblGrid>
              <a:tr h="539702">
                <a:tc>
                  <a:txBody>
                    <a:bodyPr/>
                    <a:lstStyle/>
                    <a:p>
                      <a:r>
                        <a:rPr lang="es-MX" dirty="0" smtClean="0"/>
                        <a:t>INFORMACION.</a:t>
                      </a:r>
                      <a:endParaRPr lang="es-MX" dirty="0"/>
                    </a:p>
                  </a:txBody>
                  <a:tcPr/>
                </a:tc>
                <a:tc>
                  <a:txBody>
                    <a:bodyPr/>
                    <a:lstStyle/>
                    <a:p>
                      <a:r>
                        <a:rPr lang="es-MX" dirty="0" smtClean="0"/>
                        <a:t>OBSERVACION.</a:t>
                      </a:r>
                      <a:endParaRPr lang="es-MX" dirty="0"/>
                    </a:p>
                  </a:txBody>
                  <a:tcPr/>
                </a:tc>
              </a:tr>
              <a:tr h="697426">
                <a:tc>
                  <a:txBody>
                    <a:bodyPr/>
                    <a:lstStyle/>
                    <a:p>
                      <a:r>
                        <a:rPr lang="es-MX" sz="1600" dirty="0" smtClean="0"/>
                        <a:t>CANTIDAD DE TRAMITES OFRECIDOS POR EL MUNICIPIO.</a:t>
                      </a:r>
                      <a:endParaRPr lang="es-MX" sz="1600" dirty="0"/>
                    </a:p>
                  </a:txBody>
                  <a:tcPr/>
                </a:tc>
                <a:tc>
                  <a:txBody>
                    <a:bodyPr/>
                    <a:lstStyle/>
                    <a:p>
                      <a:r>
                        <a:rPr lang="es-MX" sz="1600" dirty="0" smtClean="0"/>
                        <a:t>304 TRAMITES.</a:t>
                      </a:r>
                      <a:endParaRPr lang="es-MX" sz="1600" dirty="0"/>
                    </a:p>
                  </a:txBody>
                  <a:tcPr/>
                </a:tc>
              </a:tr>
              <a:tr h="539702">
                <a:tc>
                  <a:txBody>
                    <a:bodyPr/>
                    <a:lstStyle/>
                    <a:p>
                      <a:r>
                        <a:rPr lang="es-MX" sz="1600" dirty="0" smtClean="0"/>
                        <a:t>DEPARTAMENTOS RESPONSABLES DE CADA TRAMITE.</a:t>
                      </a:r>
                      <a:endParaRPr lang="es-MX" sz="1600" dirty="0"/>
                    </a:p>
                  </a:txBody>
                  <a:tcPr/>
                </a:tc>
                <a:tc>
                  <a:txBody>
                    <a:bodyPr/>
                    <a:lstStyle/>
                    <a:p>
                      <a:r>
                        <a:rPr lang="es-MX" sz="1600" dirty="0" smtClean="0"/>
                        <a:t>56    Municipio</a:t>
                      </a:r>
                      <a:r>
                        <a:rPr lang="es-MX" sz="1600" baseline="0" dirty="0" smtClean="0"/>
                        <a:t> </a:t>
                      </a:r>
                      <a:r>
                        <a:rPr lang="es-MX" sz="1600" baseline="0" dirty="0" err="1" smtClean="0"/>
                        <a:t>Chih</a:t>
                      </a:r>
                      <a:r>
                        <a:rPr lang="es-MX" sz="1600" baseline="0" dirty="0" smtClean="0"/>
                        <a:t>.</a:t>
                      </a:r>
                      <a:endParaRPr lang="es-MX" sz="1600" dirty="0" smtClean="0"/>
                    </a:p>
                    <a:p>
                      <a:r>
                        <a:rPr lang="es-MX" sz="1600" dirty="0" smtClean="0"/>
                        <a:t>44    Organismo Descentralizados.</a:t>
                      </a:r>
                      <a:endParaRPr lang="es-MX" sz="1600" dirty="0"/>
                    </a:p>
                  </a:txBody>
                  <a:tcPr/>
                </a:tc>
              </a:tr>
              <a:tr h="539702">
                <a:tc>
                  <a:txBody>
                    <a:bodyPr/>
                    <a:lstStyle/>
                    <a:p>
                      <a:r>
                        <a:rPr lang="es-MX" sz="1600" dirty="0" smtClean="0"/>
                        <a:t>DATOS PERSONALES RECABADOS.</a:t>
                      </a:r>
                      <a:endParaRPr lang="es-MX" sz="1600" dirty="0"/>
                    </a:p>
                  </a:txBody>
                  <a:tcPr/>
                </a:tc>
                <a:tc>
                  <a:txBody>
                    <a:bodyPr/>
                    <a:lstStyle/>
                    <a:p>
                      <a:r>
                        <a:rPr lang="es-MX" sz="1600" dirty="0" smtClean="0"/>
                        <a:t>SENSIBLES                                170</a:t>
                      </a:r>
                    </a:p>
                    <a:p>
                      <a:r>
                        <a:rPr lang="es-MX" sz="1600" dirty="0" smtClean="0"/>
                        <a:t>DATOS GENERALES.</a:t>
                      </a:r>
                      <a:r>
                        <a:rPr lang="es-MX" sz="1600" baseline="0" dirty="0" smtClean="0"/>
                        <a:t>               </a:t>
                      </a:r>
                      <a:r>
                        <a:rPr lang="es-MX" sz="1600" dirty="0" smtClean="0"/>
                        <a:t>910</a:t>
                      </a:r>
                      <a:endParaRPr lang="es-MX" sz="1600" dirty="0"/>
                    </a:p>
                  </a:txBody>
                  <a:tcPr/>
                </a:tc>
              </a:tr>
              <a:tr h="539702">
                <a:tc>
                  <a:txBody>
                    <a:bodyPr/>
                    <a:lstStyle/>
                    <a:p>
                      <a:r>
                        <a:rPr lang="es-MX" sz="1600" dirty="0" smtClean="0"/>
                        <a:t>IDENTIFICAR</a:t>
                      </a:r>
                      <a:r>
                        <a:rPr lang="es-MX" sz="1600" baseline="0" dirty="0" smtClean="0"/>
                        <a:t> A LA TOTALIDAD DEL PERSONAL QUE MANEJA LOS DATOS PERSONALES OBTENIDOS.</a:t>
                      </a:r>
                      <a:endParaRPr lang="es-MX" sz="1600" dirty="0"/>
                    </a:p>
                  </a:txBody>
                  <a:tcPr/>
                </a:tc>
                <a:tc>
                  <a:txBody>
                    <a:bodyPr/>
                    <a:lstStyle/>
                    <a:p>
                      <a:r>
                        <a:rPr lang="es-MX" sz="1600" dirty="0" err="1" smtClean="0"/>
                        <a:t>Mpio</a:t>
                      </a:r>
                      <a:r>
                        <a:rPr lang="es-MX" sz="1600" dirty="0" smtClean="0"/>
                        <a:t>.</a:t>
                      </a:r>
                      <a:r>
                        <a:rPr lang="es-MX" sz="1600" baseline="0" dirty="0" smtClean="0"/>
                        <a:t> </a:t>
                      </a:r>
                      <a:r>
                        <a:rPr lang="es-MX" sz="1600" baseline="0" dirty="0" err="1" smtClean="0"/>
                        <a:t>Chih</a:t>
                      </a:r>
                      <a:r>
                        <a:rPr lang="es-MX" sz="1600" baseline="0" dirty="0" smtClean="0"/>
                        <a:t>.                             396   </a:t>
                      </a:r>
                    </a:p>
                    <a:p>
                      <a:r>
                        <a:rPr lang="es-MX" sz="1600" baseline="0" dirty="0" smtClean="0"/>
                        <a:t>Descentralizados.                  234   </a:t>
                      </a:r>
                      <a:endParaRPr lang="es-MX" sz="1600" dirty="0"/>
                    </a:p>
                  </a:txBody>
                  <a:tcPr/>
                </a:tc>
              </a:tr>
              <a:tr h="539702">
                <a:tc>
                  <a:txBody>
                    <a:bodyPr/>
                    <a:lstStyle/>
                    <a:p>
                      <a:r>
                        <a:rPr lang="es-MX" sz="1600" dirty="0" smtClean="0"/>
                        <a:t>QUE</a:t>
                      </a:r>
                      <a:r>
                        <a:rPr lang="es-MX" sz="1600" baseline="0" dirty="0" smtClean="0"/>
                        <a:t> TIPO DE MEDIDAS DE SEGURIDAD SE LE APLICAN A LA INFORMACION OBTENIDA.</a:t>
                      </a:r>
                      <a:endParaRPr lang="es-MX" sz="1600" dirty="0"/>
                    </a:p>
                  </a:txBody>
                  <a:tcPr/>
                </a:tc>
                <a:tc>
                  <a:txBody>
                    <a:bodyPr/>
                    <a:lstStyle/>
                    <a:p>
                      <a:r>
                        <a:rPr lang="es-MX" sz="1600" dirty="0" smtClean="0"/>
                        <a:t>Técnicas.</a:t>
                      </a:r>
                    </a:p>
                    <a:p>
                      <a:r>
                        <a:rPr lang="es-MX" sz="1600" dirty="0" smtClean="0"/>
                        <a:t>Físicas.</a:t>
                      </a:r>
                    </a:p>
                    <a:p>
                      <a:r>
                        <a:rPr lang="es-MX" sz="1600" dirty="0" smtClean="0"/>
                        <a:t>Administrativas.</a:t>
                      </a:r>
                      <a:endParaRPr lang="es-MX" sz="1600" dirty="0"/>
                    </a:p>
                  </a:txBody>
                  <a:tcPr/>
                </a:tc>
              </a:tr>
            </a:tbl>
          </a:graphicData>
        </a:graphic>
      </p:graphicFrame>
    </p:spTree>
    <p:extLst>
      <p:ext uri="{BB962C8B-B14F-4D97-AF65-F5344CB8AC3E}">
        <p14:creationId xmlns:p14="http://schemas.microsoft.com/office/powerpoint/2010/main" val="18217828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0" y="0"/>
            <a:ext cx="9144000" cy="6500924"/>
          </a:xfrm>
          <a:prstGeom prst="rect">
            <a:avLst/>
          </a:prstGeom>
        </p:spPr>
      </p:pic>
      <p:sp>
        <p:nvSpPr>
          <p:cNvPr id="4" name="CuadroTexto 3"/>
          <p:cNvSpPr txBox="1"/>
          <p:nvPr/>
        </p:nvSpPr>
        <p:spPr>
          <a:xfrm rot="20364604">
            <a:off x="9432" y="515964"/>
            <a:ext cx="4787977" cy="923330"/>
          </a:xfrm>
          <a:prstGeom prst="rect">
            <a:avLst/>
          </a:prstGeom>
          <a:noFill/>
        </p:spPr>
        <p:txBody>
          <a:bodyPr wrap="square" rtlCol="0">
            <a:spAutoFit/>
          </a:bodyPr>
          <a:lstStyle/>
          <a:p>
            <a:r>
              <a:rPr lang="es-MX" sz="5400" b="1" dirty="0" smtClean="0">
                <a:solidFill>
                  <a:schemeClr val="bg1"/>
                </a:solidFill>
                <a:latin typeface="Apple Chancery" panose="03020702040506060504" pitchFamily="66" charset="0"/>
              </a:rPr>
              <a:t>Capacitaciones.</a:t>
            </a:r>
            <a:endParaRPr lang="es-MX" sz="5400" b="1" dirty="0">
              <a:solidFill>
                <a:schemeClr val="bg1"/>
              </a:solidFill>
              <a:latin typeface="Apple Chancery" panose="03020702040506060504" pitchFamily="66" charset="0"/>
            </a:endParaRPr>
          </a:p>
        </p:txBody>
      </p:sp>
    </p:spTree>
    <p:extLst>
      <p:ext uri="{BB962C8B-B14F-4D97-AF65-F5344CB8AC3E}">
        <p14:creationId xmlns:p14="http://schemas.microsoft.com/office/powerpoint/2010/main" val="35809204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537882" y="387275"/>
            <a:ext cx="8444753" cy="2215991"/>
          </a:xfrm>
          <a:prstGeom prst="rect">
            <a:avLst/>
          </a:prstGeom>
          <a:noFill/>
        </p:spPr>
        <p:txBody>
          <a:bodyPr wrap="square" rtlCol="0">
            <a:spAutoFit/>
          </a:bodyPr>
          <a:lstStyle/>
          <a:p>
            <a:pPr algn="ctr"/>
            <a:r>
              <a:rPr lang="es-MX" sz="2400" b="1" dirty="0"/>
              <a:t>El departamento de Obligaciones de Transparencia y Protección de Datos Personales, llevo a cabo durante el 2018-2020, las siguientes </a:t>
            </a:r>
            <a:r>
              <a:rPr lang="es-MX" sz="2400" b="1" dirty="0" smtClean="0"/>
              <a:t>capacitaciones en Protección de Datos Personales,  </a:t>
            </a:r>
            <a:r>
              <a:rPr lang="es-MX" sz="2400" b="1" dirty="0"/>
              <a:t>con un resultado favorable.</a:t>
            </a:r>
          </a:p>
          <a:p>
            <a:endParaRPr lang="es-MX" dirty="0"/>
          </a:p>
        </p:txBody>
      </p:sp>
      <p:graphicFrame>
        <p:nvGraphicFramePr>
          <p:cNvPr id="4" name="Tabla 3"/>
          <p:cNvGraphicFramePr>
            <a:graphicFrameLocks noGrp="1"/>
          </p:cNvGraphicFramePr>
          <p:nvPr>
            <p:extLst>
              <p:ext uri="{D42A27DB-BD31-4B8C-83A1-F6EECF244321}">
                <p14:modId xmlns:p14="http://schemas.microsoft.com/office/powerpoint/2010/main" val="3356076183"/>
              </p:ext>
            </p:extLst>
          </p:nvPr>
        </p:nvGraphicFramePr>
        <p:xfrm>
          <a:off x="546426" y="2477858"/>
          <a:ext cx="7812266" cy="3248797"/>
        </p:xfrm>
        <a:graphic>
          <a:graphicData uri="http://schemas.openxmlformats.org/drawingml/2006/table">
            <a:tbl>
              <a:tblPr firstRow="1" firstCol="1" bandRow="1">
                <a:tableStyleId>{5C22544A-7EE6-4342-B048-85BDC9FD1C3A}</a:tableStyleId>
              </a:tblPr>
              <a:tblGrid>
                <a:gridCol w="1935403"/>
                <a:gridCol w="1980653"/>
                <a:gridCol w="1980653"/>
                <a:gridCol w="1915557"/>
              </a:tblGrid>
              <a:tr h="464114">
                <a:tc rowSpan="2">
                  <a:txBody>
                    <a:bodyPr/>
                    <a:lstStyle/>
                    <a:p>
                      <a:pPr algn="ctr">
                        <a:lnSpc>
                          <a:spcPct val="107000"/>
                        </a:lnSpc>
                        <a:spcAft>
                          <a:spcPts val="0"/>
                        </a:spcAft>
                      </a:pPr>
                      <a:r>
                        <a:rPr lang="es-MX" sz="2000" dirty="0">
                          <a:effectLst/>
                        </a:rPr>
                        <a:t> </a:t>
                      </a:r>
                      <a:endParaRPr lang="es-MX" sz="1800" dirty="0">
                        <a:effectLst/>
                      </a:endParaRPr>
                    </a:p>
                    <a:p>
                      <a:pPr algn="ctr">
                        <a:lnSpc>
                          <a:spcPct val="107000"/>
                        </a:lnSpc>
                        <a:spcAft>
                          <a:spcPts val="0"/>
                        </a:spcAft>
                      </a:pPr>
                      <a:r>
                        <a:rPr lang="es-MX" sz="2000" dirty="0">
                          <a:effectLst/>
                        </a:rPr>
                        <a:t>Cantidad de  Capacitación.</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gridSpan="3">
                  <a:txBody>
                    <a:bodyPr/>
                    <a:lstStyle/>
                    <a:p>
                      <a:pPr algn="ctr">
                        <a:lnSpc>
                          <a:spcPct val="107000"/>
                        </a:lnSpc>
                        <a:spcAft>
                          <a:spcPts val="0"/>
                        </a:spcAft>
                      </a:pPr>
                      <a:r>
                        <a:rPr lang="es-MX" sz="2000">
                          <a:effectLst/>
                        </a:rPr>
                        <a:t>Cantidad de personas Capacitadas.</a:t>
                      </a:r>
                      <a:endParaRPr lang="es-MX"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s-MX"/>
                    </a:p>
                  </a:txBody>
                  <a:tcPr/>
                </a:tc>
                <a:tc hMerge="1">
                  <a:txBody>
                    <a:bodyPr/>
                    <a:lstStyle/>
                    <a:p>
                      <a:endParaRPr lang="es-MX"/>
                    </a:p>
                  </a:txBody>
                  <a:tcPr/>
                </a:tc>
              </a:tr>
              <a:tr h="928227">
                <a:tc vMerge="1">
                  <a:txBody>
                    <a:bodyPr/>
                    <a:lstStyle/>
                    <a:p>
                      <a:endParaRPr lang="es-MX"/>
                    </a:p>
                  </a:txBody>
                  <a:tcPr/>
                </a:tc>
                <a:tc>
                  <a:txBody>
                    <a:bodyPr/>
                    <a:lstStyle/>
                    <a:p>
                      <a:pPr algn="ctr">
                        <a:lnSpc>
                          <a:spcPct val="107000"/>
                        </a:lnSpc>
                        <a:spcAft>
                          <a:spcPts val="0"/>
                        </a:spcAft>
                      </a:pPr>
                      <a:r>
                        <a:rPr lang="es-MX" sz="2000" dirty="0">
                          <a:effectLst/>
                        </a:rPr>
                        <a:t>2018</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2000" dirty="0">
                          <a:effectLst/>
                        </a:rPr>
                        <a:t>2019</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2000">
                          <a:effectLst/>
                        </a:rPr>
                        <a:t>2020</a:t>
                      </a:r>
                      <a:endParaRPr lang="es-MX"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64114">
                <a:tc>
                  <a:txBody>
                    <a:bodyPr/>
                    <a:lstStyle/>
                    <a:p>
                      <a:pPr algn="just">
                        <a:lnSpc>
                          <a:spcPct val="107000"/>
                        </a:lnSpc>
                        <a:spcAft>
                          <a:spcPts val="0"/>
                        </a:spcAft>
                      </a:pPr>
                      <a:r>
                        <a:rPr lang="es-MX" sz="2000">
                          <a:effectLst/>
                        </a:rPr>
                        <a:t>0</a:t>
                      </a:r>
                      <a:endParaRPr lang="es-MX"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2000">
                          <a:effectLst/>
                        </a:rPr>
                        <a:t>0</a:t>
                      </a:r>
                      <a:endParaRPr lang="es-MX"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2000" dirty="0">
                          <a:effectLst/>
                        </a:rPr>
                        <a:t> </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2000">
                          <a:effectLst/>
                        </a:rPr>
                        <a:t> </a:t>
                      </a:r>
                      <a:endParaRPr lang="es-MX"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64114">
                <a:tc>
                  <a:txBody>
                    <a:bodyPr/>
                    <a:lstStyle/>
                    <a:p>
                      <a:pPr algn="just">
                        <a:lnSpc>
                          <a:spcPct val="107000"/>
                        </a:lnSpc>
                        <a:spcAft>
                          <a:spcPts val="0"/>
                        </a:spcAft>
                      </a:pPr>
                      <a:r>
                        <a:rPr lang="es-MX" sz="2000">
                          <a:effectLst/>
                        </a:rPr>
                        <a:t>10</a:t>
                      </a:r>
                      <a:endParaRPr lang="es-MX"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2000">
                          <a:effectLst/>
                        </a:rPr>
                        <a:t> </a:t>
                      </a:r>
                      <a:endParaRPr lang="es-MX"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2000" dirty="0">
                          <a:effectLst/>
                        </a:rPr>
                        <a:t>215</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2000">
                          <a:effectLst/>
                        </a:rPr>
                        <a:t> </a:t>
                      </a:r>
                      <a:endParaRPr lang="es-MX"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64114">
                <a:tc>
                  <a:txBody>
                    <a:bodyPr/>
                    <a:lstStyle/>
                    <a:p>
                      <a:pPr algn="just">
                        <a:lnSpc>
                          <a:spcPct val="107000"/>
                        </a:lnSpc>
                        <a:spcAft>
                          <a:spcPts val="0"/>
                        </a:spcAft>
                      </a:pPr>
                      <a:r>
                        <a:rPr lang="es-MX" sz="2000">
                          <a:effectLst/>
                        </a:rPr>
                        <a:t>7</a:t>
                      </a:r>
                      <a:endParaRPr lang="es-MX"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2000">
                          <a:effectLst/>
                        </a:rPr>
                        <a:t> </a:t>
                      </a:r>
                      <a:endParaRPr lang="es-MX"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2000" dirty="0">
                          <a:effectLst/>
                        </a:rPr>
                        <a:t> </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MX" sz="2000" dirty="0">
                          <a:effectLst/>
                        </a:rPr>
                        <a:t>167</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64114">
                <a:tc gridSpan="3">
                  <a:txBody>
                    <a:bodyPr/>
                    <a:lstStyle/>
                    <a:p>
                      <a:pPr algn="ctr">
                        <a:lnSpc>
                          <a:spcPct val="107000"/>
                        </a:lnSpc>
                        <a:spcAft>
                          <a:spcPts val="0"/>
                        </a:spcAft>
                      </a:pPr>
                      <a:r>
                        <a:rPr lang="es-MX" sz="2000" dirty="0">
                          <a:effectLst/>
                        </a:rPr>
                        <a:t>TOTAL DE PERSONAS CAPACITADAS:</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s-MX"/>
                    </a:p>
                  </a:txBody>
                  <a:tcPr/>
                </a:tc>
                <a:tc hMerge="1">
                  <a:txBody>
                    <a:bodyPr/>
                    <a:lstStyle/>
                    <a:p>
                      <a:endParaRPr lang="es-MX"/>
                    </a:p>
                  </a:txBody>
                  <a:tcPr/>
                </a:tc>
                <a:tc>
                  <a:txBody>
                    <a:bodyPr/>
                    <a:lstStyle/>
                    <a:p>
                      <a:pPr algn="ctr">
                        <a:lnSpc>
                          <a:spcPct val="107000"/>
                        </a:lnSpc>
                        <a:spcAft>
                          <a:spcPts val="0"/>
                        </a:spcAft>
                      </a:pPr>
                      <a:r>
                        <a:rPr lang="es-MX" sz="2000" dirty="0">
                          <a:effectLst/>
                        </a:rPr>
                        <a:t>382</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40087183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1223625"/>
            <a:ext cx="9144000" cy="4238625"/>
          </a:xfrm>
          <a:prstGeom prst="rect">
            <a:avLst/>
          </a:prstGeom>
        </p:spPr>
      </p:pic>
      <p:sp>
        <p:nvSpPr>
          <p:cNvPr id="3" name="CuadroTexto 2"/>
          <p:cNvSpPr txBox="1"/>
          <p:nvPr/>
        </p:nvSpPr>
        <p:spPr>
          <a:xfrm>
            <a:off x="258183" y="2441986"/>
            <a:ext cx="6067314" cy="2646878"/>
          </a:xfrm>
          <a:prstGeom prst="rect">
            <a:avLst/>
          </a:prstGeom>
          <a:noFill/>
        </p:spPr>
        <p:txBody>
          <a:bodyPr wrap="square" rtlCol="0">
            <a:spAutoFit/>
          </a:bodyPr>
          <a:lstStyle/>
          <a:p>
            <a:r>
              <a:rPr lang="es-MX" sz="16600" b="1" dirty="0" smtClean="0">
                <a:solidFill>
                  <a:srgbClr val="00B0F0"/>
                </a:solidFill>
              </a:rPr>
              <a:t>Retos </a:t>
            </a:r>
            <a:endParaRPr lang="es-MX" sz="16600" b="1" dirty="0">
              <a:solidFill>
                <a:srgbClr val="00B0F0"/>
              </a:solidFill>
            </a:endParaRPr>
          </a:p>
        </p:txBody>
      </p:sp>
    </p:spTree>
    <p:extLst>
      <p:ext uri="{BB962C8B-B14F-4D97-AF65-F5344CB8AC3E}">
        <p14:creationId xmlns:p14="http://schemas.microsoft.com/office/powerpoint/2010/main" val="39936840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r="5299"/>
          <a:stretch/>
        </p:blipFill>
        <p:spPr>
          <a:xfrm>
            <a:off x="0" y="387275"/>
            <a:ext cx="9144000" cy="3973494"/>
          </a:xfrm>
          <a:prstGeom prst="rect">
            <a:avLst/>
          </a:prstGeom>
        </p:spPr>
      </p:pic>
      <p:sp>
        <p:nvSpPr>
          <p:cNvPr id="3" name="CuadroTexto 2"/>
          <p:cNvSpPr txBox="1"/>
          <p:nvPr/>
        </p:nvSpPr>
        <p:spPr>
          <a:xfrm>
            <a:off x="344245" y="4840941"/>
            <a:ext cx="8186569" cy="1477328"/>
          </a:xfrm>
          <a:prstGeom prst="rect">
            <a:avLst/>
          </a:prstGeom>
          <a:noFill/>
        </p:spPr>
        <p:txBody>
          <a:bodyPr wrap="square" rtlCol="0">
            <a:spAutoFit/>
          </a:bodyPr>
          <a:lstStyle/>
          <a:p>
            <a:pPr algn="ctr"/>
            <a:r>
              <a:rPr lang="es-MX" b="1" dirty="0" smtClean="0"/>
              <a:t>El reto de cierre de administración es dejar el:</a:t>
            </a:r>
          </a:p>
          <a:p>
            <a:pPr algn="ctr"/>
            <a:endParaRPr lang="es-MX" b="1" dirty="0" smtClean="0"/>
          </a:p>
          <a:p>
            <a:pPr algn="ctr"/>
            <a:r>
              <a:rPr lang="es-MX" b="1" dirty="0" smtClean="0"/>
              <a:t>REGLAMENTO DE PROTECCION DE DATOS PERSONALES.</a:t>
            </a:r>
          </a:p>
          <a:p>
            <a:pPr algn="ctr"/>
            <a:endParaRPr lang="es-MX" b="1" dirty="0"/>
          </a:p>
          <a:p>
            <a:pPr algn="ctr"/>
            <a:r>
              <a:rPr lang="es-MX" b="1" dirty="0" smtClean="0"/>
              <a:t>El cual se encuentra en proceso.</a:t>
            </a:r>
            <a:endParaRPr lang="es-MX" b="1" dirty="0"/>
          </a:p>
        </p:txBody>
      </p:sp>
    </p:spTree>
    <p:extLst>
      <p:ext uri="{BB962C8B-B14F-4D97-AF65-F5344CB8AC3E}">
        <p14:creationId xmlns:p14="http://schemas.microsoft.com/office/powerpoint/2010/main" val="21461353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451821"/>
            <a:ext cx="9144000" cy="3867374"/>
          </a:xfrm>
          <a:prstGeom prst="rect">
            <a:avLst/>
          </a:prstGeom>
        </p:spPr>
      </p:pic>
      <p:sp>
        <p:nvSpPr>
          <p:cNvPr id="3" name="CuadroTexto 2"/>
          <p:cNvSpPr txBox="1"/>
          <p:nvPr/>
        </p:nvSpPr>
        <p:spPr>
          <a:xfrm>
            <a:off x="204395" y="4754880"/>
            <a:ext cx="8616875" cy="1631216"/>
          </a:xfrm>
          <a:prstGeom prst="rect">
            <a:avLst/>
          </a:prstGeom>
          <a:noFill/>
        </p:spPr>
        <p:txBody>
          <a:bodyPr wrap="square" rtlCol="0">
            <a:spAutoFit/>
          </a:bodyPr>
          <a:lstStyle/>
          <a:p>
            <a:pPr algn="ctr"/>
            <a:r>
              <a:rPr lang="es-MX" sz="2000" b="1" dirty="0" smtClean="0"/>
              <a:t>Es fundamental la confidencialidad, por lo cual, se esta trabajando en fundamentar y definir el modelo de acuerdo de confidencialidad.</a:t>
            </a:r>
          </a:p>
          <a:p>
            <a:pPr algn="ctr"/>
            <a:endParaRPr lang="es-MX" sz="2000" b="1" dirty="0"/>
          </a:p>
          <a:p>
            <a:pPr algn="ctr"/>
            <a:r>
              <a:rPr lang="es-MX" sz="2000" b="1" dirty="0" smtClean="0"/>
              <a:t>Este acuerdo, es para el personal que maneja datos personales.</a:t>
            </a:r>
            <a:endParaRPr lang="es-MX" sz="2000" b="1" dirty="0"/>
          </a:p>
        </p:txBody>
      </p:sp>
    </p:spTree>
    <p:extLst>
      <p:ext uri="{BB962C8B-B14F-4D97-AF65-F5344CB8AC3E}">
        <p14:creationId xmlns:p14="http://schemas.microsoft.com/office/powerpoint/2010/main" val="8485005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r="7508"/>
          <a:stretch/>
        </p:blipFill>
        <p:spPr>
          <a:xfrm>
            <a:off x="301157" y="161364"/>
            <a:ext cx="4073619" cy="6324600"/>
          </a:xfrm>
          <a:prstGeom prst="rect">
            <a:avLst/>
          </a:prstGeom>
        </p:spPr>
      </p:pic>
      <p:pic>
        <p:nvPicPr>
          <p:cNvPr id="3" name="Imagen 2"/>
          <p:cNvPicPr>
            <a:picLocks noChangeAspect="1"/>
          </p:cNvPicPr>
          <p:nvPr/>
        </p:nvPicPr>
        <p:blipFill rotWithShape="1">
          <a:blip r:embed="rId3"/>
          <a:srcRect l="5228" r="4856"/>
          <a:stretch/>
        </p:blipFill>
        <p:spPr>
          <a:xfrm>
            <a:off x="4675934" y="161364"/>
            <a:ext cx="4073619" cy="6324600"/>
          </a:xfrm>
          <a:prstGeom prst="rect">
            <a:avLst/>
          </a:prstGeom>
        </p:spPr>
      </p:pic>
    </p:spTree>
    <p:extLst>
      <p:ext uri="{BB962C8B-B14F-4D97-AF65-F5344CB8AC3E}">
        <p14:creationId xmlns:p14="http://schemas.microsoft.com/office/powerpoint/2010/main" val="15695509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376518"/>
            <a:ext cx="9144000" cy="3267971"/>
          </a:xfrm>
          <a:prstGeom prst="rect">
            <a:avLst/>
          </a:prstGeom>
        </p:spPr>
      </p:pic>
      <p:sp>
        <p:nvSpPr>
          <p:cNvPr id="4" name="CuadroTexto 3"/>
          <p:cNvSpPr txBox="1"/>
          <p:nvPr/>
        </p:nvSpPr>
        <p:spPr>
          <a:xfrm>
            <a:off x="666974" y="3991087"/>
            <a:ext cx="7422777" cy="2215991"/>
          </a:xfrm>
          <a:prstGeom prst="rect">
            <a:avLst/>
          </a:prstGeom>
          <a:noFill/>
        </p:spPr>
        <p:txBody>
          <a:bodyPr wrap="square" rtlCol="0">
            <a:spAutoFit/>
          </a:bodyPr>
          <a:lstStyle/>
          <a:p>
            <a:pPr algn="just"/>
            <a:r>
              <a:rPr lang="es-MX" sz="2000" b="1" dirty="0" smtClean="0"/>
              <a:t>La base de datos con la que contamos (en </a:t>
            </a:r>
            <a:r>
              <a:rPr lang="es-MX" sz="2000" b="1" dirty="0" err="1" smtClean="0"/>
              <a:t>excell</a:t>
            </a:r>
            <a:r>
              <a:rPr lang="es-MX" sz="2000" b="1" dirty="0" smtClean="0"/>
              <a:t>.), no es suficiente el Departamento de Obligaciones de Transparencia y Datos Personales, tiene como propósito dejar una base de datos con toda la información obtenida y recabada con los Avisos de Privacidad e Inventario de Datos.</a:t>
            </a:r>
          </a:p>
          <a:p>
            <a:endParaRPr lang="es-MX" dirty="0"/>
          </a:p>
        </p:txBody>
      </p:sp>
    </p:spTree>
    <p:extLst>
      <p:ext uri="{BB962C8B-B14F-4D97-AF65-F5344CB8AC3E}">
        <p14:creationId xmlns:p14="http://schemas.microsoft.com/office/powerpoint/2010/main" val="31763154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0390637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2349693"/>
            <a:ext cx="9144000" cy="42337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1 Título"/>
          <p:cNvSpPr txBox="1">
            <a:spLocks/>
          </p:cNvSpPr>
          <p:nvPr/>
        </p:nvSpPr>
        <p:spPr>
          <a:xfrm>
            <a:off x="1051190" y="2517931"/>
            <a:ext cx="5878286" cy="546217"/>
          </a:xfrm>
          <a:prstGeom prst="rect">
            <a:avLst/>
          </a:prstGeom>
        </p:spPr>
        <p:txBody>
          <a:bodyPr vert="horz" lIns="65306" tIns="32653" rIns="65306" bIns="32653" rtlCol="0" anchor="ctr">
            <a:noAutofit/>
          </a:bodyPr>
          <a:lstStyle/>
          <a:p>
            <a:pPr algn="r" defTabSz="653064">
              <a:spcBef>
                <a:spcPct val="0"/>
              </a:spcBef>
              <a:defRPr/>
            </a:pPr>
            <a:r>
              <a:rPr lang="es-MX" sz="3300" b="1" kern="10" dirty="0">
                <a:ln w="1905"/>
                <a:effectLst>
                  <a:innerShdw blurRad="69850" dist="43180" dir="5400000">
                    <a:srgbClr val="000000">
                      <a:alpha val="65000"/>
                    </a:srgbClr>
                  </a:innerShdw>
                </a:effectLst>
                <a:latin typeface="Calibri" panose="020F0502020204030204" pitchFamily="34" charset="0"/>
                <a:cs typeface="Calibri" panose="020F0502020204030204" pitchFamily="34" charset="0"/>
              </a:rPr>
              <a:t>Estamos a sus órdenes</a:t>
            </a:r>
          </a:p>
        </p:txBody>
      </p:sp>
      <p:sp>
        <p:nvSpPr>
          <p:cNvPr id="3" name="Rectangle 2"/>
          <p:cNvSpPr txBox="1">
            <a:spLocks noChangeArrowheads="1"/>
          </p:cNvSpPr>
          <p:nvPr/>
        </p:nvSpPr>
        <p:spPr bwMode="auto">
          <a:xfrm>
            <a:off x="1686844" y="3269770"/>
            <a:ext cx="6007918" cy="1276710"/>
          </a:xfrm>
          <a:prstGeom prst="rect">
            <a:avLst/>
          </a:prstGeom>
          <a:noFill/>
          <a:ln w="9525">
            <a:noFill/>
            <a:miter lim="800000"/>
            <a:headEnd/>
            <a:tailEnd/>
          </a:ln>
          <a:effectLst/>
        </p:spPr>
        <p:txBody>
          <a:bodyPr lIns="65306" tIns="32653" rIns="65306" bIns="32653"/>
          <a:lstStyle/>
          <a:p>
            <a:pPr algn="ctr">
              <a:lnSpc>
                <a:spcPct val="90000"/>
              </a:lnSpc>
              <a:spcBef>
                <a:spcPct val="20000"/>
              </a:spcBef>
              <a:buClr>
                <a:schemeClr val="bg2"/>
              </a:buClr>
              <a:buFont typeface="Wingdings" pitchFamily="28" charset="2"/>
              <a:buNone/>
              <a:defRPr/>
            </a:pPr>
            <a:r>
              <a:rPr lang="es-MX" sz="2000" dirty="0" smtClean="0"/>
              <a:t>Av</a:t>
            </a:r>
            <a:r>
              <a:rPr lang="es-MX" sz="2000" dirty="0"/>
              <a:t>. Independencia No. </a:t>
            </a:r>
            <a:r>
              <a:rPr lang="es-MX" sz="2000" dirty="0" smtClean="0"/>
              <a:t>209 Colonia </a:t>
            </a:r>
            <a:r>
              <a:rPr lang="es-MX" sz="2000" dirty="0"/>
              <a:t>Centro, C.P. </a:t>
            </a:r>
            <a:r>
              <a:rPr lang="es-MX" sz="2000" dirty="0" smtClean="0"/>
              <a:t>31000,</a:t>
            </a:r>
            <a:r>
              <a:rPr lang="es-MX" sz="2000" dirty="0"/>
              <a:t/>
            </a:r>
            <a:br>
              <a:rPr lang="es-MX" sz="2000" dirty="0"/>
            </a:br>
            <a:r>
              <a:rPr lang="es-MX" sz="2000" dirty="0" smtClean="0"/>
              <a:t>Chihuahua</a:t>
            </a:r>
            <a:r>
              <a:rPr lang="es-MX" sz="2000" dirty="0"/>
              <a:t>, </a:t>
            </a:r>
            <a:r>
              <a:rPr lang="es-MX" sz="2000" dirty="0" smtClean="0"/>
              <a:t>Chihuahua</a:t>
            </a:r>
            <a:endParaRPr lang="es-MX" b="1" kern="0" dirty="0">
              <a:solidFill>
                <a:srgbClr val="990000"/>
              </a:solidFill>
              <a:latin typeface="Calibri" panose="020F0502020204030204" pitchFamily="34" charset="0"/>
              <a:cs typeface="Calibri" panose="020F0502020204030204" pitchFamily="34" charset="0"/>
            </a:endParaRPr>
          </a:p>
          <a:p>
            <a:pPr algn="ctr">
              <a:lnSpc>
                <a:spcPct val="90000"/>
              </a:lnSpc>
              <a:spcBef>
                <a:spcPct val="20000"/>
              </a:spcBef>
              <a:buClr>
                <a:schemeClr val="bg2"/>
              </a:buClr>
              <a:buFont typeface="Wingdings" pitchFamily="28" charset="2"/>
              <a:buNone/>
              <a:defRPr/>
            </a:pPr>
            <a:endParaRPr lang="es-ES" sz="2300" b="1" kern="0" dirty="0">
              <a:solidFill>
                <a:schemeClr val="tx2"/>
              </a:solidFill>
              <a:latin typeface="Calibri" panose="020F0502020204030204" pitchFamily="34" charset="0"/>
              <a:cs typeface="Calibri" panose="020F0502020204030204" pitchFamily="34" charset="0"/>
            </a:endParaRPr>
          </a:p>
        </p:txBody>
      </p:sp>
      <p:sp>
        <p:nvSpPr>
          <p:cNvPr id="6" name="5 CuadroTexto"/>
          <p:cNvSpPr txBox="1"/>
          <p:nvPr/>
        </p:nvSpPr>
        <p:spPr>
          <a:xfrm>
            <a:off x="2191420" y="4594848"/>
            <a:ext cx="5417797" cy="1838737"/>
          </a:xfrm>
          <a:prstGeom prst="rect">
            <a:avLst/>
          </a:prstGeom>
          <a:noFill/>
        </p:spPr>
        <p:txBody>
          <a:bodyPr wrap="square" lIns="65306" tIns="32653" rIns="65306" bIns="32653" rtlCol="0">
            <a:spAutoFit/>
          </a:bodyPr>
          <a:lstStyle/>
          <a:p>
            <a:pPr algn="ctr">
              <a:lnSpc>
                <a:spcPct val="90000"/>
              </a:lnSpc>
              <a:spcBef>
                <a:spcPct val="20000"/>
              </a:spcBef>
              <a:buClr>
                <a:schemeClr val="bg2"/>
              </a:buClr>
              <a:defRPr/>
            </a:pPr>
            <a:r>
              <a:rPr lang="es-MX" b="1" kern="0" dirty="0" smtClean="0">
                <a:latin typeface="Calibri" panose="020F0502020204030204" pitchFamily="34" charset="0"/>
                <a:cs typeface="Calibri" panose="020F0502020204030204" pitchFamily="34" charset="0"/>
              </a:rPr>
              <a:t>Coordinador de Transparencia </a:t>
            </a:r>
            <a:r>
              <a:rPr lang="es-MX" b="1" kern="0" dirty="0">
                <a:latin typeface="Calibri" panose="020F0502020204030204" pitchFamily="34" charset="0"/>
                <a:cs typeface="Calibri" panose="020F0502020204030204" pitchFamily="34" charset="0"/>
              </a:rPr>
              <a:t>200-48-00 </a:t>
            </a:r>
            <a:r>
              <a:rPr lang="es-MX" b="1" kern="0" dirty="0" smtClean="0">
                <a:latin typeface="Calibri" panose="020F0502020204030204" pitchFamily="34" charset="0"/>
                <a:cs typeface="Calibri" panose="020F0502020204030204" pitchFamily="34" charset="0"/>
              </a:rPr>
              <a:t> ext.6305  </a:t>
            </a:r>
          </a:p>
          <a:p>
            <a:pPr algn="ctr">
              <a:lnSpc>
                <a:spcPct val="90000"/>
              </a:lnSpc>
              <a:spcBef>
                <a:spcPct val="20000"/>
              </a:spcBef>
              <a:buClr>
                <a:schemeClr val="bg2"/>
              </a:buClr>
              <a:defRPr/>
            </a:pPr>
            <a:r>
              <a:rPr lang="es-MX" b="1" kern="0" dirty="0" smtClean="0">
                <a:solidFill>
                  <a:srgbClr val="00B0F0"/>
                </a:solidFill>
                <a:latin typeface="Calibri" panose="020F0502020204030204" pitchFamily="34" charset="0"/>
                <a:cs typeface="Calibri" panose="020F0502020204030204" pitchFamily="34" charset="0"/>
              </a:rPr>
              <a:t> </a:t>
            </a:r>
            <a:r>
              <a:rPr lang="es-MX" b="1" kern="0" dirty="0">
                <a:solidFill>
                  <a:srgbClr val="00B0F0"/>
                </a:solidFill>
                <a:latin typeface="Calibri" panose="020F0502020204030204" pitchFamily="34" charset="0"/>
                <a:cs typeface="Calibri" panose="020F0502020204030204" pitchFamily="34" charset="0"/>
              </a:rPr>
              <a:t>Mtro. Adolfo Rico Vásquez  </a:t>
            </a:r>
          </a:p>
          <a:p>
            <a:pPr algn="ctr">
              <a:lnSpc>
                <a:spcPct val="90000"/>
              </a:lnSpc>
              <a:spcBef>
                <a:spcPct val="20000"/>
              </a:spcBef>
              <a:buClr>
                <a:schemeClr val="bg2"/>
              </a:buClr>
              <a:defRPr/>
            </a:pPr>
            <a:endParaRPr lang="es-MX" b="1" kern="0" dirty="0" smtClean="0">
              <a:latin typeface="Calibri" panose="020F0502020204030204" pitchFamily="34" charset="0"/>
              <a:cs typeface="Calibri" panose="020F0502020204030204" pitchFamily="34" charset="0"/>
            </a:endParaRPr>
          </a:p>
          <a:p>
            <a:pPr algn="ctr">
              <a:lnSpc>
                <a:spcPct val="90000"/>
              </a:lnSpc>
              <a:spcBef>
                <a:spcPct val="20000"/>
              </a:spcBef>
              <a:buClr>
                <a:schemeClr val="bg2"/>
              </a:buClr>
              <a:defRPr/>
            </a:pPr>
            <a:r>
              <a:rPr lang="es-MX" b="1" kern="0" dirty="0" smtClean="0">
                <a:latin typeface="Calibri" panose="020F0502020204030204" pitchFamily="34" charset="0"/>
                <a:cs typeface="Calibri" panose="020F0502020204030204" pitchFamily="34" charset="0"/>
              </a:rPr>
              <a:t>Obligaciones </a:t>
            </a:r>
            <a:r>
              <a:rPr lang="es-MX" b="1" kern="0" dirty="0">
                <a:latin typeface="Calibri" panose="020F0502020204030204" pitchFamily="34" charset="0"/>
                <a:cs typeface="Calibri" panose="020F0502020204030204" pitchFamily="34" charset="0"/>
              </a:rPr>
              <a:t>de Transparencia y PDP</a:t>
            </a:r>
            <a:r>
              <a:rPr lang="es-MX" b="1" kern="0" dirty="0" smtClean="0">
                <a:latin typeface="Calibri" panose="020F0502020204030204" pitchFamily="34" charset="0"/>
                <a:cs typeface="Calibri" panose="020F0502020204030204" pitchFamily="34" charset="0"/>
              </a:rPr>
              <a:t>. Ext. 6388</a:t>
            </a:r>
            <a:endParaRPr lang="es-MX" b="1" kern="0" dirty="0">
              <a:latin typeface="Calibri" panose="020F0502020204030204" pitchFamily="34" charset="0"/>
              <a:cs typeface="Calibri" panose="020F0502020204030204" pitchFamily="34" charset="0"/>
            </a:endParaRPr>
          </a:p>
          <a:p>
            <a:pPr algn="ctr">
              <a:lnSpc>
                <a:spcPct val="90000"/>
              </a:lnSpc>
              <a:spcBef>
                <a:spcPct val="20000"/>
              </a:spcBef>
              <a:buClr>
                <a:schemeClr val="bg2"/>
              </a:buClr>
              <a:defRPr/>
            </a:pPr>
            <a:r>
              <a:rPr lang="es-MX" b="1" kern="0" dirty="0" smtClean="0">
                <a:solidFill>
                  <a:srgbClr val="00B0F0"/>
                </a:solidFill>
                <a:latin typeface="Calibri" panose="020F0502020204030204" pitchFamily="34" charset="0"/>
                <a:cs typeface="Calibri" panose="020F0502020204030204" pitchFamily="34" charset="0"/>
              </a:rPr>
              <a:t>Mtro. César Holguín </a:t>
            </a:r>
          </a:p>
          <a:p>
            <a:pPr algn="ctr">
              <a:lnSpc>
                <a:spcPct val="90000"/>
              </a:lnSpc>
              <a:spcBef>
                <a:spcPct val="20000"/>
              </a:spcBef>
              <a:buClr>
                <a:schemeClr val="bg2"/>
              </a:buClr>
              <a:defRPr/>
            </a:pPr>
            <a:r>
              <a:rPr lang="es-MX" b="1" kern="0" dirty="0" smtClean="0">
                <a:latin typeface="Calibri" panose="020F0502020204030204" pitchFamily="34" charset="0"/>
                <a:cs typeface="Calibri" panose="020F0502020204030204" pitchFamily="34" charset="0"/>
              </a:rPr>
              <a:t>  </a:t>
            </a:r>
            <a:endParaRPr lang="es-MX" dirty="0"/>
          </a:p>
        </p:txBody>
      </p:sp>
      <p:pic>
        <p:nvPicPr>
          <p:cNvPr id="7" name="Imagen 6"/>
          <p:cNvPicPr>
            <a:picLocks noChangeAspect="1"/>
          </p:cNvPicPr>
          <p:nvPr/>
        </p:nvPicPr>
        <p:blipFill>
          <a:blip r:embed="rId2"/>
          <a:stretch>
            <a:fillRect/>
          </a:stretch>
        </p:blipFill>
        <p:spPr>
          <a:xfrm>
            <a:off x="0" y="28853"/>
            <a:ext cx="9144793" cy="2261812"/>
          </a:xfrm>
          <a:prstGeom prst="rect">
            <a:avLst/>
          </a:prstGeom>
        </p:spPr>
      </p:pic>
    </p:spTree>
    <p:extLst>
      <p:ext uri="{BB962C8B-B14F-4D97-AF65-F5344CB8AC3E}">
        <p14:creationId xmlns:p14="http://schemas.microsoft.com/office/powerpoint/2010/main" val="3261645491"/>
      </p:ext>
    </p:extLst>
  </p:cSld>
  <p:clrMapOvr>
    <a:masterClrMapping/>
  </p:clrMapOvr>
  <p:timing>
    <p:tnLst>
      <p:par>
        <p:cTn id="1" dur="indefinite" restart="never" nodeType="tmRoot"/>
      </p:par>
    </p:tnLst>
  </p:timing>
</p:sld>
</file>

<file path=ppt/theme/theme1.xml><?xml version="1.0" encoding="utf-8"?>
<a:theme xmlns:a="http://schemas.openxmlformats.org/drawingml/2006/main" name="Sector">
  <a:themeElements>
    <a:clrScheme name="Sector">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ector">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ector">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2756</TotalTime>
  <Words>811</Words>
  <Application>Microsoft Office PowerPoint</Application>
  <PresentationFormat>Presentación en pantalla (4:3)</PresentationFormat>
  <Paragraphs>136</Paragraphs>
  <Slides>66</Slides>
  <Notes>1</Notes>
  <HiddenSlides>0</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66</vt:i4>
      </vt:variant>
    </vt:vector>
  </HeadingPairs>
  <TitlesOfParts>
    <vt:vector size="78" baseType="lpstr">
      <vt:lpstr>Arial Unicode MS</vt:lpstr>
      <vt:lpstr>Albertus Extra Bold</vt:lpstr>
      <vt:lpstr>Albertus Medium</vt:lpstr>
      <vt:lpstr>Apple Chancery</vt:lpstr>
      <vt:lpstr>Arial</vt:lpstr>
      <vt:lpstr>Baskerville Old Face</vt:lpstr>
      <vt:lpstr>Calibri</vt:lpstr>
      <vt:lpstr>Century Gothic</vt:lpstr>
      <vt:lpstr>Times New Roman</vt:lpstr>
      <vt:lpstr>Wingdings</vt:lpstr>
      <vt:lpstr>Wingdings 3</vt:lpstr>
      <vt:lpstr>Sector</vt:lpstr>
      <vt:lpstr>“retos y avances  en la  protección dE DATOS PERSONALES.”</vt:lpstr>
      <vt:lpstr>28 ENERO. DIA INTERNACIONAL DE LA PROTECCION DE DATOS PERSONALES.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Datos personales.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En Legislación, como vamos?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Avances 2018-2020: *avisos de privacidad. *inventario de datos personales. *base de datos. *capacitaciones. </vt:lpstr>
      <vt:lpstr>Presentación de PowerPoint</vt:lpstr>
      <vt:lpstr>Se diseño un modelo único de aviso de privacidad para unificar en todo el municipio, siendo aprobado por el ichitap.</vt:lpstr>
      <vt:lpstr>Presentación de PowerPoint</vt:lpstr>
      <vt:lpstr>Durante el periodo 2018-2020, se llevo a cabo la creación de los avisos de privacidad, el cual pone a la vanguardia en protección de datos personales al municipio de chihuahua.</vt:lpstr>
      <vt:lpstr>En colaboración con los enlaces de transparencia y todo el personal que maneja datos personales, le dimos vida a los avisos de privacidad de las siguientes aplicaciones:</vt:lpstr>
      <vt:lpstr>Presentación de PowerPoint</vt:lpstr>
      <vt:lpstr>Presentación de PowerPoint</vt:lpstr>
      <vt:lpstr>Presentación de PowerPoint</vt:lpstr>
      <vt:lpstr>Presentación de PowerPoint</vt:lpstr>
      <vt:lpstr>Durante el periodo 2018-2020, se llevo a cabo la creación de los avisos de privacidad, el cual pone a la vanguardia en protección de datos personales al municipio de chihuahua.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ROBERTO HINOJOS</dc:creator>
  <cp:lastModifiedBy>Ana Karina Granados Ruiz</cp:lastModifiedBy>
  <cp:revision>88</cp:revision>
  <dcterms:created xsi:type="dcterms:W3CDTF">2018-04-27T16:41:49Z</dcterms:created>
  <dcterms:modified xsi:type="dcterms:W3CDTF">2021-02-04T19:37:53Z</dcterms:modified>
</cp:coreProperties>
</file>