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6" r:id="rId4"/>
    <p:sldId id="267" r:id="rId5"/>
    <p:sldId id="268" r:id="rId6"/>
    <p:sldId id="258" r:id="rId7"/>
    <p:sldId id="259" r:id="rId8"/>
    <p:sldId id="260" r:id="rId9"/>
    <p:sldId id="261" r:id="rId10"/>
    <p:sldId id="264" r:id="rId11"/>
    <p:sldId id="265" r:id="rId12"/>
    <p:sldId id="273" r:id="rId13"/>
    <p:sldId id="269" r:id="rId14"/>
    <p:sldId id="274" r:id="rId15"/>
    <p:sldId id="276" r:id="rId16"/>
    <p:sldId id="278" r:id="rId17"/>
    <p:sldId id="270" r:id="rId18"/>
    <p:sldId id="277" r:id="rId19"/>
    <p:sldId id="271" r:id="rId20"/>
    <p:sldId id="272" r:id="rId21"/>
  </p:sldIdLst>
  <p:sldSz cx="6858000" cy="9144000" type="letter"/>
  <p:notesSz cx="6797675" cy="9926638"/>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40" autoAdjust="0"/>
    <p:restoredTop sz="94660"/>
  </p:normalViewPr>
  <p:slideViewPr>
    <p:cSldViewPr>
      <p:cViewPr>
        <p:scale>
          <a:sx n="98" d="100"/>
          <a:sy n="98" d="100"/>
        </p:scale>
        <p:origin x="-366" y="-96"/>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455A649-2D05-41FF-9C91-887C297537EB}" type="datetimeFigureOut">
              <a:rPr lang="es-MX" smtClean="0"/>
              <a:pPr/>
              <a:t>21/08/2018</a:t>
            </a:fld>
            <a:endParaRPr lang="es-MX"/>
          </a:p>
        </p:txBody>
      </p:sp>
      <p:sp>
        <p:nvSpPr>
          <p:cNvPr id="4" name="3 Marcador de imagen de diapositiva"/>
          <p:cNvSpPr>
            <a:spLocks noGrp="1" noRot="1" noChangeAspect="1"/>
          </p:cNvSpPr>
          <p:nvPr>
            <p:ph type="sldImg" idx="2"/>
          </p:nvPr>
        </p:nvSpPr>
        <p:spPr>
          <a:xfrm>
            <a:off x="2003425" y="744538"/>
            <a:ext cx="2790825" cy="3722687"/>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A3B3CFC-A05B-4A9F-8DC4-73857B2B3B56}" type="slidenum">
              <a:rPr lang="es-MX" smtClean="0"/>
              <a:pPr/>
              <a:t>‹Nº›</a:t>
            </a:fld>
            <a:endParaRPr lang="es-MX"/>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7A3B3CFC-A05B-4A9F-8DC4-73857B2B3B56}" type="slidenum">
              <a:rPr lang="es-MX" smtClean="0"/>
              <a:pPr/>
              <a:t>2</a:t>
            </a:fld>
            <a:endParaRPr 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7A3B3CFC-A05B-4A9F-8DC4-73857B2B3B56}" type="slidenum">
              <a:rPr lang="es-MX" smtClean="0"/>
              <a:pPr/>
              <a:t>12</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7A3B3CFC-A05B-4A9F-8DC4-73857B2B3B56}" type="slidenum">
              <a:rPr lang="es-MX" smtClean="0"/>
              <a:pPr/>
              <a:t>17</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A78166C1-19C5-48F8-A7E8-0A82B8AB8951}" type="datetimeFigureOut">
              <a:rPr lang="es-MX" smtClean="0"/>
              <a:pPr/>
              <a:t>21/08/2018</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8857A65B-B797-4B3A-B2E7-3A9EAEE5DFF7}"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A78166C1-19C5-48F8-A7E8-0A82B8AB8951}" type="datetimeFigureOut">
              <a:rPr lang="es-MX" smtClean="0"/>
              <a:pPr/>
              <a:t>21/08/2018</a:t>
            </a:fld>
            <a:endParaRPr lang="es-MX"/>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8857A65B-B797-4B3A-B2E7-3A9EAEE5DFF7}"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1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9" Type="http://schemas.openxmlformats.org/officeDocument/2006/relationships/image" Target="../media/image54.jpeg"/></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uliocesar.ortiz\Desktop\OFICINA REGIDORES\FOTOS REGIDOR\2018\Zv5NsYKtutO.jpg"/>
          <p:cNvPicPr>
            <a:picLocks noChangeAspect="1" noChangeArrowheads="1"/>
          </p:cNvPicPr>
          <p:nvPr/>
        </p:nvPicPr>
        <p:blipFill>
          <a:blip r:embed="rId2" cstate="print"/>
          <a:srcRect l="17188" t="9193" r="29928" b="13868"/>
          <a:stretch>
            <a:fillRect/>
          </a:stretch>
        </p:blipFill>
        <p:spPr bwMode="auto">
          <a:xfrm>
            <a:off x="1340768" y="2123728"/>
            <a:ext cx="4176464" cy="3917234"/>
          </a:xfrm>
          <a:prstGeom prst="rect">
            <a:avLst/>
          </a:prstGeom>
          <a:noFill/>
        </p:spPr>
      </p:pic>
      <p:sp>
        <p:nvSpPr>
          <p:cNvPr id="2" name="1 Título"/>
          <p:cNvSpPr>
            <a:spLocks noGrp="1"/>
          </p:cNvSpPr>
          <p:nvPr>
            <p:ph type="ctrTitle"/>
          </p:nvPr>
        </p:nvSpPr>
        <p:spPr>
          <a:xfrm>
            <a:off x="548680" y="251521"/>
            <a:ext cx="5829300" cy="1224135"/>
          </a:xfrm>
        </p:spPr>
        <p:txBody>
          <a:bodyPr>
            <a:normAutofit/>
          </a:bodyPr>
          <a:lstStyle/>
          <a:p>
            <a:r>
              <a:rPr lang="es-MX" sz="3200" b="1" dirty="0" smtClean="0"/>
              <a:t>REG. JULIO CÉSAR ORTIZ VILLANUEVA </a:t>
            </a:r>
            <a:endParaRPr lang="es-MX" sz="3200" b="1" dirty="0"/>
          </a:p>
        </p:txBody>
      </p:sp>
      <p:sp>
        <p:nvSpPr>
          <p:cNvPr id="3" name="2 Subtítulo"/>
          <p:cNvSpPr>
            <a:spLocks noGrp="1"/>
          </p:cNvSpPr>
          <p:nvPr>
            <p:ph type="subTitle" idx="1"/>
          </p:nvPr>
        </p:nvSpPr>
        <p:spPr>
          <a:xfrm>
            <a:off x="764704" y="6804248"/>
            <a:ext cx="5400600" cy="1368152"/>
          </a:xfrm>
        </p:spPr>
        <p:txBody>
          <a:bodyPr>
            <a:normAutofit/>
          </a:bodyPr>
          <a:lstStyle/>
          <a:p>
            <a:r>
              <a:rPr lang="es-MX" dirty="0" smtClean="0"/>
              <a:t>INFORME DE ACTIVIDADES </a:t>
            </a:r>
          </a:p>
          <a:p>
            <a:r>
              <a:rPr lang="es-MX" dirty="0" smtClean="0"/>
              <a:t>ADMINISTRACIÓN 2016-2018</a:t>
            </a:r>
            <a:endParaRPr lang="es-MX" dirty="0"/>
          </a:p>
        </p:txBody>
      </p:sp>
      <p:pic>
        <p:nvPicPr>
          <p:cNvPr id="5" name="3 Marcador de contenido" descr="Escudo_de_Armas_de_la_Ciudad_de_Chihuahua.svg.png"/>
          <p:cNvPicPr>
            <a:picLocks noChangeAspect="1"/>
          </p:cNvPicPr>
          <p:nvPr/>
        </p:nvPicPr>
        <p:blipFill>
          <a:blip r:embed="rId3" cstate="print"/>
          <a:stretch>
            <a:fillRect/>
          </a:stretch>
        </p:blipFill>
        <p:spPr>
          <a:xfrm>
            <a:off x="1412776" y="2123728"/>
            <a:ext cx="1237638" cy="1584176"/>
          </a:xfrm>
          <a:prstGeom prst="rect">
            <a:avLst/>
          </a:prstGeom>
        </p:spPr>
      </p:pic>
      <p:pic>
        <p:nvPicPr>
          <p:cNvPr id="6" name="5 Imagen" descr="descarga.png"/>
          <p:cNvPicPr>
            <a:picLocks noChangeAspect="1"/>
          </p:cNvPicPr>
          <p:nvPr/>
        </p:nvPicPr>
        <p:blipFill>
          <a:blip r:embed="rId4" cstate="print"/>
          <a:stretch>
            <a:fillRect/>
          </a:stretch>
        </p:blipFill>
        <p:spPr>
          <a:xfrm>
            <a:off x="4437112" y="4932040"/>
            <a:ext cx="1080120" cy="10801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descr="Resultado de imagen para logo de nueva alianz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7412" name="AutoShape 4" descr="Resultado de imagen para logo de nueva alianz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7414" name="AutoShape 6" descr="Resultado de imagen para logo de nueva alianz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7416" name="AutoShape 8" descr="Resultado de imagen para logo de nueva alianz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7418" name="AutoShape 10" descr="Resultado de imagen para logo de nueva alianz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7420" name="AutoShape 12" descr="Resultado de imagen para logo de nueva alianz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
        <p:nvSpPr>
          <p:cNvPr id="10" name="9 Marcador de contenido"/>
          <p:cNvSpPr>
            <a:spLocks noGrp="1"/>
          </p:cNvSpPr>
          <p:nvPr>
            <p:ph idx="1"/>
          </p:nvPr>
        </p:nvSpPr>
        <p:spPr>
          <a:xfrm>
            <a:off x="332656" y="1043608"/>
            <a:ext cx="6172200" cy="7402769"/>
          </a:xfrm>
        </p:spPr>
        <p:txBody>
          <a:bodyPr>
            <a:normAutofit/>
          </a:bodyPr>
          <a:lstStyle/>
          <a:p>
            <a:pPr marL="0" indent="0" algn="just">
              <a:buNone/>
            </a:pPr>
            <a:r>
              <a:rPr lang="es-MX" sz="2000" dirty="0" smtClean="0">
                <a:latin typeface="Apple Chancery" pitchFamily="66" charset="0"/>
              </a:rPr>
              <a:t>En estos dos años, vivimos desde el comienzo momentos históricos porque se colocó al frente de la administración municipal (2016-2018) a una mujer, a la primera Alcaldesa de la ciudad de Chihuahua.</a:t>
            </a:r>
          </a:p>
          <a:p>
            <a:pPr marL="0" indent="0" algn="just">
              <a:buNone/>
            </a:pPr>
            <a:r>
              <a:rPr lang="es-MX" sz="2000" dirty="0" smtClean="0">
                <a:latin typeface="Apple Chancery" pitchFamily="66" charset="0"/>
              </a:rPr>
              <a:t>Juntos, caminamos con esfuerzo y dedicación, con el firme propósito de mejorar las condiciones de vida de los habitantes de Chihuahua.</a:t>
            </a:r>
          </a:p>
          <a:p>
            <a:pPr marL="0" indent="0" algn="just">
              <a:buNone/>
            </a:pPr>
            <a:r>
              <a:rPr lang="es-MX" sz="2000" dirty="0" smtClean="0">
                <a:latin typeface="Apple Chancery" pitchFamily="66" charset="0"/>
              </a:rPr>
              <a:t>Como Regidor sé que Chihuahua, aún no cubre todas sus necesidades y que falta más por hacer, seguiré trabajando y empeñándome hasta el último día en que se me concedió servir a la sociedad chihuahuense, pues un gobierno cercano a ellos es más sensible y humano.</a:t>
            </a:r>
          </a:p>
          <a:p>
            <a:pPr marL="0" indent="0" algn="just">
              <a:buNone/>
            </a:pPr>
            <a:r>
              <a:rPr lang="es-MX" sz="2000" dirty="0" smtClean="0">
                <a:latin typeface="Apple Chancery" pitchFamily="66" charset="0"/>
              </a:rPr>
              <a:t>En el artículo 33 fracción XII del Código Municipal para el Estado de Chihuahua, se establece la obligatoriedad de rendir informe de actividades, en éste, me permito hacer de su conocimiento las gestiones y resultados realizados a lo largo de estos dos años.</a:t>
            </a:r>
          </a:p>
          <a:p>
            <a:pPr marL="0" indent="0" algn="just">
              <a:buNone/>
            </a:pPr>
            <a:r>
              <a:rPr lang="es-MX" sz="2000" dirty="0" smtClean="0">
                <a:latin typeface="Apple Chancery" pitchFamily="66" charset="0"/>
              </a:rPr>
              <a:t>Espero sinceramente que éste sirva de apoyo para mejorar el desempeño de futuras generaciones.</a:t>
            </a:r>
          </a:p>
          <a:p>
            <a:pPr marL="0" indent="0" algn="just">
              <a:buNone/>
            </a:pPr>
            <a:endParaRPr lang="es-MX" sz="2000" b="1" dirty="0" smtClean="0">
              <a:latin typeface="Apple Chancery" pitchFamily="66" charset="0"/>
            </a:endParaRPr>
          </a:p>
          <a:p>
            <a:pPr marL="0" indent="0" algn="ctr">
              <a:buNone/>
            </a:pPr>
            <a:endParaRPr lang="es-MX" sz="2000" b="1" dirty="0" smtClean="0">
              <a:latin typeface="Apple Chancery" pitchFamily="66" charset="0"/>
            </a:endParaRPr>
          </a:p>
          <a:p>
            <a:pPr algn="just">
              <a:buNone/>
            </a:pPr>
            <a:endParaRPr lang="es-MX" sz="2000" dirty="0">
              <a:latin typeface="Apple Chancery"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descr="C:\Users\juliocesar.ortiz\Desktop\OFICINA REGIDORES\FOTOS REGIDOR\2017\IMG-20170605-WA0021.jpg"/>
          <p:cNvPicPr>
            <a:picLocks noChangeAspect="1" noChangeArrowheads="1"/>
          </p:cNvPicPr>
          <p:nvPr/>
        </p:nvPicPr>
        <p:blipFill>
          <a:blip r:embed="rId2" cstate="print"/>
          <a:srcRect l="22365" t="15680" b="-3572"/>
          <a:stretch>
            <a:fillRect/>
          </a:stretch>
        </p:blipFill>
        <p:spPr bwMode="auto">
          <a:xfrm>
            <a:off x="404664" y="2555776"/>
            <a:ext cx="3240360" cy="1814602"/>
          </a:xfrm>
          <a:prstGeom prst="rect">
            <a:avLst/>
          </a:prstGeom>
          <a:noFill/>
        </p:spPr>
      </p:pic>
      <p:sp>
        <p:nvSpPr>
          <p:cNvPr id="2" name="1 Título"/>
          <p:cNvSpPr>
            <a:spLocks noGrp="1"/>
          </p:cNvSpPr>
          <p:nvPr>
            <p:ph type="title"/>
          </p:nvPr>
        </p:nvSpPr>
        <p:spPr>
          <a:xfrm>
            <a:off x="332656" y="0"/>
            <a:ext cx="6172200" cy="677424"/>
          </a:xfrm>
        </p:spPr>
        <p:txBody>
          <a:bodyPr>
            <a:noAutofit/>
          </a:bodyPr>
          <a:lstStyle/>
          <a:p>
            <a:r>
              <a:rPr lang="es-MX" sz="3200" b="1" dirty="0" smtClean="0"/>
              <a:t>Sesiones del Ayuntamiento </a:t>
            </a:r>
            <a:endParaRPr lang="es-MX" sz="3200" b="1" dirty="0"/>
          </a:p>
        </p:txBody>
      </p:sp>
      <p:sp>
        <p:nvSpPr>
          <p:cNvPr id="3" name="2 Marcador de contenido"/>
          <p:cNvSpPr>
            <a:spLocks noGrp="1"/>
          </p:cNvSpPr>
          <p:nvPr>
            <p:ph idx="1"/>
          </p:nvPr>
        </p:nvSpPr>
        <p:spPr>
          <a:xfrm>
            <a:off x="404664" y="1115616"/>
            <a:ext cx="6172200" cy="7632848"/>
          </a:xfrm>
        </p:spPr>
        <p:txBody>
          <a:bodyPr/>
          <a:lstStyle/>
          <a:p>
            <a:pPr algn="just">
              <a:buNone/>
            </a:pPr>
            <a:r>
              <a:rPr lang="es-MX" dirty="0" smtClean="0"/>
              <a:t>	</a:t>
            </a:r>
          </a:p>
          <a:p>
            <a:pPr algn="just">
              <a:buNone/>
            </a:pPr>
            <a:endParaRPr lang="es-MX" sz="1800" dirty="0" smtClean="0"/>
          </a:p>
          <a:p>
            <a:pPr algn="just">
              <a:buNone/>
            </a:pPr>
            <a:endParaRPr lang="es-MX" sz="1800" dirty="0" smtClean="0"/>
          </a:p>
          <a:p>
            <a:pPr algn="just">
              <a:buNone/>
            </a:pPr>
            <a:endParaRPr lang="es-MX" sz="1800" dirty="0" smtClean="0"/>
          </a:p>
          <a:p>
            <a:pPr algn="just">
              <a:buNone/>
            </a:pPr>
            <a:endParaRPr lang="es-MX" sz="1800" dirty="0" smtClean="0"/>
          </a:p>
          <a:p>
            <a:pPr algn="just">
              <a:buNone/>
            </a:pPr>
            <a:endParaRPr lang="es-MX" sz="1800" dirty="0" smtClean="0"/>
          </a:p>
          <a:p>
            <a:pPr algn="just">
              <a:buNone/>
            </a:pPr>
            <a:endParaRPr lang="es-MX" sz="1800" dirty="0" smtClean="0"/>
          </a:p>
          <a:p>
            <a:pPr algn="just">
              <a:buNone/>
            </a:pPr>
            <a:r>
              <a:rPr lang="es-MX" sz="1800" dirty="0" smtClean="0"/>
              <a:t>	</a:t>
            </a:r>
          </a:p>
          <a:p>
            <a:pPr algn="just">
              <a:buNone/>
            </a:pPr>
            <a:endParaRPr lang="es-MX" sz="1800" dirty="0" smtClean="0"/>
          </a:p>
          <a:p>
            <a:pPr marL="0" indent="0" algn="just">
              <a:buNone/>
            </a:pPr>
            <a:endParaRPr lang="es-MX" sz="1800" dirty="0" smtClean="0"/>
          </a:p>
          <a:p>
            <a:pPr marL="0" indent="0" algn="just">
              <a:buNone/>
            </a:pPr>
            <a:r>
              <a:rPr lang="es-MX" sz="1800" dirty="0" smtClean="0"/>
              <a:t>En las sesiones del Honorable Ayuntamiento, a lo largo de ésta administración, quienes integramos este órgano colegiado de gobierno municipal; concretamos  acuerdos importantes en las  propuestas, iniciativas y/o programas que fueron sometidos por la Presidente,  Regidores y Regidoras, así como las comisiones  integradas; acuerdos, que sin duda fueron y seguirán siendo de gran beneficio para nuestro Municipio.</a:t>
            </a:r>
          </a:p>
          <a:p>
            <a:pPr algn="just">
              <a:buNone/>
            </a:pPr>
            <a:r>
              <a:rPr lang="es-MX" sz="1800" dirty="0" smtClean="0"/>
              <a:t> 	</a:t>
            </a:r>
          </a:p>
          <a:p>
            <a:pPr marL="0" indent="0" algn="just">
              <a:buNone/>
            </a:pPr>
            <a:r>
              <a:rPr lang="es-MX" sz="1800" dirty="0" smtClean="0"/>
              <a:t>Por mi parte, tal como lo señala el artículo 21 del Reglamento Interior del Honorable Ayuntamiento, asistí puntualmente a las Sesiones, Ordinarias, Extraordinarias y Solemnes, a las que fuimos convocados durante éste mandato constitucional.</a:t>
            </a:r>
          </a:p>
          <a:p>
            <a:pPr algn="just">
              <a:buNone/>
            </a:pPr>
            <a:endParaRPr lang="es-MX" sz="1800" dirty="0"/>
          </a:p>
          <a:p>
            <a:pPr algn="just">
              <a:buNone/>
            </a:pPr>
            <a:endParaRPr lang="es-MX" sz="1800" dirty="0"/>
          </a:p>
        </p:txBody>
      </p:sp>
      <p:pic>
        <p:nvPicPr>
          <p:cNvPr id="2050" name="Picture 2" descr="C:\Users\juliocesar.ortiz\Desktop\OFICINA REGIDORES\FOTOS REGIDOR\2017\20170830_103250.jpg"/>
          <p:cNvPicPr>
            <a:picLocks noChangeAspect="1" noChangeArrowheads="1"/>
          </p:cNvPicPr>
          <p:nvPr/>
        </p:nvPicPr>
        <p:blipFill>
          <a:blip r:embed="rId3" cstate="print"/>
          <a:srcRect l="10211" t="22719" r="4020" b="25463"/>
          <a:stretch>
            <a:fillRect/>
          </a:stretch>
        </p:blipFill>
        <p:spPr bwMode="auto">
          <a:xfrm>
            <a:off x="3068960" y="2699792"/>
            <a:ext cx="3525909" cy="1597678"/>
          </a:xfrm>
          <a:prstGeom prst="rect">
            <a:avLst/>
          </a:prstGeom>
          <a:noFill/>
        </p:spPr>
      </p:pic>
      <p:pic>
        <p:nvPicPr>
          <p:cNvPr id="6" name="Picture 2" descr="E:\20161010_180625.jpg"/>
          <p:cNvPicPr>
            <a:picLocks noChangeAspect="1" noChangeArrowheads="1"/>
          </p:cNvPicPr>
          <p:nvPr/>
        </p:nvPicPr>
        <p:blipFill>
          <a:blip r:embed="rId4" cstate="print"/>
          <a:srcRect l="18433" t="23229" r="17053" b="39853"/>
          <a:stretch>
            <a:fillRect/>
          </a:stretch>
        </p:blipFill>
        <p:spPr bwMode="auto">
          <a:xfrm>
            <a:off x="404664" y="683568"/>
            <a:ext cx="6192688" cy="204023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uliocesar.ortiz\Desktop\OFICINA REGIDORES\FOTOS REGIDOR\2017\20170614_102728.jpg"/>
          <p:cNvPicPr>
            <a:picLocks noChangeAspect="1" noChangeArrowheads="1"/>
          </p:cNvPicPr>
          <p:nvPr/>
        </p:nvPicPr>
        <p:blipFill>
          <a:blip r:embed="rId2" cstate="print"/>
          <a:srcRect/>
          <a:stretch>
            <a:fillRect/>
          </a:stretch>
        </p:blipFill>
        <p:spPr bwMode="auto">
          <a:xfrm>
            <a:off x="260648" y="4211960"/>
            <a:ext cx="3429000" cy="2571750"/>
          </a:xfrm>
          <a:prstGeom prst="rect">
            <a:avLst/>
          </a:prstGeom>
          <a:noFill/>
        </p:spPr>
      </p:pic>
      <p:pic>
        <p:nvPicPr>
          <p:cNvPr id="4" name="Picture 9" descr="C:\Users\juliocesar.ortiz\Desktop\OFICINA REGIDORES\FOTOS REGIDOR\2018\bfec853a-bc8b-41e2-9311-1af152b8c228 (1).jpg"/>
          <p:cNvPicPr>
            <a:picLocks noGrp="1" noChangeAspect="1" noChangeArrowheads="1"/>
          </p:cNvPicPr>
          <p:nvPr>
            <p:ph idx="1"/>
          </p:nvPr>
        </p:nvPicPr>
        <p:blipFill>
          <a:blip r:embed="rId3" cstate="print"/>
          <a:srcRect t="10667" r="2000"/>
          <a:stretch>
            <a:fillRect/>
          </a:stretch>
        </p:blipFill>
        <p:spPr bwMode="auto">
          <a:xfrm>
            <a:off x="332656" y="323528"/>
            <a:ext cx="3528392" cy="2412269"/>
          </a:xfrm>
          <a:prstGeom prst="rect">
            <a:avLst/>
          </a:prstGeom>
          <a:noFill/>
        </p:spPr>
      </p:pic>
      <p:pic>
        <p:nvPicPr>
          <p:cNvPr id="18435" name="Picture 3" descr="C:\Users\juliocesar.ortiz\Desktop\OFICINA REGIDORES\FOTOS REGIDOR\2018\1531244066462.jpg"/>
          <p:cNvPicPr>
            <a:picLocks noChangeAspect="1" noChangeArrowheads="1"/>
          </p:cNvPicPr>
          <p:nvPr/>
        </p:nvPicPr>
        <p:blipFill>
          <a:blip r:embed="rId4" cstate="print"/>
          <a:srcRect l="3989" t="5853"/>
          <a:stretch>
            <a:fillRect/>
          </a:stretch>
        </p:blipFill>
        <p:spPr bwMode="auto">
          <a:xfrm>
            <a:off x="3130922" y="2411760"/>
            <a:ext cx="3466430" cy="2316609"/>
          </a:xfrm>
          <a:prstGeom prst="rect">
            <a:avLst/>
          </a:prstGeom>
          <a:noFill/>
        </p:spPr>
      </p:pic>
      <p:pic>
        <p:nvPicPr>
          <p:cNvPr id="18436" name="Picture 4" descr="C:\Users\juliocesar.ortiz\Desktop\OFICINA REGIDORES\FOTOS REGIDOR\2018\1530901156366.jpg"/>
          <p:cNvPicPr>
            <a:picLocks noChangeAspect="1" noChangeArrowheads="1"/>
          </p:cNvPicPr>
          <p:nvPr/>
        </p:nvPicPr>
        <p:blipFill>
          <a:blip r:embed="rId5" cstate="print"/>
          <a:srcRect t="22148" b="32079"/>
          <a:stretch>
            <a:fillRect/>
          </a:stretch>
        </p:blipFill>
        <p:spPr bwMode="auto">
          <a:xfrm>
            <a:off x="332656" y="2627784"/>
            <a:ext cx="2808312" cy="2232248"/>
          </a:xfrm>
          <a:prstGeom prst="rect">
            <a:avLst/>
          </a:prstGeom>
          <a:noFill/>
        </p:spPr>
      </p:pic>
      <p:pic>
        <p:nvPicPr>
          <p:cNvPr id="18437" name="Picture 5" descr="C:\Users\juliocesar.ortiz\Desktop\OFICINA REGIDORES\FOTOS REGIDOR\2017\2017-06-05 12.35.52.jpg"/>
          <p:cNvPicPr>
            <a:picLocks noChangeAspect="1" noChangeArrowheads="1"/>
          </p:cNvPicPr>
          <p:nvPr/>
        </p:nvPicPr>
        <p:blipFill>
          <a:blip r:embed="rId6" cstate="print"/>
          <a:srcRect t="26595" r="21036" b="14892"/>
          <a:stretch>
            <a:fillRect/>
          </a:stretch>
        </p:blipFill>
        <p:spPr bwMode="auto">
          <a:xfrm>
            <a:off x="2564904" y="4572000"/>
            <a:ext cx="4016586" cy="2232248"/>
          </a:xfrm>
          <a:prstGeom prst="rect">
            <a:avLst/>
          </a:prstGeom>
          <a:noFill/>
        </p:spPr>
      </p:pic>
      <p:pic>
        <p:nvPicPr>
          <p:cNvPr id="18438" name="Picture 6" descr="C:\Users\juliocesar.ortiz\Desktop\OFICINA REGIDORES\FOTOS REGIDOR\2017\20170329_104220.jpg"/>
          <p:cNvPicPr>
            <a:picLocks noChangeAspect="1" noChangeArrowheads="1"/>
          </p:cNvPicPr>
          <p:nvPr/>
        </p:nvPicPr>
        <p:blipFill>
          <a:blip r:embed="rId7" cstate="print"/>
          <a:srcRect l="6951" t="8934" r="27950"/>
          <a:stretch>
            <a:fillRect/>
          </a:stretch>
        </p:blipFill>
        <p:spPr bwMode="auto">
          <a:xfrm>
            <a:off x="3717032" y="289332"/>
            <a:ext cx="2952328" cy="2266444"/>
          </a:xfrm>
          <a:prstGeom prst="rect">
            <a:avLst/>
          </a:prstGeom>
          <a:noFill/>
        </p:spPr>
      </p:pic>
      <p:pic>
        <p:nvPicPr>
          <p:cNvPr id="18439" name="Picture 7" descr="C:\Users\juliocesar.ortiz\Desktop\OFICINA REGIDORES\FOTOS REGIDOR\2017\20170329_105509.jpg"/>
          <p:cNvPicPr>
            <a:picLocks noChangeAspect="1" noChangeArrowheads="1"/>
          </p:cNvPicPr>
          <p:nvPr/>
        </p:nvPicPr>
        <p:blipFill>
          <a:blip r:embed="rId8" cstate="print"/>
          <a:srcRect l="4851" t="10801" r="13251" b="26200"/>
          <a:stretch>
            <a:fillRect/>
          </a:stretch>
        </p:blipFill>
        <p:spPr bwMode="auto">
          <a:xfrm>
            <a:off x="260648" y="6876256"/>
            <a:ext cx="3384376" cy="1952525"/>
          </a:xfrm>
          <a:prstGeom prst="rect">
            <a:avLst/>
          </a:prstGeom>
          <a:noFill/>
        </p:spPr>
      </p:pic>
      <p:pic>
        <p:nvPicPr>
          <p:cNvPr id="18434" name="Picture 2" descr="C:\Users\juliocesar.ortiz\Desktop\OFICINA REGIDORES\FOTOS REGIDOR\2018\big_8ya5ak1f.jpg"/>
          <p:cNvPicPr>
            <a:picLocks noChangeAspect="1" noChangeArrowheads="1"/>
          </p:cNvPicPr>
          <p:nvPr/>
        </p:nvPicPr>
        <p:blipFill>
          <a:blip r:embed="rId9" cstate="print"/>
          <a:srcRect t="16967" r="1818"/>
          <a:stretch>
            <a:fillRect/>
          </a:stretch>
        </p:blipFill>
        <p:spPr bwMode="auto">
          <a:xfrm>
            <a:off x="2708920" y="6372200"/>
            <a:ext cx="3888432" cy="246680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0648" y="251520"/>
            <a:ext cx="6172200" cy="677424"/>
          </a:xfrm>
        </p:spPr>
        <p:txBody>
          <a:bodyPr>
            <a:normAutofit fontScale="90000"/>
          </a:bodyPr>
          <a:lstStyle/>
          <a:p>
            <a:r>
              <a:rPr lang="es-MX" b="1" dirty="0" smtClean="0"/>
              <a:t>Propuestas </a:t>
            </a:r>
            <a:endParaRPr lang="es-MX" b="1" dirty="0"/>
          </a:p>
        </p:txBody>
      </p:sp>
      <p:sp>
        <p:nvSpPr>
          <p:cNvPr id="3" name="2 Marcador de contenido"/>
          <p:cNvSpPr>
            <a:spLocks noGrp="1"/>
          </p:cNvSpPr>
          <p:nvPr>
            <p:ph idx="1"/>
          </p:nvPr>
        </p:nvSpPr>
        <p:spPr>
          <a:xfrm>
            <a:off x="476672" y="971600"/>
            <a:ext cx="6172200" cy="7704856"/>
          </a:xfrm>
        </p:spPr>
        <p:txBody>
          <a:bodyPr>
            <a:normAutofit fontScale="25000" lnSpcReduction="20000"/>
          </a:bodyPr>
          <a:lstStyle/>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endParaRPr lang="es-MX" dirty="0" smtClean="0"/>
          </a:p>
          <a:p>
            <a:pPr lvl="0" algn="just">
              <a:buNone/>
            </a:pPr>
            <a:endParaRPr lang="es-MX" dirty="0" smtClean="0"/>
          </a:p>
          <a:p>
            <a:pPr lvl="0" algn="just">
              <a:buNone/>
            </a:pPr>
            <a:endParaRPr lang="es-MX" dirty="0" smtClean="0"/>
          </a:p>
          <a:p>
            <a:pPr lvl="0" algn="just"/>
            <a:endParaRPr lang="es-MX" dirty="0" smtClean="0"/>
          </a:p>
          <a:p>
            <a:pPr marL="87313" lvl="0" indent="-87313" algn="just">
              <a:lnSpc>
                <a:spcPct val="120000"/>
              </a:lnSpc>
            </a:pPr>
            <a:r>
              <a:rPr lang="es-MX" sz="4400" dirty="0" smtClean="0"/>
              <a:t>El día 13 de septiembre del 2017, durante la sesión ordinaria del Ayuntamiento, propusimos que por conducto de la Presidente Municipal, se  solicitara a la Dirección de Seguridad Pública Municipal, la incorporación a la Plataforma Escudo Chihuahua, las cámaras de circuito cerrado de escuelas públicas del municipio de Chihuahua, y anexamos a la propuesta, relación de las secundarias públicas que cuentan con éste sistema, para brindar video vigilancia y reacción inmediata en incidentes delictivos. </a:t>
            </a:r>
          </a:p>
          <a:p>
            <a:pPr lvl="0" algn="just">
              <a:lnSpc>
                <a:spcPct val="120000"/>
              </a:lnSpc>
            </a:pPr>
            <a:endParaRPr lang="es-MX" sz="4400" dirty="0" smtClean="0"/>
          </a:p>
          <a:p>
            <a:pPr marL="87313" indent="-87313" algn="just">
              <a:lnSpc>
                <a:spcPct val="120000"/>
              </a:lnSpc>
            </a:pPr>
            <a:r>
              <a:rPr lang="es-MX" sz="4400" dirty="0" smtClean="0"/>
              <a:t>El 13 de junio del 2018, sometimos a la aprobación del Ayuntamiento, exhortar a la Junta Municipal de Agua y Saneamiento para que se atendiera y resolviera el problema de desabasto de agua en las escuelas públicas de nivel básico de nuestro municipio, anexando a la misma una relación de escuelas que presentaban este problema, exhorto que se aprobó en la sesión ordinaria de ese mismo día por ser obvia y urgente resolución. </a:t>
            </a:r>
          </a:p>
          <a:p>
            <a:pPr algn="just">
              <a:lnSpc>
                <a:spcPct val="120000"/>
              </a:lnSpc>
            </a:pPr>
            <a:endParaRPr lang="es-MX" sz="4400" dirty="0" smtClean="0"/>
          </a:p>
          <a:p>
            <a:pPr marL="87313" indent="-87313" algn="just">
              <a:lnSpc>
                <a:spcPct val="120000"/>
              </a:lnSpc>
            </a:pPr>
            <a:r>
              <a:rPr lang="es-MX" sz="4400" dirty="0" smtClean="0"/>
              <a:t>El 06 de julio del 2018, exhortamos a la Dirección de Seguridad Pública Municipal,  mantener el programa permanente de seguridad en las Escuelas de Educación Pública del Municipio de Chihuahua, durante el ciclo escolar regular y el periodo vacacional, solicitud que se aprobó por el Ayuntamiento en esa misma sesión ordinaria por ser de obvia y urgente resolución.</a:t>
            </a:r>
          </a:p>
          <a:p>
            <a:pPr>
              <a:lnSpc>
                <a:spcPct val="120000"/>
              </a:lnSpc>
              <a:buNone/>
            </a:pPr>
            <a:r>
              <a:rPr lang="es-MX" sz="4400" dirty="0" smtClean="0"/>
              <a:t> </a:t>
            </a:r>
            <a:endParaRPr lang="es-MX" dirty="0" smtClean="0"/>
          </a:p>
          <a:p>
            <a:endParaRPr lang="es-MX" dirty="0" smtClean="0"/>
          </a:p>
          <a:p>
            <a:pPr lvl="0" algn="just"/>
            <a:endParaRPr lang="es-MX" dirty="0" smtClean="0"/>
          </a:p>
          <a:p>
            <a:pPr algn="just"/>
            <a:endParaRPr lang="es-MX" dirty="0"/>
          </a:p>
        </p:txBody>
      </p:sp>
      <p:pic>
        <p:nvPicPr>
          <p:cNvPr id="2050" name="Picture 2" descr="C:\Users\juliocesar.ortiz\Desktop\OFICINA REGIDORES\FOTOS REGIDOR\2017\20170823_110131.jpg"/>
          <p:cNvPicPr>
            <a:picLocks noChangeAspect="1" noChangeArrowheads="1"/>
          </p:cNvPicPr>
          <p:nvPr/>
        </p:nvPicPr>
        <p:blipFill>
          <a:blip r:embed="rId2" cstate="print"/>
          <a:srcRect l="25200" t="18900" r="18101" b="27551"/>
          <a:stretch>
            <a:fillRect/>
          </a:stretch>
        </p:blipFill>
        <p:spPr bwMode="auto">
          <a:xfrm>
            <a:off x="692696" y="1475656"/>
            <a:ext cx="2641200" cy="3672408"/>
          </a:xfrm>
          <a:prstGeom prst="rect">
            <a:avLst/>
          </a:prstGeom>
          <a:noFill/>
        </p:spPr>
      </p:pic>
      <p:sp>
        <p:nvSpPr>
          <p:cNvPr id="5" name="4 CuadroTexto"/>
          <p:cNvSpPr txBox="1"/>
          <p:nvPr/>
        </p:nvSpPr>
        <p:spPr>
          <a:xfrm>
            <a:off x="3356992" y="1043608"/>
            <a:ext cx="3240360" cy="4493538"/>
          </a:xfrm>
          <a:prstGeom prst="rect">
            <a:avLst/>
          </a:prstGeom>
          <a:noFill/>
        </p:spPr>
        <p:txBody>
          <a:bodyPr wrap="square" rtlCol="0">
            <a:spAutoFit/>
          </a:bodyPr>
          <a:lstStyle/>
          <a:p>
            <a:pPr lvl="0" algn="just"/>
            <a:r>
              <a:rPr lang="es-MX" sz="1100" dirty="0" smtClean="0"/>
              <a:t>En Sesión Ordinaria del 26 de Octubre del 2016: Exhortamos a las Direcciones de Seguridad Pública Municipal  y Desarrollo Humano y Educación, para que se implementarán operativos de seguridad en las escuelas públicas del municipio, en las horas de entrada y salida de los alumnos. </a:t>
            </a:r>
          </a:p>
          <a:p>
            <a:pPr algn="just">
              <a:buNone/>
            </a:pPr>
            <a:r>
              <a:rPr lang="es-MX" sz="1100" dirty="0" smtClean="0"/>
              <a:t> </a:t>
            </a:r>
          </a:p>
          <a:p>
            <a:pPr lvl="0" algn="just"/>
            <a:r>
              <a:rPr lang="es-MX" sz="1100" dirty="0" smtClean="0"/>
              <a:t>El 08 de Febrero del 2017 presentamos ante Cabildo  propuesta para que se brinde atención psicológica a las y los alumnos de las Escuelas Secundarias Públicas del Municipio de Chihuahua, para la atención y tratamiento de problemas psicosociales, por parte del Centro de Atención y Prevención Psicológica (CAPPSI); misma que fue aprobada por el Ayuntamiento en Sesión Ordinaria del 12 de abril del año dos mil diecisiete.</a:t>
            </a:r>
          </a:p>
          <a:p>
            <a:pPr algn="just">
              <a:buNone/>
            </a:pPr>
            <a:r>
              <a:rPr lang="es-MX" sz="1100" dirty="0" smtClean="0"/>
              <a:t> </a:t>
            </a:r>
          </a:p>
          <a:p>
            <a:pPr lvl="0" algn="just"/>
            <a:r>
              <a:rPr lang="es-MX" sz="1100" dirty="0" smtClean="0"/>
              <a:t>22 de febrero del 2017: Derivado del Plan de Austeridad implementado por la Presidente Municipal de Chihuahua, solicitamos que la partida de $50,000.00 (cincuenta mil pesos 00/100 </a:t>
            </a:r>
            <a:r>
              <a:rPr lang="es-MX" sz="1100" dirty="0" err="1" smtClean="0"/>
              <a:t>m.n.</a:t>
            </a:r>
            <a:r>
              <a:rPr lang="es-MX" sz="1100" dirty="0" smtClean="0"/>
              <a:t>) correspondiente a un servidor en mi calidad de Regidor  y etiquetada para apoyos; se utilizara para la compra de cubetas de pintura, las cuales fueron donadas a varias escuelas públicas de nuestro municipio.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C:\Users\juliocesar.ortiz\Desktop\OFICINA REGIDORES\FOTOS REGIDOR\2017\IMG-20170605-WA0024.jpg"/>
          <p:cNvPicPr>
            <a:picLocks noChangeAspect="1" noChangeArrowheads="1"/>
          </p:cNvPicPr>
          <p:nvPr/>
        </p:nvPicPr>
        <p:blipFill>
          <a:blip r:embed="rId2" cstate="print"/>
          <a:srcRect t="12993" r="-492"/>
          <a:stretch>
            <a:fillRect/>
          </a:stretch>
        </p:blipFill>
        <p:spPr bwMode="auto">
          <a:xfrm>
            <a:off x="2708920" y="5580112"/>
            <a:ext cx="3744416" cy="1928813"/>
          </a:xfrm>
          <a:prstGeom prst="rect">
            <a:avLst/>
          </a:prstGeom>
          <a:noFill/>
        </p:spPr>
      </p:pic>
      <p:sp>
        <p:nvSpPr>
          <p:cNvPr id="3" name="2 Marcador de contenido"/>
          <p:cNvSpPr>
            <a:spLocks noGrp="1"/>
          </p:cNvSpPr>
          <p:nvPr>
            <p:ph idx="1"/>
          </p:nvPr>
        </p:nvSpPr>
        <p:spPr>
          <a:xfrm>
            <a:off x="332656" y="827584"/>
            <a:ext cx="6244208" cy="5040560"/>
          </a:xfrm>
        </p:spPr>
        <p:txBody>
          <a:bodyPr>
            <a:normAutofit lnSpcReduction="10000"/>
          </a:bodyPr>
          <a:lstStyle/>
          <a:p>
            <a:pPr marL="0" indent="0" algn="just">
              <a:lnSpc>
                <a:spcPct val="120000"/>
              </a:lnSpc>
              <a:spcAft>
                <a:spcPts val="115"/>
              </a:spcAft>
              <a:buNone/>
            </a:pPr>
            <a:r>
              <a:rPr lang="es-MX" sz="1200" dirty="0" smtClean="0"/>
              <a:t>De acuerdo al artículo  33 del Código Municipal para el Estado de Chihuahua y el 19 del Reglamento Interior  del Honorable Ayuntamiento, las facultades de los Regidores se centran en la inspección y vigilancia del desempeño de la administración municipal y la eficaz prestación de los servicios públicos de acuerdo a las comisiones que nos fueron conferidas. Como Profesor, durante esta administración tuve la honrosa oportunidad de presidir la comisión de educación, en la cual desahogamos ya sea de manera particular o conjuntamente con otras comisiones, temas importantes, trascendentales en esta materia e inciden en las políticas públicas educativas o en la realización de programas en beneficio de nuestras instituciones públicas educativas.</a:t>
            </a:r>
          </a:p>
          <a:p>
            <a:pPr marL="0" indent="0" algn="just">
              <a:lnSpc>
                <a:spcPct val="120000"/>
              </a:lnSpc>
              <a:spcAft>
                <a:spcPts val="115"/>
              </a:spcAft>
              <a:buNone/>
            </a:pPr>
            <a:endParaRPr lang="es-MX" sz="1200" dirty="0" smtClean="0"/>
          </a:p>
          <a:p>
            <a:pPr marL="0" indent="0" algn="just">
              <a:lnSpc>
                <a:spcPct val="120000"/>
              </a:lnSpc>
              <a:spcAft>
                <a:spcPts val="115"/>
              </a:spcAft>
              <a:buNone/>
            </a:pPr>
            <a:r>
              <a:rPr lang="es-MX" sz="1200" dirty="0" smtClean="0"/>
              <a:t>Por otra parte, en las Comisiones de Desarrollo rural y la de Participación Ciudadana, desarrolle adecuadamente el cargo de secretario que me fue conferido, donde mi desempeño no fue diferente, pues siempre busqué realizar  las mejores aportaciones y colaborar con mis compañeras y compañeros Regidores para atender  y dictaminar los asuntos que fueron debidamente turnados. </a:t>
            </a:r>
          </a:p>
          <a:p>
            <a:pPr marL="0" indent="0" algn="just">
              <a:lnSpc>
                <a:spcPct val="120000"/>
              </a:lnSpc>
              <a:spcAft>
                <a:spcPts val="115"/>
              </a:spcAft>
              <a:buNone/>
            </a:pPr>
            <a:endParaRPr lang="es-MX" sz="1200" dirty="0" smtClean="0"/>
          </a:p>
          <a:p>
            <a:pPr marL="0" indent="0" algn="just">
              <a:lnSpc>
                <a:spcPct val="120000"/>
              </a:lnSpc>
              <a:spcAft>
                <a:spcPts val="115"/>
              </a:spcAft>
              <a:buNone/>
            </a:pPr>
            <a:r>
              <a:rPr lang="es-MX" sz="1200" dirty="0" smtClean="0"/>
              <a:t>Hoy, puedo decir con seguridad y satisfacción que realizamos exitosamente los trabajos de nuestra competencia,  buscando siempre desempeñarnos de manera propositiva y analítica, para llegar a los mejores acuerdos, que permitieran favorecer no sólo a las instituciones públicas educativas de nuestro Municipio, sino a la sociedad chihuahuense en general, comunidades estudiantiles, niñas, niños y jóvenes; pues soy fiel creyente y partidario, de que la educación es el cimiento más sólido para formar generaciones responsables, solidarias, respetuosas y  personas comprometidas con nuestro país.</a:t>
            </a:r>
          </a:p>
          <a:p>
            <a:pPr algn="just">
              <a:lnSpc>
                <a:spcPct val="120000"/>
              </a:lnSpc>
              <a:spcAft>
                <a:spcPts val="115"/>
              </a:spcAft>
              <a:buNone/>
            </a:pPr>
            <a:r>
              <a:rPr lang="es-MX" sz="1200" dirty="0"/>
              <a:t>	</a:t>
            </a:r>
            <a:endParaRPr lang="es-MX" sz="1200" dirty="0" smtClean="0"/>
          </a:p>
          <a:p>
            <a:pPr algn="just">
              <a:lnSpc>
                <a:spcPct val="120000"/>
              </a:lnSpc>
              <a:spcAft>
                <a:spcPts val="115"/>
              </a:spcAft>
              <a:buNone/>
            </a:pPr>
            <a:endParaRPr lang="es-MX" sz="1200" dirty="0"/>
          </a:p>
        </p:txBody>
      </p:sp>
      <p:sp>
        <p:nvSpPr>
          <p:cNvPr id="5" name="4 Título"/>
          <p:cNvSpPr>
            <a:spLocks noGrp="1"/>
          </p:cNvSpPr>
          <p:nvPr>
            <p:ph type="title"/>
          </p:nvPr>
        </p:nvSpPr>
        <p:spPr>
          <a:xfrm>
            <a:off x="476672" y="0"/>
            <a:ext cx="6172200" cy="827584"/>
          </a:xfrm>
        </p:spPr>
        <p:txBody>
          <a:bodyPr>
            <a:normAutofit/>
          </a:bodyPr>
          <a:lstStyle/>
          <a:p>
            <a:r>
              <a:rPr lang="es-MX" sz="4000" b="1" dirty="0" smtClean="0"/>
              <a:t>Trabajo en Comisiones</a:t>
            </a:r>
            <a:endParaRPr lang="es-MX" sz="4000" b="1" dirty="0"/>
          </a:p>
        </p:txBody>
      </p:sp>
      <p:pic>
        <p:nvPicPr>
          <p:cNvPr id="7" name="6 Imagen" descr="20170915_112514.jpg"/>
          <p:cNvPicPr>
            <a:picLocks noChangeAspect="1"/>
          </p:cNvPicPr>
          <p:nvPr/>
        </p:nvPicPr>
        <p:blipFill>
          <a:blip r:embed="rId3" cstate="print"/>
          <a:srcRect t="30159" r="21627"/>
          <a:stretch>
            <a:fillRect/>
          </a:stretch>
        </p:blipFill>
        <p:spPr>
          <a:xfrm>
            <a:off x="476672" y="5580112"/>
            <a:ext cx="2369717" cy="1728192"/>
          </a:xfrm>
          <a:prstGeom prst="rect">
            <a:avLst/>
          </a:prstGeom>
        </p:spPr>
      </p:pic>
      <p:pic>
        <p:nvPicPr>
          <p:cNvPr id="6" name="3 Marcador de contenido" descr="20170118_131520.jpg"/>
          <p:cNvPicPr>
            <a:picLocks noChangeAspect="1"/>
          </p:cNvPicPr>
          <p:nvPr/>
        </p:nvPicPr>
        <p:blipFill>
          <a:blip r:embed="rId4" cstate="print"/>
          <a:srcRect t="24845" r="1332"/>
          <a:stretch>
            <a:fillRect/>
          </a:stretch>
        </p:blipFill>
        <p:spPr>
          <a:xfrm>
            <a:off x="980728" y="7308304"/>
            <a:ext cx="4143952" cy="159596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nvPr>
        </p:nvGraphicFramePr>
        <p:xfrm>
          <a:off x="332656" y="1179326"/>
          <a:ext cx="6264696" cy="6891033"/>
        </p:xfrm>
        <a:graphic>
          <a:graphicData uri="http://schemas.openxmlformats.org/drawingml/2006/table">
            <a:tbl>
              <a:tblPr firstRow="1" bandRow="1">
                <a:tableStyleId>{5C22544A-7EE6-4342-B048-85BDC9FD1C3A}</a:tableStyleId>
              </a:tblPr>
              <a:tblGrid>
                <a:gridCol w="1566174"/>
                <a:gridCol w="1566174"/>
                <a:gridCol w="1566174"/>
                <a:gridCol w="1566174"/>
              </a:tblGrid>
              <a:tr h="614667">
                <a:tc>
                  <a:txBody>
                    <a:bodyPr/>
                    <a:lstStyle/>
                    <a:p>
                      <a:pPr algn="ctr">
                        <a:lnSpc>
                          <a:spcPct val="115000"/>
                        </a:lnSpc>
                        <a:spcAft>
                          <a:spcPts val="0"/>
                        </a:spcAft>
                      </a:pPr>
                      <a:r>
                        <a:rPr lang="es-MX" sz="1100" b="1" dirty="0">
                          <a:latin typeface="Calibri"/>
                          <a:ea typeface="Calibri"/>
                          <a:cs typeface="Times New Roman"/>
                        </a:rPr>
                        <a:t>NOMBRE DE LA COMISIÓN</a:t>
                      </a:r>
                      <a:endParaRPr lang="es-MX" sz="11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100" b="1" dirty="0">
                          <a:latin typeface="Calibri"/>
                          <a:ea typeface="Calibri"/>
                          <a:cs typeface="Times New Roman"/>
                        </a:rPr>
                        <a:t>ASUNTO</a:t>
                      </a:r>
                      <a:endParaRPr lang="es-MX" sz="11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100" b="1" dirty="0">
                          <a:latin typeface="Calibri"/>
                          <a:ea typeface="Calibri"/>
                          <a:cs typeface="Times New Roman"/>
                        </a:rPr>
                        <a:t>FECHA DE TURNO</a:t>
                      </a:r>
                      <a:endParaRPr lang="es-MX" sz="11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100" b="1" dirty="0">
                          <a:latin typeface="Calibri"/>
                          <a:ea typeface="Calibri"/>
                          <a:cs typeface="Times New Roman"/>
                        </a:rPr>
                        <a:t>SITUACIÓN ACTUAL</a:t>
                      </a:r>
                      <a:endParaRPr lang="es-MX" sz="1100" dirty="0">
                        <a:latin typeface="Calibri"/>
                        <a:ea typeface="Calibri"/>
                        <a:cs typeface="Times New Roman"/>
                      </a:endParaRPr>
                    </a:p>
                  </a:txBody>
                  <a:tcPr marL="68580" marR="68580" marT="0" marB="0" anchor="ctr"/>
                </a:tc>
              </a:tr>
              <a:tr h="1196510">
                <a:tc>
                  <a:txBody>
                    <a:bodyPr/>
                    <a:lstStyle/>
                    <a:p>
                      <a:pPr algn="ctr">
                        <a:lnSpc>
                          <a:spcPct val="115000"/>
                        </a:lnSpc>
                        <a:spcAft>
                          <a:spcPts val="0"/>
                        </a:spcAft>
                      </a:pPr>
                      <a:r>
                        <a:rPr lang="es-MX" sz="1100" dirty="0">
                          <a:latin typeface="Calibri"/>
                          <a:ea typeface="Calibri"/>
                          <a:cs typeface="Times New Roman"/>
                        </a:rPr>
                        <a:t>Comisiones Unidas de Educación y Juventud</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Exhorto a la Universidad Autónoma de Chihuahua, para disminuir en 30% el costo de sus colegiaturas</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19 de diciembre del 2016, mediante oficio No. SRIA/AT/516/2016</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Dictaminado y sometido a la aprobación del Ayuntamiento en ordinaria de fecha 11 de enero del 2017.</a:t>
                      </a:r>
                    </a:p>
                  </a:txBody>
                  <a:tcPr marL="68580" marR="68580" marT="0" marB="0" anchor="ctr"/>
                </a:tc>
              </a:tr>
              <a:tr h="1224136">
                <a:tc>
                  <a:txBody>
                    <a:bodyPr/>
                    <a:lstStyle/>
                    <a:p>
                      <a:pPr algn="ctr">
                        <a:lnSpc>
                          <a:spcPct val="115000"/>
                        </a:lnSpc>
                        <a:spcAft>
                          <a:spcPts val="0"/>
                        </a:spcAft>
                      </a:pPr>
                      <a:r>
                        <a:rPr lang="es-MX" sz="1100">
                          <a:latin typeface="Calibri"/>
                          <a:ea typeface="Calibri"/>
                          <a:cs typeface="Times New Roman"/>
                        </a:rPr>
                        <a:t>Comisiones Unidas de Educación y Salud</a:t>
                      </a:r>
                    </a:p>
                  </a:txBody>
                  <a:tcPr marL="68580" marR="68580" marT="0" marB="0" anchor="ctr"/>
                </a:tc>
                <a:tc>
                  <a:txBody>
                    <a:bodyPr/>
                    <a:lstStyle/>
                    <a:p>
                      <a:pPr algn="ctr">
                        <a:lnSpc>
                          <a:spcPct val="115000"/>
                        </a:lnSpc>
                        <a:spcAft>
                          <a:spcPts val="0"/>
                        </a:spcAft>
                      </a:pPr>
                      <a:r>
                        <a:rPr lang="es-MX" sz="1100">
                          <a:latin typeface="Calibri"/>
                          <a:ea typeface="Calibri"/>
                          <a:cs typeface="Times New Roman"/>
                        </a:rPr>
                        <a:t>Propuesta para la implementación de un programa de atención psicológica en las escuelas secundarias del Municipio</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09 de febrero del 2017, mediante oficio No. SRIA/AT/056/2017</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Dictaminado y sometido a la aprobación del Ayuntamiento en sesión de fecha 12 de abril del 2017.</a:t>
                      </a:r>
                    </a:p>
                  </a:txBody>
                  <a:tcPr marL="68580" marR="68580" marT="0" marB="0" anchor="ctr"/>
                </a:tc>
              </a:tr>
              <a:tr h="2229569">
                <a:tc>
                  <a:txBody>
                    <a:bodyPr/>
                    <a:lstStyle/>
                    <a:p>
                      <a:pPr algn="ctr">
                        <a:lnSpc>
                          <a:spcPct val="115000"/>
                        </a:lnSpc>
                        <a:spcAft>
                          <a:spcPts val="0"/>
                        </a:spcAft>
                      </a:pPr>
                      <a:r>
                        <a:rPr lang="es-MX" sz="1100" dirty="0">
                          <a:latin typeface="Calibri"/>
                          <a:ea typeface="Calibri"/>
                          <a:cs typeface="Times New Roman"/>
                        </a:rPr>
                        <a:t>Comisiones Unidas de Educación y Hacienda y Planeación</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Autorización al Municipio de Chihuahua para celebrar convenio de colaboración con el Gobierno del Estado, JCAS, JMAS y FECHAC,  para un proyecto de infraestructura hidráulica en las escuelas, por un término que excede la administración municipal.</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No aplica</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Sometido a la aprobación del Ayuntamiento mediante punto de acuerdo, en sesión de fecha 10 de enero 2018.</a:t>
                      </a:r>
                    </a:p>
                  </a:txBody>
                  <a:tcPr marL="68580" marR="68580" marT="0" marB="0" anchor="ctr"/>
                </a:tc>
              </a:tr>
              <a:tr h="1080120">
                <a:tc>
                  <a:txBody>
                    <a:bodyPr/>
                    <a:lstStyle/>
                    <a:p>
                      <a:pPr algn="ctr">
                        <a:lnSpc>
                          <a:spcPct val="115000"/>
                        </a:lnSpc>
                        <a:spcAft>
                          <a:spcPts val="0"/>
                        </a:spcAft>
                      </a:pPr>
                      <a:r>
                        <a:rPr lang="es-MX" sz="1100" dirty="0">
                          <a:latin typeface="Calibri"/>
                          <a:ea typeface="Calibri"/>
                          <a:cs typeface="Times New Roman"/>
                        </a:rPr>
                        <a:t>Comisión de Educación</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Convocatoria para la participación en la Jornada Cívica Electoral Infantil Niña-Niño Presidente, Síndico, Regidores y Gabinete Municipal 2017</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No aplica</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Sometido a la aprobación del Ayuntamiento, mediante punto de acuerdo, en sesión de fecha 26 de diciembre del 2016.</a:t>
                      </a:r>
                    </a:p>
                  </a:txBody>
                  <a:tcPr marL="68580" marR="68580" marT="0" marB="0" anchor="ctr"/>
                </a:tc>
              </a:tr>
            </a:tbl>
          </a:graphicData>
        </a:graphic>
      </p:graphicFrame>
      <p:sp>
        <p:nvSpPr>
          <p:cNvPr id="10" name="9 CuadroTexto"/>
          <p:cNvSpPr txBox="1"/>
          <p:nvPr/>
        </p:nvSpPr>
        <p:spPr>
          <a:xfrm>
            <a:off x="836712" y="437927"/>
            <a:ext cx="5400600" cy="461665"/>
          </a:xfrm>
          <a:prstGeom prst="rect">
            <a:avLst/>
          </a:prstGeom>
          <a:noFill/>
        </p:spPr>
        <p:txBody>
          <a:bodyPr wrap="square" rtlCol="0">
            <a:spAutoFit/>
          </a:bodyPr>
          <a:lstStyle/>
          <a:p>
            <a:pPr algn="ctr"/>
            <a:r>
              <a:rPr lang="es-MX" sz="2400" b="1" dirty="0" smtClean="0"/>
              <a:t>Comisiones Presididas </a:t>
            </a:r>
            <a:endParaRPr lang="es-MX"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332656" y="745691"/>
          <a:ext cx="6244208" cy="4618397"/>
        </p:xfrm>
        <a:graphic>
          <a:graphicData uri="http://schemas.openxmlformats.org/drawingml/2006/table">
            <a:tbl>
              <a:tblPr firstRow="1" bandRow="1">
                <a:tableStyleId>{5C22544A-7EE6-4342-B048-85BDC9FD1C3A}</a:tableStyleId>
              </a:tblPr>
              <a:tblGrid>
                <a:gridCol w="1561052"/>
                <a:gridCol w="1561052"/>
                <a:gridCol w="1561052"/>
                <a:gridCol w="1561052"/>
              </a:tblGrid>
              <a:tr h="1710936">
                <a:tc>
                  <a:txBody>
                    <a:bodyPr/>
                    <a:lstStyle/>
                    <a:p>
                      <a:pPr algn="ctr">
                        <a:lnSpc>
                          <a:spcPct val="115000"/>
                        </a:lnSpc>
                        <a:spcAft>
                          <a:spcPts val="0"/>
                        </a:spcAft>
                      </a:pPr>
                      <a:r>
                        <a:rPr lang="es-MX" sz="1000" dirty="0">
                          <a:latin typeface="Calibri"/>
                          <a:ea typeface="Calibri"/>
                          <a:cs typeface="Times New Roman"/>
                        </a:rPr>
                        <a:t>Comisión de Educación</a:t>
                      </a:r>
                    </a:p>
                  </a:txBody>
                  <a:tcPr marL="68580" marR="68580" marT="0" marB="0" anchor="ctr"/>
                </a:tc>
                <a:tc>
                  <a:txBody>
                    <a:bodyPr/>
                    <a:lstStyle/>
                    <a:p>
                      <a:pPr algn="ctr">
                        <a:lnSpc>
                          <a:spcPct val="115000"/>
                        </a:lnSpc>
                        <a:spcAft>
                          <a:spcPts val="0"/>
                        </a:spcAft>
                      </a:pPr>
                      <a:r>
                        <a:rPr lang="es-MX" sz="1000" dirty="0">
                          <a:latin typeface="Calibri"/>
                          <a:ea typeface="Calibri"/>
                          <a:cs typeface="Times New Roman"/>
                        </a:rPr>
                        <a:t>Convocatoria para la participación en la Jornada Cívica Electoral Infantil Niña-Niño Presidente, Síndico, Regidores y Gabinete Municipal 2018</a:t>
                      </a:r>
                    </a:p>
                  </a:txBody>
                  <a:tcPr marL="68580" marR="68580" marT="0" marB="0" anchor="ctr"/>
                </a:tc>
                <a:tc>
                  <a:txBody>
                    <a:bodyPr/>
                    <a:lstStyle/>
                    <a:p>
                      <a:pPr algn="ctr">
                        <a:lnSpc>
                          <a:spcPct val="115000"/>
                        </a:lnSpc>
                        <a:spcAft>
                          <a:spcPts val="0"/>
                        </a:spcAft>
                      </a:pPr>
                      <a:r>
                        <a:rPr lang="es-MX" sz="1000" dirty="0">
                          <a:latin typeface="Calibri"/>
                          <a:ea typeface="Calibri"/>
                          <a:cs typeface="Times New Roman"/>
                        </a:rPr>
                        <a:t>No aplica</a:t>
                      </a:r>
                    </a:p>
                  </a:txBody>
                  <a:tcPr marL="68580" marR="68580" marT="0" marB="0" anchor="ctr"/>
                </a:tc>
                <a:tc>
                  <a:txBody>
                    <a:bodyPr/>
                    <a:lstStyle/>
                    <a:p>
                      <a:pPr algn="ctr">
                        <a:lnSpc>
                          <a:spcPct val="115000"/>
                        </a:lnSpc>
                        <a:spcAft>
                          <a:spcPts val="0"/>
                        </a:spcAft>
                      </a:pPr>
                      <a:r>
                        <a:rPr lang="es-MX" sz="1000" dirty="0">
                          <a:latin typeface="Calibri"/>
                          <a:ea typeface="Calibri"/>
                          <a:cs typeface="Times New Roman"/>
                        </a:rPr>
                        <a:t>Sometido a la aprobación del Ayuntamiento mediante punto de acuerdo, en sesión de fecha 10 de enero del 2018.</a:t>
                      </a:r>
                    </a:p>
                  </a:txBody>
                  <a:tcPr marL="68580" marR="68580" marT="0" marB="0" anchor="ctr"/>
                </a:tc>
              </a:tr>
              <a:tr h="1710936">
                <a:tc>
                  <a:txBody>
                    <a:bodyPr/>
                    <a:lstStyle/>
                    <a:p>
                      <a:pPr algn="ctr">
                        <a:lnSpc>
                          <a:spcPct val="115000"/>
                        </a:lnSpc>
                        <a:spcAft>
                          <a:spcPts val="0"/>
                        </a:spcAft>
                      </a:pPr>
                      <a:r>
                        <a:rPr lang="es-MX" sz="1000" dirty="0">
                          <a:latin typeface="Calibri"/>
                          <a:ea typeface="Calibri"/>
                          <a:cs typeface="Times New Roman"/>
                        </a:rPr>
                        <a:t>Comisión</a:t>
                      </a:r>
                      <a:r>
                        <a:rPr lang="es-MX" sz="1100" dirty="0">
                          <a:latin typeface="Calibri"/>
                          <a:ea typeface="Calibri"/>
                          <a:cs typeface="Times New Roman"/>
                        </a:rPr>
                        <a:t> de Educación</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Convenio General y Convenio Especifico de colaboración con la Universidad Autónoma de Chihuahua por un término que excede la administración municipal.</a:t>
                      </a:r>
                    </a:p>
                  </a:txBody>
                  <a:tcPr marL="68580" marR="68580" marT="0" marB="0" anchor="ctr"/>
                </a:tc>
                <a:tc>
                  <a:txBody>
                    <a:bodyPr/>
                    <a:lstStyle/>
                    <a:p>
                      <a:pPr algn="ctr">
                        <a:lnSpc>
                          <a:spcPct val="115000"/>
                        </a:lnSpc>
                        <a:spcAft>
                          <a:spcPts val="0"/>
                        </a:spcAft>
                      </a:pPr>
                      <a:r>
                        <a:rPr lang="es-MX" sz="1100">
                          <a:latin typeface="Calibri"/>
                          <a:ea typeface="Calibri"/>
                          <a:cs typeface="Times New Roman"/>
                        </a:rPr>
                        <a:t>23 de febrero del 2018, mediante oficio No. SRIA/AT/087/2018</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Dictaminado y sometido a la aprobación del Ayuntamiento, en sesión de fecha 28 de febrero del 2018.</a:t>
                      </a:r>
                    </a:p>
                  </a:txBody>
                  <a:tcPr marL="68580" marR="68580" marT="0" marB="0" anchor="ctr"/>
                </a:tc>
              </a:tr>
              <a:tr h="1196525">
                <a:tc>
                  <a:txBody>
                    <a:bodyPr/>
                    <a:lstStyle/>
                    <a:p>
                      <a:pPr algn="ctr">
                        <a:lnSpc>
                          <a:spcPct val="115000"/>
                        </a:lnSpc>
                        <a:spcAft>
                          <a:spcPts val="0"/>
                        </a:spcAft>
                      </a:pPr>
                      <a:r>
                        <a:rPr lang="es-MX" sz="1100" dirty="0">
                          <a:latin typeface="Calibri"/>
                          <a:ea typeface="Calibri"/>
                          <a:cs typeface="Times New Roman"/>
                        </a:rPr>
                        <a:t>Comisión de Educación</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Programa Cabildo Joven</a:t>
                      </a:r>
                    </a:p>
                  </a:txBody>
                  <a:tcPr marL="68580" marR="68580" marT="0" marB="0" anchor="ctr"/>
                </a:tc>
                <a:tc>
                  <a:txBody>
                    <a:bodyPr/>
                    <a:lstStyle/>
                    <a:p>
                      <a:pPr algn="ctr">
                        <a:lnSpc>
                          <a:spcPct val="115000"/>
                        </a:lnSpc>
                        <a:spcAft>
                          <a:spcPts val="0"/>
                        </a:spcAft>
                      </a:pPr>
                      <a:r>
                        <a:rPr lang="es-MX" sz="1100">
                          <a:latin typeface="Calibri"/>
                          <a:ea typeface="Calibri"/>
                          <a:cs typeface="Times New Roman"/>
                        </a:rPr>
                        <a:t>No aplica</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Sometido mediante punto de acuerdo a la aprobación del Ayuntamiento, en sesión de fecha 25 de abril del 2018.</a:t>
                      </a: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2656" y="107504"/>
            <a:ext cx="6172200" cy="461400"/>
          </a:xfrm>
        </p:spPr>
        <p:txBody>
          <a:bodyPr>
            <a:noAutofit/>
          </a:bodyPr>
          <a:lstStyle/>
          <a:p>
            <a:r>
              <a:rPr lang="es-MX" sz="2400" b="1" dirty="0" smtClean="0"/>
              <a:t/>
            </a:r>
            <a:br>
              <a:rPr lang="es-MX" sz="2400" b="1" dirty="0" smtClean="0"/>
            </a:br>
            <a:r>
              <a:rPr lang="es-MX" sz="2400" b="1" dirty="0" smtClean="0"/>
              <a:t>Comisiones con cargo de Secretario </a:t>
            </a:r>
            <a:r>
              <a:rPr lang="es-MX" sz="2400" dirty="0" smtClean="0"/>
              <a:t/>
            </a:r>
            <a:br>
              <a:rPr lang="es-MX" sz="2400" dirty="0" smtClean="0"/>
            </a:br>
            <a:endParaRPr lang="es-MX" sz="2400" dirty="0"/>
          </a:p>
        </p:txBody>
      </p:sp>
      <p:graphicFrame>
        <p:nvGraphicFramePr>
          <p:cNvPr id="4" name="3 Marcador de contenido"/>
          <p:cNvGraphicFramePr>
            <a:graphicFrameLocks noGrp="1"/>
          </p:cNvGraphicFramePr>
          <p:nvPr>
            <p:ph idx="1"/>
          </p:nvPr>
        </p:nvGraphicFramePr>
        <p:xfrm>
          <a:off x="425152" y="755576"/>
          <a:ext cx="6172200" cy="8102882"/>
        </p:xfrm>
        <a:graphic>
          <a:graphicData uri="http://schemas.openxmlformats.org/drawingml/2006/table">
            <a:tbl>
              <a:tblPr firstRow="1" bandRow="1">
                <a:tableStyleId>{5C22544A-7EE6-4342-B048-85BDC9FD1C3A}</a:tableStyleId>
              </a:tblPr>
              <a:tblGrid>
                <a:gridCol w="1543050"/>
                <a:gridCol w="1543050"/>
                <a:gridCol w="1543050"/>
                <a:gridCol w="1543050"/>
              </a:tblGrid>
              <a:tr h="370840">
                <a:tc>
                  <a:txBody>
                    <a:bodyPr/>
                    <a:lstStyle/>
                    <a:p>
                      <a:pPr algn="ctr">
                        <a:lnSpc>
                          <a:spcPct val="115000"/>
                        </a:lnSpc>
                        <a:spcAft>
                          <a:spcPts val="0"/>
                        </a:spcAft>
                      </a:pPr>
                      <a:r>
                        <a:rPr lang="es-MX" sz="1050" b="1" dirty="0">
                          <a:latin typeface="Calibri"/>
                          <a:ea typeface="Calibri"/>
                          <a:cs typeface="Times New Roman"/>
                        </a:rPr>
                        <a:t>NOMBRE DE LA COMISIÓN</a:t>
                      </a:r>
                      <a:endParaRPr lang="es-MX" sz="105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050" b="1" dirty="0">
                          <a:latin typeface="Calibri"/>
                          <a:ea typeface="Calibri"/>
                          <a:cs typeface="Times New Roman"/>
                        </a:rPr>
                        <a:t>ASUNTO</a:t>
                      </a:r>
                      <a:endParaRPr lang="es-MX" sz="105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050" b="1">
                          <a:latin typeface="Calibri"/>
                          <a:ea typeface="Calibri"/>
                          <a:cs typeface="Times New Roman"/>
                        </a:rPr>
                        <a:t>FECHA DE TURNO</a:t>
                      </a:r>
                      <a:endParaRPr lang="es-MX" sz="105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050" b="1" dirty="0">
                          <a:latin typeface="Calibri"/>
                          <a:ea typeface="Calibri"/>
                          <a:cs typeface="Times New Roman"/>
                        </a:rPr>
                        <a:t>SITUACIÓN ACTUAL</a:t>
                      </a:r>
                      <a:endParaRPr lang="es-MX" sz="1050" dirty="0">
                        <a:latin typeface="Calibri"/>
                        <a:ea typeface="Calibri"/>
                        <a:cs typeface="Times New Roman"/>
                      </a:endParaRPr>
                    </a:p>
                  </a:txBody>
                  <a:tcPr marL="68580" marR="68580" marT="0" marB="0" anchor="ctr"/>
                </a:tc>
              </a:tr>
              <a:tr h="370840">
                <a:tc>
                  <a:txBody>
                    <a:bodyPr/>
                    <a:lstStyle/>
                    <a:p>
                      <a:pPr algn="ctr">
                        <a:lnSpc>
                          <a:spcPct val="115000"/>
                        </a:lnSpc>
                        <a:spcAft>
                          <a:spcPts val="0"/>
                        </a:spcAft>
                      </a:pPr>
                      <a:r>
                        <a:rPr lang="es-MX" sz="1050" dirty="0">
                          <a:latin typeface="Calibri"/>
                          <a:ea typeface="Calibri"/>
                          <a:cs typeface="Times New Roman"/>
                        </a:rPr>
                        <a:t>Comisión Especial de Procesos de Elección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Comisión </a:t>
                      </a:r>
                      <a:r>
                        <a:rPr lang="es-MX" sz="1000" dirty="0">
                          <a:latin typeface="Calibri"/>
                          <a:ea typeface="Calibri"/>
                          <a:cs typeface="Times New Roman"/>
                        </a:rPr>
                        <a:t>integrada</a:t>
                      </a:r>
                      <a:r>
                        <a:rPr lang="es-MX" sz="1050" dirty="0">
                          <a:latin typeface="Calibri"/>
                          <a:ea typeface="Calibri"/>
                          <a:cs typeface="Times New Roman"/>
                        </a:rPr>
                        <a:t> para llevar a cabo el proceso de elección de las Juntas Municipales y Comisarios de Policía del Municipio de Chihuahua</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04 de noviembre del 2016, mediante oficio SRIA/AT/425/2016</a:t>
                      </a:r>
                    </a:p>
                  </a:txBody>
                  <a:tcPr marL="68580" marR="68580" marT="0" marB="0" anchor="ctr"/>
                </a:tc>
                <a:tc>
                  <a:txBody>
                    <a:bodyPr/>
                    <a:lstStyle/>
                    <a:p>
                      <a:pPr algn="ctr">
                        <a:lnSpc>
                          <a:spcPct val="115000"/>
                        </a:lnSpc>
                        <a:spcAft>
                          <a:spcPts val="0"/>
                        </a:spcAft>
                      </a:pPr>
                      <a:r>
                        <a:rPr lang="es-MX" sz="1050">
                          <a:latin typeface="Calibri"/>
                          <a:ea typeface="Calibri"/>
                          <a:cs typeface="Times New Roman"/>
                        </a:rPr>
                        <a:t>Se emitió dictamen de validación de la Elección, sometido a la aprobación del Ayuntamiento en sesión de fecha 11 de enero del 2017</a:t>
                      </a:r>
                    </a:p>
                  </a:txBody>
                  <a:tcPr marL="68580" marR="68580" marT="0" marB="0" anchor="ctr"/>
                </a:tc>
              </a:tr>
              <a:tr h="370840">
                <a:tc>
                  <a:txBody>
                    <a:bodyPr/>
                    <a:lstStyle/>
                    <a:p>
                      <a:pPr algn="ctr">
                        <a:lnSpc>
                          <a:spcPct val="115000"/>
                        </a:lnSpc>
                        <a:spcAft>
                          <a:spcPts val="0"/>
                        </a:spcAft>
                      </a:pPr>
                      <a:r>
                        <a:rPr lang="es-MX" sz="1050" dirty="0">
                          <a:latin typeface="Calibri"/>
                          <a:ea typeface="Calibri"/>
                          <a:cs typeface="Times New Roman"/>
                        </a:rPr>
                        <a:t>Comisión de Desarrollo Rural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Designación de Comisario de Policía suplente en la comunidad de Rancho El Terrero</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No aplica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Dictaminado y sometido a la aprobación del Ayuntamiento en sesión de fecha 22 de diciembre del 2017</a:t>
                      </a:r>
                    </a:p>
                  </a:txBody>
                  <a:tcPr marL="68580" marR="68580" marT="0" marB="0" anchor="ctr"/>
                </a:tc>
              </a:tr>
              <a:tr h="370840">
                <a:tc>
                  <a:txBody>
                    <a:bodyPr/>
                    <a:lstStyle/>
                    <a:p>
                      <a:pPr algn="ctr">
                        <a:lnSpc>
                          <a:spcPct val="115000"/>
                        </a:lnSpc>
                        <a:spcAft>
                          <a:spcPts val="0"/>
                        </a:spcAft>
                      </a:pPr>
                      <a:r>
                        <a:rPr lang="es-MX" sz="1050" dirty="0">
                          <a:latin typeface="Calibri"/>
                          <a:ea typeface="Calibri"/>
                          <a:cs typeface="Times New Roman"/>
                        </a:rPr>
                        <a:t>Comisión de Desarrollo Rural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Designación de Comisario de Policía suplente en la comunidad de Rancho La Casita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No aplica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Se dictamino y se sometió a la aprobación del Ayuntamiento en sesión de fecha 09 de mayo 2018 </a:t>
                      </a:r>
                    </a:p>
                  </a:txBody>
                  <a:tcPr marL="68580" marR="68580" marT="0" marB="0" anchor="ctr"/>
                </a:tc>
              </a:tr>
              <a:tr h="370840">
                <a:tc>
                  <a:txBody>
                    <a:bodyPr/>
                    <a:lstStyle/>
                    <a:p>
                      <a:pPr algn="ctr">
                        <a:lnSpc>
                          <a:spcPct val="115000"/>
                        </a:lnSpc>
                        <a:spcAft>
                          <a:spcPts val="0"/>
                        </a:spcAft>
                      </a:pPr>
                      <a:r>
                        <a:rPr lang="es-MX" sz="1050" dirty="0">
                          <a:latin typeface="Calibri"/>
                          <a:ea typeface="Calibri"/>
                          <a:cs typeface="Times New Roman"/>
                        </a:rPr>
                        <a:t>Comisión de Participación Ciudadana</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Incremento del presupuesto a las Asociaciones Civiles para el ejercicio fiscal 2017</a:t>
                      </a:r>
                    </a:p>
                  </a:txBody>
                  <a:tcPr marL="68580" marR="68580" marT="0" marB="0" anchor="ctr"/>
                </a:tc>
                <a:tc>
                  <a:txBody>
                    <a:bodyPr/>
                    <a:lstStyle/>
                    <a:p>
                      <a:pPr algn="ctr">
                        <a:lnSpc>
                          <a:spcPct val="115000"/>
                        </a:lnSpc>
                        <a:spcAft>
                          <a:spcPts val="0"/>
                        </a:spcAft>
                      </a:pPr>
                      <a:r>
                        <a:rPr lang="es-MX" sz="1050">
                          <a:latin typeface="Calibri"/>
                          <a:ea typeface="Calibri"/>
                          <a:cs typeface="Times New Roman"/>
                        </a:rPr>
                        <a:t>No aplica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Propuesta de la Regidora Laura Patricia Contreras Duarte, sometida a la aprobación del Ayuntamiento, mediante punto de acuerdo de fecha 23 de noviembre del 2016</a:t>
                      </a:r>
                    </a:p>
                  </a:txBody>
                  <a:tcPr marL="68580" marR="68580" marT="0" marB="0" anchor="ctr"/>
                </a:tc>
              </a:tr>
              <a:tr h="370840">
                <a:tc>
                  <a:txBody>
                    <a:bodyPr/>
                    <a:lstStyle/>
                    <a:p>
                      <a:pPr algn="ctr">
                        <a:lnSpc>
                          <a:spcPct val="115000"/>
                        </a:lnSpc>
                        <a:spcAft>
                          <a:spcPts val="0"/>
                        </a:spcAft>
                      </a:pPr>
                      <a:r>
                        <a:rPr lang="es-MX" sz="1050" dirty="0">
                          <a:latin typeface="Calibri"/>
                          <a:ea typeface="Calibri"/>
                          <a:cs typeface="Times New Roman"/>
                        </a:rPr>
                        <a:t>Comisión de Participación Ciudadana  </a:t>
                      </a: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Propuesta para implementar un programa denominado a la Escuela en Bici </a:t>
                      </a:r>
                    </a:p>
                  </a:txBody>
                  <a:tcPr marL="68580" marR="68580" marT="0" marB="0" anchor="ctr"/>
                </a:tc>
                <a:tc>
                  <a:txBody>
                    <a:bodyPr/>
                    <a:lstStyle/>
                    <a:p>
                      <a:pPr algn="ctr">
                        <a:lnSpc>
                          <a:spcPct val="115000"/>
                        </a:lnSpc>
                        <a:spcAft>
                          <a:spcPts val="0"/>
                        </a:spcAft>
                      </a:pPr>
                      <a:endParaRPr lang="es-MX" sz="105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Por decisión del proponente se retiro la iniciativa </a:t>
                      </a:r>
                    </a:p>
                  </a:txBody>
                  <a:tcPr marL="68580" marR="68580" marT="0" marB="0" anchor="ctr"/>
                </a:tc>
              </a:tr>
              <a:tr h="1659283">
                <a:tc>
                  <a:txBody>
                    <a:bodyPr/>
                    <a:lstStyle/>
                    <a:p>
                      <a:pPr algn="ctr">
                        <a:lnSpc>
                          <a:spcPct val="115000"/>
                        </a:lnSpc>
                        <a:spcAft>
                          <a:spcPts val="0"/>
                        </a:spcAft>
                      </a:pPr>
                      <a:endParaRPr lang="es-MX" sz="1050" dirty="0">
                        <a:latin typeface="Calibri"/>
                        <a:ea typeface="Calibri"/>
                        <a:cs typeface="Times New Roman"/>
                      </a:endParaRPr>
                    </a:p>
                    <a:p>
                      <a:pPr algn="ctr">
                        <a:lnSpc>
                          <a:spcPct val="115000"/>
                        </a:lnSpc>
                        <a:spcAft>
                          <a:spcPts val="0"/>
                        </a:spcAft>
                      </a:pPr>
                      <a:r>
                        <a:rPr lang="es-MX" sz="1050" dirty="0">
                          <a:latin typeface="Calibri"/>
                          <a:ea typeface="Calibri"/>
                          <a:cs typeface="Times New Roman"/>
                        </a:rPr>
                        <a:t>Comisión de Participación Ciudadana</a:t>
                      </a:r>
                    </a:p>
                  </a:txBody>
                  <a:tcPr marL="68580" marR="68580" marT="0" marB="0" anchor="ctr"/>
                </a:tc>
                <a:tc>
                  <a:txBody>
                    <a:bodyPr/>
                    <a:lstStyle/>
                    <a:p>
                      <a:pPr algn="ctr">
                        <a:lnSpc>
                          <a:spcPct val="115000"/>
                        </a:lnSpc>
                        <a:spcAft>
                          <a:spcPts val="0"/>
                        </a:spcAft>
                      </a:pPr>
                      <a:endParaRPr lang="es-MX" sz="1050" dirty="0">
                        <a:latin typeface="Calibri"/>
                        <a:ea typeface="Calibri"/>
                        <a:cs typeface="Times New Roman"/>
                      </a:endParaRPr>
                    </a:p>
                    <a:p>
                      <a:pPr algn="ctr">
                        <a:lnSpc>
                          <a:spcPct val="115000"/>
                        </a:lnSpc>
                        <a:spcAft>
                          <a:spcPts val="0"/>
                        </a:spcAft>
                      </a:pPr>
                      <a:r>
                        <a:rPr lang="es-MX" sz="1050" dirty="0">
                          <a:latin typeface="Calibri"/>
                          <a:ea typeface="Calibri"/>
                          <a:cs typeface="Times New Roman"/>
                        </a:rPr>
                        <a:t>Propuesta para la revisión y adecuación de procedimientos y requisitos para acceder a los programas de apoyo que ofrece el Municipio de Chihuahua a grupos </a:t>
                      </a:r>
                    </a:p>
                    <a:p>
                      <a:pPr algn="ctr">
                        <a:lnSpc>
                          <a:spcPct val="115000"/>
                        </a:lnSpc>
                        <a:spcAft>
                          <a:spcPts val="0"/>
                        </a:spcAft>
                      </a:pPr>
                      <a:r>
                        <a:rPr lang="es-MX" sz="1050" dirty="0">
                          <a:latin typeface="Calibri"/>
                          <a:ea typeface="Calibri"/>
                          <a:cs typeface="Times New Roman"/>
                        </a:rPr>
                        <a:t>vulnerables</a:t>
                      </a:r>
                    </a:p>
                  </a:txBody>
                  <a:tcPr marL="68580" marR="68580" marT="0" marB="0" anchor="ctr"/>
                </a:tc>
                <a:tc>
                  <a:txBody>
                    <a:bodyPr/>
                    <a:lstStyle/>
                    <a:p>
                      <a:pPr algn="ctr">
                        <a:lnSpc>
                          <a:spcPct val="115000"/>
                        </a:lnSpc>
                        <a:spcAft>
                          <a:spcPts val="0"/>
                        </a:spcAft>
                      </a:pPr>
                      <a:endParaRPr lang="es-MX" sz="1050" dirty="0">
                        <a:latin typeface="Calibri"/>
                        <a:ea typeface="Calibri"/>
                        <a:cs typeface="Times New Roman"/>
                      </a:endParaRPr>
                    </a:p>
                  </a:txBody>
                  <a:tcPr marL="68580" marR="68580" marT="0" marB="0" anchor="ctr"/>
                </a:tc>
                <a:tc>
                  <a:txBody>
                    <a:bodyPr/>
                    <a:lstStyle/>
                    <a:p>
                      <a:pPr algn="ctr">
                        <a:lnSpc>
                          <a:spcPct val="115000"/>
                        </a:lnSpc>
                        <a:spcAft>
                          <a:spcPts val="0"/>
                        </a:spcAft>
                      </a:pPr>
                      <a:endParaRPr lang="es-MX" sz="1050" dirty="0">
                        <a:latin typeface="Calibri"/>
                        <a:ea typeface="Calibri"/>
                        <a:cs typeface="Times New Roman"/>
                      </a:endParaRPr>
                    </a:p>
                  </a:txBody>
                  <a:tcPr marL="68580" marR="68580" marT="0" marB="0" anchor="ctr"/>
                </a:tc>
              </a:tr>
              <a:tr h="370840">
                <a:tc>
                  <a:txBody>
                    <a:bodyPr/>
                    <a:lstStyle/>
                    <a:p>
                      <a:pPr algn="ctr">
                        <a:lnSpc>
                          <a:spcPct val="115000"/>
                        </a:lnSpc>
                        <a:spcAft>
                          <a:spcPts val="0"/>
                        </a:spcAft>
                      </a:pPr>
                      <a:r>
                        <a:rPr lang="es-MX" sz="1050">
                          <a:latin typeface="Calibri"/>
                          <a:ea typeface="Calibri"/>
                          <a:cs typeface="Times New Roman"/>
                        </a:rPr>
                        <a:t>Comisión de Participación Ciudadana </a:t>
                      </a:r>
                    </a:p>
                  </a:txBody>
                  <a:tcPr marL="68580" marR="68580" marT="0" marB="0" anchor="ctr"/>
                </a:tc>
                <a:tc>
                  <a:txBody>
                    <a:bodyPr/>
                    <a:lstStyle/>
                    <a:p>
                      <a:pPr algn="ctr">
                        <a:lnSpc>
                          <a:spcPct val="115000"/>
                        </a:lnSpc>
                        <a:spcAft>
                          <a:spcPts val="0"/>
                        </a:spcAft>
                      </a:pPr>
                      <a:r>
                        <a:rPr lang="es-MX" sz="1050">
                          <a:latin typeface="Calibri"/>
                          <a:ea typeface="Calibri"/>
                          <a:cs typeface="Times New Roman"/>
                        </a:rPr>
                        <a:t>Propuesta para crear un Registro Municipal de personas con discapacidad y adultos mayores </a:t>
                      </a:r>
                    </a:p>
                  </a:txBody>
                  <a:tcPr marL="68580" marR="68580" marT="0" marB="0" anchor="ctr"/>
                </a:tc>
                <a:tc>
                  <a:txBody>
                    <a:bodyPr/>
                    <a:lstStyle/>
                    <a:p>
                      <a:pPr algn="ctr">
                        <a:lnSpc>
                          <a:spcPct val="115000"/>
                        </a:lnSpc>
                        <a:spcAft>
                          <a:spcPts val="0"/>
                        </a:spcAft>
                      </a:pPr>
                      <a:endParaRPr lang="es-MX" sz="105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050" dirty="0">
                          <a:latin typeface="Calibri"/>
                          <a:ea typeface="Calibri"/>
                          <a:cs typeface="Times New Roman"/>
                        </a:rPr>
                        <a:t>Dictaminado y sometido a la aprobación del Ayuntamiento, en sesión de fecha 27 de junio del 2018 </a:t>
                      </a: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6672" y="467544"/>
            <a:ext cx="6048672" cy="432048"/>
          </a:xfrm>
        </p:spPr>
        <p:txBody>
          <a:bodyPr>
            <a:noAutofit/>
          </a:bodyPr>
          <a:lstStyle/>
          <a:p>
            <a:r>
              <a:rPr lang="es-MX" sz="3200" b="1" dirty="0" smtClean="0"/>
              <a:t/>
            </a:r>
            <a:br>
              <a:rPr lang="es-MX" sz="3200" b="1" dirty="0" smtClean="0"/>
            </a:br>
            <a:r>
              <a:rPr lang="es-MX" sz="3200" b="1" dirty="0" smtClean="0"/>
              <a:t>Comisiones con cargo de vocal </a:t>
            </a:r>
            <a:r>
              <a:rPr lang="es-MX" sz="3200" dirty="0" smtClean="0"/>
              <a:t/>
            </a:r>
            <a:br>
              <a:rPr lang="es-MX" sz="3200" dirty="0" smtClean="0"/>
            </a:br>
            <a:endParaRPr lang="es-MX" sz="3200" dirty="0"/>
          </a:p>
        </p:txBody>
      </p:sp>
      <p:graphicFrame>
        <p:nvGraphicFramePr>
          <p:cNvPr id="4" name="3 Marcador de contenido"/>
          <p:cNvGraphicFramePr>
            <a:graphicFrameLocks noGrp="1"/>
          </p:cNvGraphicFramePr>
          <p:nvPr>
            <p:ph idx="1"/>
          </p:nvPr>
        </p:nvGraphicFramePr>
        <p:xfrm>
          <a:off x="425152" y="1403648"/>
          <a:ext cx="6172200" cy="4645516"/>
        </p:xfrm>
        <a:graphic>
          <a:graphicData uri="http://schemas.openxmlformats.org/drawingml/2006/table">
            <a:tbl>
              <a:tblPr firstRow="1" bandRow="1">
                <a:tableStyleId>{5C22544A-7EE6-4342-B048-85BDC9FD1C3A}</a:tableStyleId>
              </a:tblPr>
              <a:tblGrid>
                <a:gridCol w="1543050"/>
                <a:gridCol w="1543050"/>
                <a:gridCol w="1543050"/>
                <a:gridCol w="1543050"/>
              </a:tblGrid>
              <a:tr h="400572">
                <a:tc>
                  <a:txBody>
                    <a:bodyPr/>
                    <a:lstStyle/>
                    <a:p>
                      <a:pPr algn="ctr">
                        <a:lnSpc>
                          <a:spcPct val="115000"/>
                        </a:lnSpc>
                        <a:spcAft>
                          <a:spcPts val="0"/>
                        </a:spcAft>
                      </a:pPr>
                      <a:r>
                        <a:rPr lang="es-MX" sz="1100" b="1" dirty="0">
                          <a:latin typeface="Calibri"/>
                          <a:ea typeface="Calibri"/>
                          <a:cs typeface="Times New Roman"/>
                        </a:rPr>
                        <a:t>NOMBRE DE LA COMISIÓN</a:t>
                      </a:r>
                      <a:endParaRPr lang="es-MX" sz="11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100" b="1" dirty="0">
                          <a:latin typeface="Calibri"/>
                          <a:ea typeface="Calibri"/>
                          <a:cs typeface="Times New Roman"/>
                        </a:rPr>
                        <a:t>ASUNTO</a:t>
                      </a:r>
                      <a:endParaRPr lang="es-MX" sz="11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100" b="1" dirty="0">
                          <a:latin typeface="Calibri"/>
                          <a:ea typeface="Calibri"/>
                          <a:cs typeface="Times New Roman"/>
                        </a:rPr>
                        <a:t>FECHA DE TURNO</a:t>
                      </a:r>
                      <a:endParaRPr lang="es-MX" sz="11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100" b="1">
                          <a:latin typeface="Calibri"/>
                          <a:ea typeface="Calibri"/>
                          <a:cs typeface="Times New Roman"/>
                        </a:rPr>
                        <a:t>SITUACIÓN ACTUAL</a:t>
                      </a:r>
                      <a:endParaRPr lang="es-MX" sz="1100">
                        <a:latin typeface="Calibri"/>
                        <a:ea typeface="Calibri"/>
                        <a:cs typeface="Times New Roman"/>
                      </a:endParaRPr>
                    </a:p>
                  </a:txBody>
                  <a:tcPr marL="68580" marR="68580" marT="0" marB="0" anchor="ctr"/>
                </a:tc>
              </a:tr>
              <a:tr h="967582">
                <a:tc>
                  <a:txBody>
                    <a:bodyPr/>
                    <a:lstStyle/>
                    <a:p>
                      <a:pPr algn="ctr">
                        <a:lnSpc>
                          <a:spcPct val="115000"/>
                        </a:lnSpc>
                        <a:spcAft>
                          <a:spcPts val="0"/>
                        </a:spcAft>
                      </a:pPr>
                      <a:r>
                        <a:rPr lang="es-MX" sz="1100">
                          <a:latin typeface="Calibri"/>
                          <a:ea typeface="Calibri"/>
                          <a:cs typeface="Times New Roman"/>
                        </a:rPr>
                        <a:t>Comisiones Unidas de Seguridad Pública y Participación Ciudadana </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Propuesta para la implementación de un programa denominado Chihuahua Ciudad Hospitalaria </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20 de abril del 2018, mediante oficio SRIA/AT/182/2018</a:t>
                      </a:r>
                    </a:p>
                  </a:txBody>
                  <a:tcPr marL="68580" marR="68580" marT="0" marB="0" anchor="ctr"/>
                </a:tc>
                <a:tc>
                  <a:txBody>
                    <a:bodyPr/>
                    <a:lstStyle/>
                    <a:p>
                      <a:pPr algn="ctr">
                        <a:lnSpc>
                          <a:spcPct val="115000"/>
                        </a:lnSpc>
                        <a:spcAft>
                          <a:spcPts val="0"/>
                        </a:spcAft>
                      </a:pPr>
                      <a:r>
                        <a:rPr lang="es-MX" sz="1100">
                          <a:latin typeface="Calibri"/>
                          <a:ea typeface="Calibri"/>
                          <a:cs typeface="Times New Roman"/>
                        </a:rPr>
                        <a:t>Dictaminado y sometido a la aprobación del Ayuntamiento en sesión de fecha 13 de junio del 2018</a:t>
                      </a:r>
                    </a:p>
                  </a:txBody>
                  <a:tcPr marL="68580" marR="68580" marT="0" marB="0" anchor="ctr"/>
                </a:tc>
              </a:tr>
              <a:tr h="936104">
                <a:tc>
                  <a:txBody>
                    <a:bodyPr/>
                    <a:lstStyle/>
                    <a:p>
                      <a:pPr algn="ctr">
                        <a:lnSpc>
                          <a:spcPct val="115000"/>
                        </a:lnSpc>
                        <a:spcAft>
                          <a:spcPts val="0"/>
                        </a:spcAft>
                      </a:pPr>
                      <a:r>
                        <a:rPr lang="es-MX" sz="1100">
                          <a:latin typeface="Calibri"/>
                          <a:ea typeface="Calibri"/>
                          <a:cs typeface="Times New Roman"/>
                        </a:rPr>
                        <a:t>Comisiones Unidas de Participación Ciudadana, Cultura y  Gobernación </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Propuesta para la creación del Premio Municipal denominado Héroe Civil Chihuahuense  </a:t>
                      </a:r>
                    </a:p>
                  </a:txBody>
                  <a:tcPr marL="68580" marR="68580" marT="0" marB="0" anchor="ctr"/>
                </a:tc>
                <a:tc>
                  <a:txBody>
                    <a:bodyPr/>
                    <a:lstStyle/>
                    <a:p>
                      <a:pPr algn="ctr">
                        <a:lnSpc>
                          <a:spcPct val="115000"/>
                        </a:lnSpc>
                        <a:spcAft>
                          <a:spcPts val="0"/>
                        </a:spcAft>
                      </a:pPr>
                      <a:endParaRPr lang="es-MX" sz="11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s-MX" sz="1100">
                          <a:latin typeface="Calibri"/>
                          <a:ea typeface="Calibri"/>
                          <a:cs typeface="Times New Roman"/>
                        </a:rPr>
                        <a:t>Dictaminado y sometido a la aprobación del Ayuntamiento en sesión de fecha13 de septiembre del 2017</a:t>
                      </a:r>
                    </a:p>
                  </a:txBody>
                  <a:tcPr marL="68580" marR="68580" marT="0" marB="0" anchor="ctr"/>
                </a:tc>
              </a:tr>
              <a:tr h="1080120">
                <a:tc rowSpan="2">
                  <a:txBody>
                    <a:bodyPr/>
                    <a:lstStyle/>
                    <a:p>
                      <a:pPr algn="ctr">
                        <a:lnSpc>
                          <a:spcPct val="115000"/>
                        </a:lnSpc>
                        <a:spcAft>
                          <a:spcPts val="0"/>
                        </a:spcAft>
                      </a:pPr>
                      <a:r>
                        <a:rPr lang="es-MX" sz="1100" dirty="0">
                          <a:latin typeface="Calibri"/>
                          <a:ea typeface="Calibri"/>
                          <a:cs typeface="Times New Roman"/>
                        </a:rPr>
                        <a:t>Comisión Especial de Regidores</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Opinión relativa al Tercer Informe de Gestión Administrativa del ex Presidente Municipal Ing. Javier Alfonso Garfio Pacheco</a:t>
                      </a:r>
                    </a:p>
                  </a:txBody>
                  <a:tcPr marL="68580" marR="68580" marT="0" marB="0" anchor="ctr"/>
                </a:tc>
                <a:tc>
                  <a:txBody>
                    <a:bodyPr/>
                    <a:lstStyle/>
                    <a:p>
                      <a:pPr algn="ctr">
                        <a:lnSpc>
                          <a:spcPct val="115000"/>
                        </a:lnSpc>
                        <a:spcAft>
                          <a:spcPts val="0"/>
                        </a:spcAft>
                      </a:pPr>
                      <a:r>
                        <a:rPr lang="es-MX" sz="1100">
                          <a:latin typeface="Calibri"/>
                          <a:ea typeface="Calibri"/>
                          <a:cs typeface="Times New Roman"/>
                        </a:rPr>
                        <a:t>03 de noviembre del 2016, mediante oficio No. SRIA/AT/419/2016</a:t>
                      </a:r>
                    </a:p>
                  </a:txBody>
                  <a:tcPr marL="68580" marR="68580" marT="0" marB="0" anchor="ctr"/>
                </a:tc>
                <a:tc>
                  <a:txBody>
                    <a:bodyPr/>
                    <a:lstStyle/>
                    <a:p>
                      <a:pPr algn="ctr">
                        <a:lnSpc>
                          <a:spcPct val="115000"/>
                        </a:lnSpc>
                        <a:spcAft>
                          <a:spcPts val="0"/>
                        </a:spcAft>
                      </a:pPr>
                      <a:r>
                        <a:rPr lang="es-MX" sz="1100">
                          <a:latin typeface="Calibri"/>
                          <a:ea typeface="Calibri"/>
                          <a:cs typeface="Times New Roman"/>
                        </a:rPr>
                        <a:t>Opinión emitida y entregada en la sesión ordinaria del Ayuntamiento de fecha 14 de diciembre del 2016 </a:t>
                      </a:r>
                    </a:p>
                  </a:txBody>
                  <a:tcPr marL="68580" marR="68580" marT="0" marB="0" anchor="ctr"/>
                </a:tc>
              </a:tr>
              <a:tr h="1080120">
                <a:tc vMerge="1">
                  <a:txBody>
                    <a:bodyPr/>
                    <a:lstStyle/>
                    <a:p>
                      <a:endParaRPr lang="es-MX"/>
                    </a:p>
                  </a:txBody>
                  <a:tcPr/>
                </a:tc>
                <a:tc>
                  <a:txBody>
                    <a:bodyPr/>
                    <a:lstStyle/>
                    <a:p>
                      <a:pPr algn="ctr">
                        <a:lnSpc>
                          <a:spcPct val="115000"/>
                        </a:lnSpc>
                        <a:spcAft>
                          <a:spcPts val="0"/>
                        </a:spcAft>
                      </a:pPr>
                      <a:r>
                        <a:rPr lang="es-MX" sz="1100" dirty="0">
                          <a:latin typeface="Calibri"/>
                          <a:ea typeface="Calibri"/>
                          <a:cs typeface="Times New Roman"/>
                        </a:rPr>
                        <a:t>Opinión relativa al primer informe de gestión administrativa de la Presidenta Municipal María Eugenia Campos Galván</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17 de octubre de 2017, mediante oficio No. SRIA/AT/422/2017</a:t>
                      </a:r>
                    </a:p>
                  </a:txBody>
                  <a:tcPr marL="68580" marR="68580" marT="0" marB="0" anchor="ctr"/>
                </a:tc>
                <a:tc>
                  <a:txBody>
                    <a:bodyPr/>
                    <a:lstStyle/>
                    <a:p>
                      <a:pPr algn="ctr">
                        <a:lnSpc>
                          <a:spcPct val="115000"/>
                        </a:lnSpc>
                        <a:spcAft>
                          <a:spcPts val="0"/>
                        </a:spcAft>
                      </a:pPr>
                      <a:r>
                        <a:rPr lang="es-MX" sz="1100" dirty="0">
                          <a:latin typeface="Calibri"/>
                          <a:ea typeface="Calibri"/>
                          <a:cs typeface="Times New Roman"/>
                        </a:rPr>
                        <a:t>Opinión emitida y entregada en sesión extraordinaria del Ayuntamiento de fecha 19 de diciembre del 2017.</a:t>
                      </a: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arcador de contenido"/>
          <p:cNvSpPr>
            <a:spLocks noGrp="1"/>
          </p:cNvSpPr>
          <p:nvPr>
            <p:ph idx="1"/>
          </p:nvPr>
        </p:nvSpPr>
        <p:spPr>
          <a:xfrm>
            <a:off x="332656" y="323528"/>
            <a:ext cx="6172200" cy="8064896"/>
          </a:xfrm>
        </p:spPr>
        <p:txBody>
          <a:bodyPr>
            <a:normAutofit fontScale="92500" lnSpcReduction="10000"/>
          </a:bodyPr>
          <a:lstStyle/>
          <a:p>
            <a:pPr algn="just">
              <a:buNone/>
            </a:pPr>
            <a:r>
              <a:rPr lang="es-MX" sz="3000" b="1" dirty="0" smtClean="0"/>
              <a:t>Participación como integrante de Consejos o Comités Municipales </a:t>
            </a:r>
          </a:p>
          <a:p>
            <a:pPr>
              <a:buNone/>
            </a:pPr>
            <a:endParaRPr lang="es-MX" sz="1200" dirty="0" smtClean="0"/>
          </a:p>
          <a:p>
            <a:pPr marL="0" indent="0" algn="just">
              <a:buNone/>
            </a:pPr>
            <a:r>
              <a:rPr lang="es-MX" sz="1300" dirty="0" smtClean="0"/>
              <a:t>Como Regidor de Educación, durante este periodo 2016-2018, integré con entusiasmo y responsabilidad diversos comités o consejos que fungen como órganos auxiliares, en las tareas o actividades realizadas por la administración municipal.</a:t>
            </a:r>
          </a:p>
          <a:p>
            <a:pPr>
              <a:buNone/>
            </a:pPr>
            <a:endParaRPr lang="es-MX" sz="1300" dirty="0" smtClean="0"/>
          </a:p>
          <a:p>
            <a:pPr marL="87313" indent="-87313" algn="just"/>
            <a:r>
              <a:rPr lang="es-MX" sz="1300" b="1" dirty="0" smtClean="0"/>
              <a:t>Consejo Municipal de Participación Social en la Educación: </a:t>
            </a:r>
          </a:p>
          <a:p>
            <a:pPr marL="87313" indent="-87313" algn="just">
              <a:buNone/>
            </a:pPr>
            <a:r>
              <a:rPr lang="es-MX" sz="1300" b="1" dirty="0" smtClean="0"/>
              <a:t>	</a:t>
            </a:r>
            <a:r>
              <a:rPr lang="es-MX" sz="1300" dirty="0" smtClean="0"/>
              <a:t>De acuerdo al artículo 73 del Reglamento para el Funcionamiento de los Órganos de Colaboración del Municipio de Chihuahua;  este  consejo tiene por objeto promover la participación de la sociedad en acciones que permitan elevar la calidad de la educación básica y ampliar la cobertura de estos servicios educativos. </a:t>
            </a:r>
          </a:p>
          <a:p>
            <a:endParaRPr lang="es-MX" sz="1300" dirty="0" smtClean="0"/>
          </a:p>
          <a:p>
            <a:pPr marL="87313" indent="-87313"/>
            <a:r>
              <a:rPr lang="es-MX" sz="1300" b="1" dirty="0" smtClean="0"/>
              <a:t>Comité de Validación de Becas Académicas</a:t>
            </a:r>
          </a:p>
          <a:p>
            <a:pPr marL="87313" indent="-87313" algn="just">
              <a:buNone/>
            </a:pPr>
            <a:r>
              <a:rPr lang="es-MX" sz="1300" dirty="0" smtClean="0"/>
              <a:t>	Este comité como su nombre lo indica, se integra con el propósito de colaborar con la Dirección de Desarrollo Humano y Educación, en la emisión de la convocatoria que de manera anual se implementa en el Programa de Becas Académicas, para la  validación del padrón de beneficiados, así como para atender y resolver aquellos asuntos que por razones extraordinarias no se contemplan en la convocatoria.</a:t>
            </a:r>
          </a:p>
          <a:p>
            <a:endParaRPr lang="es-MX" sz="1300" dirty="0" smtClean="0"/>
          </a:p>
          <a:p>
            <a:pPr marL="87313" indent="-87313"/>
            <a:r>
              <a:rPr lang="es-MX" sz="1300" b="1" dirty="0" smtClean="0"/>
              <a:t>Comité de Validación de Becas Académicas de la zona rural</a:t>
            </a:r>
          </a:p>
          <a:p>
            <a:pPr marL="87313" indent="-87313" algn="just">
              <a:buNone/>
            </a:pPr>
            <a:r>
              <a:rPr lang="es-MX" sz="1300" dirty="0" smtClean="0"/>
              <a:t>	Al igual que el anterior, éste órgano se integra con el propósito de colaborar con la Dirección de Desarrollo Rural, en la emisión de la convocatoria que de </a:t>
            </a:r>
            <a:r>
              <a:rPr lang="es-MX" sz="1300" dirty="0" smtClean="0"/>
              <a:t>manera </a:t>
            </a:r>
            <a:r>
              <a:rPr lang="es-MX" sz="1300" dirty="0" smtClean="0"/>
              <a:t>anual se</a:t>
            </a:r>
            <a:r>
              <a:rPr lang="es-MX" sz="1300" b="1" dirty="0" smtClean="0"/>
              <a:t> </a:t>
            </a:r>
            <a:r>
              <a:rPr lang="es-MX" sz="1300" dirty="0" smtClean="0"/>
              <a:t>difunde en</a:t>
            </a:r>
            <a:r>
              <a:rPr lang="es-MX" sz="1300" b="1" dirty="0" smtClean="0"/>
              <a:t> </a:t>
            </a:r>
            <a:r>
              <a:rPr lang="es-MX" sz="1300" dirty="0" smtClean="0"/>
              <a:t>las secciones municipales, para el Programa de Becas Académicas de la zona rural, asimismo se valida el padrón de beneficiados y  se atienden y resuelven aquellos asuntos que por razones extraordinarias no se encuentran contemplados en la convocatoria.</a:t>
            </a:r>
          </a:p>
          <a:p>
            <a:pPr>
              <a:buNone/>
            </a:pPr>
            <a:endParaRPr lang="es-MX" sz="1300" b="1" dirty="0" smtClean="0"/>
          </a:p>
          <a:p>
            <a:pPr marL="87313" indent="-87313"/>
            <a:r>
              <a:rPr lang="es-MX" sz="1300" b="1" dirty="0" smtClean="0"/>
              <a:t>Comité de Validación del Programa Juntos una Mejor Escuela </a:t>
            </a:r>
          </a:p>
          <a:p>
            <a:pPr marL="87313" indent="-87313" algn="just">
              <a:buNone/>
            </a:pPr>
            <a:r>
              <a:rPr lang="es-MX" sz="1300" dirty="0" smtClean="0"/>
              <a:t>	Juntos una Mejor Escuela es un programa de la Dirección de Desarrollo Humano y Educación, el cual tiene como finalidad apoyar a las Escuelas Públicas del Municipio  en pequeños y medianos proyectos de infraestructura, por ello se integra éste comité con la finalidad de analizar y aprobar la convocatoria, el padrón de escuelas beneficiadas y resolver aquellos asuntos que se susciten de manera extraordinaria y no se contemplen en la convocatoria.</a:t>
            </a:r>
          </a:p>
          <a:p>
            <a:pPr algn="just">
              <a:buNone/>
            </a:pPr>
            <a:endParaRPr lang="es-MX" sz="1300" dirty="0" smtClean="0"/>
          </a:p>
          <a:p>
            <a:pPr marL="87313" indent="-87313" algn="just">
              <a:buNone/>
            </a:pPr>
            <a:r>
              <a:rPr lang="es-MX" sz="1300" dirty="0" smtClean="0"/>
              <a:t>	Todos estos comités, permiten que los programas que se realizan en materia de educación por parte de la administración municipal, puedan ser transparentados, ya que se integran por personas pertenecientes a instituciones gubernamentales y de la sociedad civil, asimismo, nos permiten coadyuvar en la elaboración de políticas públicas, que permitan trabajar de manera más eficiente y por supuesto, beneficiar en el ámbito educativo a nuestra sociedad chihuahuense.</a:t>
            </a:r>
            <a:endParaRPr lang="es-MX" sz="1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6" descr="C:\Users\juliocesar.ortiz\Desktop\OFICINA REGIDORES\FOTOS REGIDOR\2018\IMG-20171208-WA0001.jpg"/>
          <p:cNvPicPr>
            <a:picLocks noChangeAspect="1" noChangeArrowheads="1"/>
          </p:cNvPicPr>
          <p:nvPr/>
        </p:nvPicPr>
        <p:blipFill>
          <a:blip r:embed="rId3" cstate="print"/>
          <a:srcRect l="17450" t="26133" r="15750" b="30934"/>
          <a:stretch>
            <a:fillRect/>
          </a:stretch>
        </p:blipFill>
        <p:spPr bwMode="auto">
          <a:xfrm>
            <a:off x="2132856" y="5364088"/>
            <a:ext cx="4581128" cy="1656184"/>
          </a:xfrm>
          <a:prstGeom prst="rect">
            <a:avLst/>
          </a:prstGeom>
          <a:noFill/>
        </p:spPr>
      </p:pic>
      <p:pic>
        <p:nvPicPr>
          <p:cNvPr id="33794" name="Picture 2" descr="C:\Users\juliocesar.ortiz\Desktop\OFICINA REGIDORES\FOTOS REGIDOR\2017\20170829_120737.jpg"/>
          <p:cNvPicPr>
            <a:picLocks noGrp="1" noChangeAspect="1" noChangeArrowheads="1"/>
          </p:cNvPicPr>
          <p:nvPr>
            <p:ph idx="1"/>
          </p:nvPr>
        </p:nvPicPr>
        <p:blipFill>
          <a:blip r:embed="rId4" cstate="print"/>
          <a:srcRect/>
          <a:stretch>
            <a:fillRect/>
          </a:stretch>
        </p:blipFill>
        <p:spPr bwMode="auto">
          <a:xfrm>
            <a:off x="188640" y="683568"/>
            <a:ext cx="3518148" cy="2530599"/>
          </a:xfrm>
          <a:prstGeom prst="rect">
            <a:avLst/>
          </a:prstGeom>
          <a:noFill/>
        </p:spPr>
      </p:pic>
      <p:pic>
        <p:nvPicPr>
          <p:cNvPr id="33795" name="Picture 3" descr="C:\Users\juliocesar.ortiz\Desktop\OFICINA REGIDORES\FOTOS REGIDOR\2017\20170120_101407.jpg"/>
          <p:cNvPicPr>
            <a:picLocks noChangeAspect="1" noChangeArrowheads="1"/>
          </p:cNvPicPr>
          <p:nvPr/>
        </p:nvPicPr>
        <p:blipFill>
          <a:blip r:embed="rId5" cstate="print"/>
          <a:srcRect/>
          <a:stretch>
            <a:fillRect/>
          </a:stretch>
        </p:blipFill>
        <p:spPr bwMode="auto">
          <a:xfrm>
            <a:off x="1412776" y="7020272"/>
            <a:ext cx="3384376" cy="1967660"/>
          </a:xfrm>
          <a:prstGeom prst="rect">
            <a:avLst/>
          </a:prstGeom>
          <a:noFill/>
        </p:spPr>
      </p:pic>
      <p:pic>
        <p:nvPicPr>
          <p:cNvPr id="33796" name="Picture 4" descr="C:\Users\juliocesar.ortiz\Desktop\OFICINA REGIDORES\FOTOS REGIDOR\2017\20170607_131708.jpg"/>
          <p:cNvPicPr>
            <a:picLocks noChangeAspect="1" noChangeArrowheads="1"/>
          </p:cNvPicPr>
          <p:nvPr/>
        </p:nvPicPr>
        <p:blipFill>
          <a:blip r:embed="rId6" cstate="print"/>
          <a:srcRect/>
          <a:stretch>
            <a:fillRect/>
          </a:stretch>
        </p:blipFill>
        <p:spPr bwMode="auto">
          <a:xfrm>
            <a:off x="188640" y="2699792"/>
            <a:ext cx="3573016" cy="2679762"/>
          </a:xfrm>
          <a:prstGeom prst="rect">
            <a:avLst/>
          </a:prstGeom>
          <a:noFill/>
        </p:spPr>
      </p:pic>
      <p:pic>
        <p:nvPicPr>
          <p:cNvPr id="33797" name="Picture 5" descr="C:\Users\juliocesar.ortiz\Desktop\OFICINA REGIDORES\FOTOS REGIDOR\2018\20180323_102546.jpg"/>
          <p:cNvPicPr>
            <a:picLocks noChangeAspect="1" noChangeArrowheads="1"/>
          </p:cNvPicPr>
          <p:nvPr/>
        </p:nvPicPr>
        <p:blipFill>
          <a:blip r:embed="rId7" cstate="print"/>
          <a:srcRect/>
          <a:stretch>
            <a:fillRect/>
          </a:stretch>
        </p:blipFill>
        <p:spPr bwMode="auto">
          <a:xfrm>
            <a:off x="3645024" y="1187624"/>
            <a:ext cx="3044957" cy="2283718"/>
          </a:xfrm>
          <a:prstGeom prst="rect">
            <a:avLst/>
          </a:prstGeom>
          <a:noFill/>
        </p:spPr>
      </p:pic>
      <p:pic>
        <p:nvPicPr>
          <p:cNvPr id="33799" name="Picture 7" descr="C:\Users\juliocesar.ortiz\Desktop\OFICINA REGIDORES\FOTOS REGIDOR\2018\IMG-20180322-WA0013.jpg"/>
          <p:cNvPicPr>
            <a:picLocks noChangeAspect="1" noChangeArrowheads="1"/>
          </p:cNvPicPr>
          <p:nvPr/>
        </p:nvPicPr>
        <p:blipFill>
          <a:blip r:embed="rId8" cstate="print"/>
          <a:srcRect t="11403" r="3078" b="31584"/>
          <a:stretch>
            <a:fillRect/>
          </a:stretch>
        </p:blipFill>
        <p:spPr bwMode="auto">
          <a:xfrm>
            <a:off x="188640" y="5364088"/>
            <a:ext cx="3528392" cy="2160240"/>
          </a:xfrm>
          <a:prstGeom prst="rect">
            <a:avLst/>
          </a:prstGeom>
          <a:noFill/>
        </p:spPr>
      </p:pic>
      <p:pic>
        <p:nvPicPr>
          <p:cNvPr id="33800" name="Picture 8" descr="C:\Users\juliocesar.ortiz\Desktop\OFICINA REGIDORES\FOTOS REGIDOR\2018\IMG-20171208-WA0002.jpg"/>
          <p:cNvPicPr>
            <a:picLocks noChangeAspect="1" noChangeArrowheads="1"/>
          </p:cNvPicPr>
          <p:nvPr/>
        </p:nvPicPr>
        <p:blipFill>
          <a:blip r:embed="rId9" cstate="print"/>
          <a:srcRect l="50000" t="8934" r="-399" b="29467"/>
          <a:stretch>
            <a:fillRect/>
          </a:stretch>
        </p:blipFill>
        <p:spPr bwMode="auto">
          <a:xfrm>
            <a:off x="3284984" y="3059832"/>
            <a:ext cx="3456384" cy="237626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juliocesar.ortiz\Desktop\OFICINA REGIDORES\FOTOS REGIDOR\2017\20170326_100542.jpg"/>
          <p:cNvPicPr>
            <a:picLocks noChangeAspect="1" noChangeArrowheads="1"/>
          </p:cNvPicPr>
          <p:nvPr/>
        </p:nvPicPr>
        <p:blipFill>
          <a:blip r:embed="rId2" cstate="print"/>
          <a:srcRect/>
          <a:stretch>
            <a:fillRect/>
          </a:stretch>
        </p:blipFill>
        <p:spPr bwMode="auto">
          <a:xfrm>
            <a:off x="260648" y="2555776"/>
            <a:ext cx="2996952" cy="2247714"/>
          </a:xfrm>
          <a:prstGeom prst="rect">
            <a:avLst/>
          </a:prstGeom>
          <a:noFill/>
        </p:spPr>
      </p:pic>
      <p:sp>
        <p:nvSpPr>
          <p:cNvPr id="2" name="1 Título"/>
          <p:cNvSpPr>
            <a:spLocks noGrp="1"/>
          </p:cNvSpPr>
          <p:nvPr>
            <p:ph type="title"/>
          </p:nvPr>
        </p:nvSpPr>
        <p:spPr>
          <a:xfrm>
            <a:off x="332656" y="0"/>
            <a:ext cx="6172200" cy="1115616"/>
          </a:xfrm>
        </p:spPr>
        <p:txBody>
          <a:bodyPr>
            <a:noAutofit/>
          </a:bodyPr>
          <a:lstStyle/>
          <a:p>
            <a:pPr algn="just"/>
            <a:r>
              <a:rPr lang="es-MX" sz="2800" b="1" dirty="0" smtClean="0"/>
              <a:t>Eventos </a:t>
            </a:r>
            <a:r>
              <a:rPr lang="es-MX" sz="1200" dirty="0" smtClean="0"/>
              <a:t/>
            </a:r>
            <a:br>
              <a:rPr lang="es-MX" sz="1200" dirty="0" smtClean="0"/>
            </a:br>
            <a:r>
              <a:rPr lang="es-MX" sz="1200" dirty="0" smtClean="0"/>
              <a:t>Dentro de mis facultades como Regidor, se encuentran la inspección y vigilancia, por ello he sido testigo de las actividades que ésta administración ha realizado en beneficio de la sociedad, asistiendo a </a:t>
            </a:r>
            <a:r>
              <a:rPr lang="es-MX" sz="1400" dirty="0" smtClean="0"/>
              <a:t>los</a:t>
            </a:r>
            <a:r>
              <a:rPr lang="es-MX" sz="1200" dirty="0" smtClean="0"/>
              <a:t> eventos a los cuales fui invitado para colaborar y contribuir al  buen éxito de los mismos.</a:t>
            </a:r>
            <a:endParaRPr lang="es-MX" sz="1200" dirty="0"/>
          </a:p>
        </p:txBody>
      </p:sp>
      <p:pic>
        <p:nvPicPr>
          <p:cNvPr id="1027" name="Picture 3" descr="C:\Users\juliocesar.ortiz\Desktop\OFICINA REGIDORES\FOTOS REGIDOR\2017\20170216_112947.jpg"/>
          <p:cNvPicPr>
            <a:picLocks noChangeAspect="1" noChangeArrowheads="1"/>
          </p:cNvPicPr>
          <p:nvPr/>
        </p:nvPicPr>
        <p:blipFill>
          <a:blip r:embed="rId3" cstate="print"/>
          <a:srcRect t="30800"/>
          <a:stretch>
            <a:fillRect/>
          </a:stretch>
        </p:blipFill>
        <p:spPr bwMode="auto">
          <a:xfrm>
            <a:off x="3068960" y="1259632"/>
            <a:ext cx="3429000" cy="1779662"/>
          </a:xfrm>
          <a:prstGeom prst="rect">
            <a:avLst/>
          </a:prstGeom>
          <a:noFill/>
        </p:spPr>
      </p:pic>
      <p:pic>
        <p:nvPicPr>
          <p:cNvPr id="1026" name="Picture 2" descr="C:\Users\juliocesar.ortiz\Desktop\OFICINA REGIDORES\FOTOS REGIDOR\2017\20161116_101242.jpg"/>
          <p:cNvPicPr>
            <a:picLocks noGrp="1" noChangeAspect="1" noChangeArrowheads="1"/>
          </p:cNvPicPr>
          <p:nvPr>
            <p:ph idx="1"/>
          </p:nvPr>
        </p:nvPicPr>
        <p:blipFill>
          <a:blip r:embed="rId4" cstate="print"/>
          <a:srcRect/>
          <a:stretch>
            <a:fillRect/>
          </a:stretch>
        </p:blipFill>
        <p:spPr bwMode="auto">
          <a:xfrm>
            <a:off x="260648" y="1187624"/>
            <a:ext cx="3081514" cy="1733352"/>
          </a:xfrm>
          <a:prstGeom prst="rect">
            <a:avLst/>
          </a:prstGeom>
          <a:noFill/>
        </p:spPr>
      </p:pic>
      <p:pic>
        <p:nvPicPr>
          <p:cNvPr id="1029" name="Picture 5" descr="C:\Users\juliocesar.ortiz\Desktop\OFICINA REGIDORES\FOTOS REGIDOR\2017\20170326_130645.jpg"/>
          <p:cNvPicPr>
            <a:picLocks noChangeAspect="1" noChangeArrowheads="1"/>
          </p:cNvPicPr>
          <p:nvPr/>
        </p:nvPicPr>
        <p:blipFill>
          <a:blip r:embed="rId5" cstate="print"/>
          <a:srcRect/>
          <a:stretch>
            <a:fillRect/>
          </a:stretch>
        </p:blipFill>
        <p:spPr bwMode="auto">
          <a:xfrm>
            <a:off x="260648" y="4355976"/>
            <a:ext cx="3024336" cy="2268252"/>
          </a:xfrm>
          <a:prstGeom prst="rect">
            <a:avLst/>
          </a:prstGeom>
          <a:noFill/>
        </p:spPr>
      </p:pic>
      <p:pic>
        <p:nvPicPr>
          <p:cNvPr id="1031" name="Picture 7" descr="C:\Users\juliocesar.ortiz\Desktop\OFICINA REGIDORES\FOTOS REGIDOR\2017\20170707_104611.jpg"/>
          <p:cNvPicPr>
            <a:picLocks noChangeAspect="1" noChangeArrowheads="1"/>
          </p:cNvPicPr>
          <p:nvPr/>
        </p:nvPicPr>
        <p:blipFill>
          <a:blip r:embed="rId6" cstate="print"/>
          <a:srcRect l="17332" t="21183" r="8462" b="11418"/>
          <a:stretch>
            <a:fillRect/>
          </a:stretch>
        </p:blipFill>
        <p:spPr bwMode="auto">
          <a:xfrm>
            <a:off x="2996952" y="2384501"/>
            <a:ext cx="3528392" cy="2403523"/>
          </a:xfrm>
          <a:prstGeom prst="rect">
            <a:avLst/>
          </a:prstGeom>
          <a:noFill/>
        </p:spPr>
      </p:pic>
      <p:pic>
        <p:nvPicPr>
          <p:cNvPr id="1033" name="Picture 9" descr="C:\Users\juliocesar.ortiz\Desktop\OFICINA REGIDORES\FOTOS REGIDOR\2017\20170707_191140.jpg"/>
          <p:cNvPicPr>
            <a:picLocks noChangeAspect="1" noChangeArrowheads="1"/>
          </p:cNvPicPr>
          <p:nvPr/>
        </p:nvPicPr>
        <p:blipFill>
          <a:blip r:embed="rId7" cstate="print"/>
          <a:srcRect l="8001" t="26200" r="11151" b="9401"/>
          <a:stretch>
            <a:fillRect/>
          </a:stretch>
        </p:blipFill>
        <p:spPr bwMode="auto">
          <a:xfrm>
            <a:off x="2996952" y="4355976"/>
            <a:ext cx="3528392" cy="2107870"/>
          </a:xfrm>
          <a:prstGeom prst="rect">
            <a:avLst/>
          </a:prstGeom>
          <a:noFill/>
        </p:spPr>
      </p:pic>
      <p:pic>
        <p:nvPicPr>
          <p:cNvPr id="1034" name="Picture 10" descr="C:\Users\juliocesar.ortiz\Desktop\OFICINA REGIDORES\FOTOS REGIDOR\2017\IMG-20170605-WA0004.jpg"/>
          <p:cNvPicPr>
            <a:picLocks noChangeAspect="1" noChangeArrowheads="1"/>
          </p:cNvPicPr>
          <p:nvPr/>
        </p:nvPicPr>
        <p:blipFill>
          <a:blip r:embed="rId8" cstate="print"/>
          <a:srcRect l="16400" t="12667" r="2751"/>
          <a:stretch>
            <a:fillRect/>
          </a:stretch>
        </p:blipFill>
        <p:spPr bwMode="auto">
          <a:xfrm>
            <a:off x="260648" y="6372200"/>
            <a:ext cx="3495207" cy="2123728"/>
          </a:xfrm>
          <a:prstGeom prst="rect">
            <a:avLst/>
          </a:prstGeom>
          <a:noFill/>
        </p:spPr>
      </p:pic>
      <p:pic>
        <p:nvPicPr>
          <p:cNvPr id="1035" name="Picture 11" descr="C:\Users\juliocesar.ortiz\Desktop\OFICINA REGIDORES\FOTOS REGIDOR\2017\IMG-20170627-WA0006.jpg"/>
          <p:cNvPicPr>
            <a:picLocks noChangeAspect="1" noChangeArrowheads="1"/>
          </p:cNvPicPr>
          <p:nvPr/>
        </p:nvPicPr>
        <p:blipFill>
          <a:blip r:embed="rId9" cstate="print"/>
          <a:srcRect l="41600" t="18267" r="3801"/>
          <a:stretch>
            <a:fillRect/>
          </a:stretch>
        </p:blipFill>
        <p:spPr bwMode="auto">
          <a:xfrm>
            <a:off x="3573016" y="6012160"/>
            <a:ext cx="2952328" cy="248597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uliocesar.ortiz\Desktop\OFICINA REGIDORES\FOTOS REGIDOR\2017\IMG-20170911-WA0020.jpg"/>
          <p:cNvPicPr>
            <a:picLocks noGrp="1" noChangeAspect="1" noChangeArrowheads="1"/>
          </p:cNvPicPr>
          <p:nvPr>
            <p:ph idx="1"/>
          </p:nvPr>
        </p:nvPicPr>
        <p:blipFill>
          <a:blip r:embed="rId2" cstate="print"/>
          <a:srcRect/>
          <a:stretch>
            <a:fillRect/>
          </a:stretch>
        </p:blipFill>
        <p:spPr bwMode="auto">
          <a:xfrm>
            <a:off x="332655" y="1115615"/>
            <a:ext cx="3456385" cy="1944217"/>
          </a:xfrm>
          <a:prstGeom prst="rect">
            <a:avLst/>
          </a:prstGeom>
          <a:noFill/>
        </p:spPr>
      </p:pic>
      <p:pic>
        <p:nvPicPr>
          <p:cNvPr id="3075" name="Picture 3" descr="C:\Users\juliocesar.ortiz\Desktop\OFICINA REGIDORES\FOTOS REGIDOR\2017\IMG-20170918-WA0039.jpg"/>
          <p:cNvPicPr>
            <a:picLocks noChangeAspect="1" noChangeArrowheads="1"/>
          </p:cNvPicPr>
          <p:nvPr/>
        </p:nvPicPr>
        <p:blipFill>
          <a:blip r:embed="rId3" cstate="print"/>
          <a:srcRect t="18948" r="9738" b="4912"/>
          <a:stretch>
            <a:fillRect/>
          </a:stretch>
        </p:blipFill>
        <p:spPr bwMode="auto">
          <a:xfrm>
            <a:off x="332656" y="2915816"/>
            <a:ext cx="3528392" cy="2232248"/>
          </a:xfrm>
          <a:prstGeom prst="rect">
            <a:avLst/>
          </a:prstGeom>
          <a:noFill/>
        </p:spPr>
      </p:pic>
      <p:pic>
        <p:nvPicPr>
          <p:cNvPr id="3076" name="Picture 4" descr="C:\Users\juliocesar.ortiz\Desktop\OFICINA REGIDORES\FOTOS REGIDOR\2018\20171009_132228.jpg"/>
          <p:cNvPicPr>
            <a:picLocks noChangeAspect="1" noChangeArrowheads="1"/>
          </p:cNvPicPr>
          <p:nvPr/>
        </p:nvPicPr>
        <p:blipFill>
          <a:blip r:embed="rId4" cstate="print"/>
          <a:srcRect l="23983" r="32307"/>
          <a:stretch>
            <a:fillRect/>
          </a:stretch>
        </p:blipFill>
        <p:spPr bwMode="auto">
          <a:xfrm>
            <a:off x="3789040" y="1115616"/>
            <a:ext cx="2448272" cy="4200892"/>
          </a:xfrm>
          <a:prstGeom prst="rect">
            <a:avLst/>
          </a:prstGeom>
          <a:noFill/>
        </p:spPr>
      </p:pic>
      <p:pic>
        <p:nvPicPr>
          <p:cNvPr id="3078" name="Picture 6" descr="C:\Users\juliocesar.ortiz\Desktop\OFICINA REGIDORES\FOTOS REGIDOR\2018\IMG_2_18_214_WA__12.jpg"/>
          <p:cNvPicPr>
            <a:picLocks noChangeAspect="1" noChangeArrowheads="1"/>
          </p:cNvPicPr>
          <p:nvPr/>
        </p:nvPicPr>
        <p:blipFill>
          <a:blip r:embed="rId5" cstate="print"/>
          <a:srcRect t="16229" r="9120" b="3710"/>
          <a:stretch>
            <a:fillRect/>
          </a:stretch>
        </p:blipFill>
        <p:spPr bwMode="auto">
          <a:xfrm>
            <a:off x="3140968" y="4932040"/>
            <a:ext cx="3092452" cy="2043227"/>
          </a:xfrm>
          <a:prstGeom prst="rect">
            <a:avLst/>
          </a:prstGeom>
          <a:noFill/>
        </p:spPr>
      </p:pic>
      <p:pic>
        <p:nvPicPr>
          <p:cNvPr id="3077" name="Picture 5" descr="C:\Users\juliocesar.ortiz\Desktop\OFICINA REGIDORES\FOTOS REGIDOR\2018\20180318_092956.jpg"/>
          <p:cNvPicPr>
            <a:picLocks noChangeAspect="1" noChangeArrowheads="1"/>
          </p:cNvPicPr>
          <p:nvPr/>
        </p:nvPicPr>
        <p:blipFill>
          <a:blip r:embed="rId6" cstate="print"/>
          <a:srcRect l="10101" t="15001" r="26900" b="19200"/>
          <a:stretch>
            <a:fillRect/>
          </a:stretch>
        </p:blipFill>
        <p:spPr bwMode="auto">
          <a:xfrm>
            <a:off x="332656" y="4932040"/>
            <a:ext cx="3024336" cy="2369063"/>
          </a:xfrm>
          <a:prstGeom prst="rect">
            <a:avLst/>
          </a:prstGeom>
          <a:noFill/>
        </p:spPr>
      </p:pic>
      <p:pic>
        <p:nvPicPr>
          <p:cNvPr id="3079" name="Picture 7" descr="C:\Users\juliocesar.ortiz\Desktop\OFICINA REGIDORES\FOTOS REGIDOR\2018\IMG_9993.jpg"/>
          <p:cNvPicPr>
            <a:picLocks noChangeAspect="1" noChangeArrowheads="1"/>
          </p:cNvPicPr>
          <p:nvPr/>
        </p:nvPicPr>
        <p:blipFill>
          <a:blip r:embed="rId7" cstate="print"/>
          <a:srcRect t="18686" b="11981"/>
          <a:stretch>
            <a:fillRect/>
          </a:stretch>
        </p:blipFill>
        <p:spPr bwMode="auto">
          <a:xfrm>
            <a:off x="2636912" y="6804248"/>
            <a:ext cx="3600400" cy="1944216"/>
          </a:xfrm>
          <a:prstGeom prst="rect">
            <a:avLst/>
          </a:prstGeom>
          <a:noFill/>
        </p:spPr>
      </p:pic>
      <p:pic>
        <p:nvPicPr>
          <p:cNvPr id="3080" name="Picture 8" descr="C:\Users\juliocesar.ortiz\Desktop\OFICINA REGIDORES\FOTOS REGIDOR\2018\IMG-20180108-WA0007.jpg"/>
          <p:cNvPicPr>
            <a:picLocks noChangeAspect="1" noChangeArrowheads="1"/>
          </p:cNvPicPr>
          <p:nvPr/>
        </p:nvPicPr>
        <p:blipFill>
          <a:blip r:embed="rId8" cstate="print"/>
          <a:srcRect t="11182" b="8308"/>
          <a:stretch>
            <a:fillRect/>
          </a:stretch>
        </p:blipFill>
        <p:spPr bwMode="auto">
          <a:xfrm>
            <a:off x="332657" y="6704886"/>
            <a:ext cx="3384376" cy="204357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uliocesar.ortiz\Desktop\OFICINA REGIDORES\FOTOS REGIDOR\2018\unnamed.jpg"/>
          <p:cNvPicPr>
            <a:picLocks noGrp="1" noChangeAspect="1" noChangeArrowheads="1"/>
          </p:cNvPicPr>
          <p:nvPr>
            <p:ph idx="1"/>
          </p:nvPr>
        </p:nvPicPr>
        <p:blipFill>
          <a:blip r:embed="rId2" cstate="print"/>
          <a:srcRect/>
          <a:stretch>
            <a:fillRect/>
          </a:stretch>
        </p:blipFill>
        <p:spPr bwMode="auto">
          <a:xfrm>
            <a:off x="476672" y="1187624"/>
            <a:ext cx="3173286" cy="2110235"/>
          </a:xfrm>
          <a:prstGeom prst="rect">
            <a:avLst/>
          </a:prstGeom>
          <a:noFill/>
        </p:spPr>
      </p:pic>
      <p:pic>
        <p:nvPicPr>
          <p:cNvPr id="4099" name="Picture 3" descr="C:\Users\juliocesar.ortiz\Desktop\OFICINA REGIDORES\FOTOS REGIDOR\2018\IMG-20180503-WA0016.jpg"/>
          <p:cNvPicPr>
            <a:picLocks noChangeAspect="1" noChangeArrowheads="1"/>
          </p:cNvPicPr>
          <p:nvPr/>
        </p:nvPicPr>
        <p:blipFill>
          <a:blip r:embed="rId3" cstate="print"/>
          <a:srcRect/>
          <a:stretch>
            <a:fillRect/>
          </a:stretch>
        </p:blipFill>
        <p:spPr bwMode="auto">
          <a:xfrm>
            <a:off x="2996952" y="1187624"/>
            <a:ext cx="3501008" cy="2625756"/>
          </a:xfrm>
          <a:prstGeom prst="rect">
            <a:avLst/>
          </a:prstGeom>
          <a:noFill/>
        </p:spPr>
      </p:pic>
      <p:pic>
        <p:nvPicPr>
          <p:cNvPr id="4100" name="Picture 4" descr="C:\Users\juliocesar.ortiz\Desktop\OFICINA REGIDORES\FOTOS REGIDOR\2018\IMG-20180329-WA0004.jpg"/>
          <p:cNvPicPr>
            <a:picLocks noChangeAspect="1" noChangeArrowheads="1"/>
          </p:cNvPicPr>
          <p:nvPr/>
        </p:nvPicPr>
        <p:blipFill>
          <a:blip r:embed="rId4" cstate="print"/>
          <a:srcRect l="14037"/>
          <a:stretch>
            <a:fillRect/>
          </a:stretch>
        </p:blipFill>
        <p:spPr bwMode="auto">
          <a:xfrm>
            <a:off x="476672" y="3203847"/>
            <a:ext cx="2232248" cy="2894099"/>
          </a:xfrm>
          <a:prstGeom prst="rect">
            <a:avLst/>
          </a:prstGeom>
          <a:noFill/>
        </p:spPr>
      </p:pic>
      <p:pic>
        <p:nvPicPr>
          <p:cNvPr id="4101" name="Picture 5" descr="C:\Users\juliocesar.ortiz\Desktop\OFICINA REGIDORES\FOTOS REGIDOR\2018\IMG-20180118-WA0015.jpg"/>
          <p:cNvPicPr>
            <a:picLocks noChangeAspect="1" noChangeArrowheads="1"/>
          </p:cNvPicPr>
          <p:nvPr/>
        </p:nvPicPr>
        <p:blipFill>
          <a:blip r:embed="rId5" cstate="print"/>
          <a:srcRect/>
          <a:stretch>
            <a:fillRect/>
          </a:stretch>
        </p:blipFill>
        <p:spPr bwMode="auto">
          <a:xfrm>
            <a:off x="2708920" y="3275856"/>
            <a:ext cx="3816424" cy="2544283"/>
          </a:xfrm>
          <a:prstGeom prst="rect">
            <a:avLst/>
          </a:prstGeom>
          <a:noFill/>
        </p:spPr>
      </p:pic>
      <p:pic>
        <p:nvPicPr>
          <p:cNvPr id="4102" name="Picture 6" descr="C:\Users\juliocesar.ortiz\Desktop\OFICINA REGIDORES\FOTOS REGIDOR\2018\IMG-20180118-WA0014.jpg"/>
          <p:cNvPicPr>
            <a:picLocks noChangeAspect="1" noChangeArrowheads="1"/>
          </p:cNvPicPr>
          <p:nvPr/>
        </p:nvPicPr>
        <p:blipFill>
          <a:blip r:embed="rId6" cstate="print"/>
          <a:srcRect l="4851" t="18500" r="4851" b="12201"/>
          <a:stretch>
            <a:fillRect/>
          </a:stretch>
        </p:blipFill>
        <p:spPr bwMode="auto">
          <a:xfrm>
            <a:off x="2348880" y="5652120"/>
            <a:ext cx="4176464" cy="2136796"/>
          </a:xfrm>
          <a:prstGeom prst="rect">
            <a:avLst/>
          </a:prstGeom>
          <a:noFill/>
        </p:spPr>
      </p:pic>
      <p:pic>
        <p:nvPicPr>
          <p:cNvPr id="4103" name="Picture 7" descr="C:\Users\juliocesar.ortiz\Desktop\OFICINA REGIDORES\FOTOS REGIDOR\2018\IMG-20180118-WA0007.jpg"/>
          <p:cNvPicPr>
            <a:picLocks noChangeAspect="1" noChangeArrowheads="1"/>
          </p:cNvPicPr>
          <p:nvPr/>
        </p:nvPicPr>
        <p:blipFill>
          <a:blip r:embed="rId7" cstate="print"/>
          <a:srcRect/>
          <a:stretch>
            <a:fillRect/>
          </a:stretch>
        </p:blipFill>
        <p:spPr bwMode="auto">
          <a:xfrm>
            <a:off x="476672" y="5652120"/>
            <a:ext cx="3212976" cy="214198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juliocesar.ortiz\Downloads\IMG_8317.JPG"/>
          <p:cNvPicPr>
            <a:picLocks noChangeAspect="1" noChangeArrowheads="1"/>
          </p:cNvPicPr>
          <p:nvPr/>
        </p:nvPicPr>
        <p:blipFill>
          <a:blip r:embed="rId2" cstate="print"/>
          <a:srcRect/>
          <a:stretch>
            <a:fillRect/>
          </a:stretch>
        </p:blipFill>
        <p:spPr bwMode="auto">
          <a:xfrm>
            <a:off x="2996952" y="1253885"/>
            <a:ext cx="3356992" cy="2237995"/>
          </a:xfrm>
          <a:prstGeom prst="rect">
            <a:avLst/>
          </a:prstGeom>
          <a:noFill/>
        </p:spPr>
      </p:pic>
      <p:pic>
        <p:nvPicPr>
          <p:cNvPr id="3075" name="Picture 3" descr="C:\Users\juliocesar.ortiz\Downloads\IMG_9207.JPG"/>
          <p:cNvPicPr>
            <a:picLocks noChangeAspect="1" noChangeArrowheads="1"/>
          </p:cNvPicPr>
          <p:nvPr/>
        </p:nvPicPr>
        <p:blipFill>
          <a:blip r:embed="rId3" cstate="print"/>
          <a:srcRect b="25976"/>
          <a:stretch>
            <a:fillRect/>
          </a:stretch>
        </p:blipFill>
        <p:spPr bwMode="auto">
          <a:xfrm>
            <a:off x="332656" y="3059832"/>
            <a:ext cx="4293096" cy="2118613"/>
          </a:xfrm>
          <a:prstGeom prst="rect">
            <a:avLst/>
          </a:prstGeom>
          <a:noFill/>
        </p:spPr>
      </p:pic>
      <p:pic>
        <p:nvPicPr>
          <p:cNvPr id="3077" name="Picture 5" descr="C:\Users\juliocesar.ortiz\Downloads\IMG_3287.JPG"/>
          <p:cNvPicPr>
            <a:picLocks noChangeAspect="1" noChangeArrowheads="1"/>
          </p:cNvPicPr>
          <p:nvPr/>
        </p:nvPicPr>
        <p:blipFill>
          <a:blip r:embed="rId4" cstate="print"/>
          <a:srcRect l="5901" t="26375" r="6951"/>
          <a:stretch>
            <a:fillRect/>
          </a:stretch>
        </p:blipFill>
        <p:spPr bwMode="auto">
          <a:xfrm>
            <a:off x="332656" y="5148064"/>
            <a:ext cx="3240360" cy="1825005"/>
          </a:xfrm>
          <a:prstGeom prst="rect">
            <a:avLst/>
          </a:prstGeom>
          <a:noFill/>
        </p:spPr>
      </p:pic>
      <p:pic>
        <p:nvPicPr>
          <p:cNvPr id="3078" name="Picture 6" descr="C:\Users\juliocesar.ortiz\Downloads\IMG_3093.JPG"/>
          <p:cNvPicPr>
            <a:picLocks noChangeAspect="1" noChangeArrowheads="1"/>
          </p:cNvPicPr>
          <p:nvPr/>
        </p:nvPicPr>
        <p:blipFill>
          <a:blip r:embed="rId5" cstate="print"/>
          <a:srcRect l="18500" t="16925" r="5901"/>
          <a:stretch>
            <a:fillRect/>
          </a:stretch>
        </p:blipFill>
        <p:spPr bwMode="auto">
          <a:xfrm>
            <a:off x="3573016" y="5004048"/>
            <a:ext cx="2755743" cy="2018830"/>
          </a:xfrm>
          <a:prstGeom prst="rect">
            <a:avLst/>
          </a:prstGeom>
          <a:noFill/>
        </p:spPr>
      </p:pic>
      <p:pic>
        <p:nvPicPr>
          <p:cNvPr id="3079" name="Picture 7" descr="C:\Users\juliocesar.ortiz\Downloads\IMG_0932.JPG"/>
          <p:cNvPicPr>
            <a:picLocks noChangeAspect="1" noChangeArrowheads="1"/>
          </p:cNvPicPr>
          <p:nvPr/>
        </p:nvPicPr>
        <p:blipFill>
          <a:blip r:embed="rId6" cstate="print"/>
          <a:srcRect/>
          <a:stretch>
            <a:fillRect/>
          </a:stretch>
        </p:blipFill>
        <p:spPr bwMode="auto">
          <a:xfrm>
            <a:off x="3933056" y="3462131"/>
            <a:ext cx="2420888" cy="1613925"/>
          </a:xfrm>
          <a:prstGeom prst="rect">
            <a:avLst/>
          </a:prstGeom>
          <a:noFill/>
        </p:spPr>
      </p:pic>
      <p:pic>
        <p:nvPicPr>
          <p:cNvPr id="3080" name="Picture 8" descr="C:\Users\juliocesar.ortiz\Downloads\IMG_0912.JPG"/>
          <p:cNvPicPr>
            <a:picLocks noGrp="1" noChangeAspect="1" noChangeArrowheads="1"/>
          </p:cNvPicPr>
          <p:nvPr>
            <p:ph idx="1"/>
          </p:nvPr>
        </p:nvPicPr>
        <p:blipFill>
          <a:blip r:embed="rId7" cstate="print"/>
          <a:srcRect/>
          <a:stretch>
            <a:fillRect/>
          </a:stretch>
        </p:blipFill>
        <p:spPr bwMode="auto">
          <a:xfrm>
            <a:off x="332655" y="1259632"/>
            <a:ext cx="2808313" cy="1872208"/>
          </a:xfrm>
          <a:prstGeom prst="rect">
            <a:avLst/>
          </a:prstGeom>
          <a:noFill/>
        </p:spPr>
      </p:pic>
      <p:pic>
        <p:nvPicPr>
          <p:cNvPr id="3082" name="Picture 10" descr="C:\Users\juliocesar.ortiz\Downloads\IMG_0354.JPG"/>
          <p:cNvPicPr>
            <a:picLocks noChangeAspect="1" noChangeArrowheads="1"/>
          </p:cNvPicPr>
          <p:nvPr/>
        </p:nvPicPr>
        <p:blipFill>
          <a:blip r:embed="rId8" cstate="print"/>
          <a:srcRect t="37734"/>
          <a:stretch>
            <a:fillRect/>
          </a:stretch>
        </p:blipFill>
        <p:spPr bwMode="auto">
          <a:xfrm>
            <a:off x="2852936" y="7020272"/>
            <a:ext cx="3456384" cy="1434763"/>
          </a:xfrm>
          <a:prstGeom prst="rect">
            <a:avLst/>
          </a:prstGeom>
          <a:noFill/>
        </p:spPr>
      </p:pic>
      <p:pic>
        <p:nvPicPr>
          <p:cNvPr id="3081" name="Picture 9" descr="C:\Users\juliocesar.ortiz\Downloads\IMG_7571.JPG"/>
          <p:cNvPicPr>
            <a:picLocks noChangeAspect="1" noChangeArrowheads="1"/>
          </p:cNvPicPr>
          <p:nvPr/>
        </p:nvPicPr>
        <p:blipFill>
          <a:blip r:embed="rId9" cstate="print"/>
          <a:srcRect t="12870"/>
          <a:stretch>
            <a:fillRect/>
          </a:stretch>
        </p:blipFill>
        <p:spPr bwMode="auto">
          <a:xfrm>
            <a:off x="332656" y="6516216"/>
            <a:ext cx="3068960" cy="194996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2656" y="179512"/>
            <a:ext cx="6192688" cy="4896544"/>
          </a:xfrm>
        </p:spPr>
        <p:txBody>
          <a:bodyPr>
            <a:noAutofit/>
          </a:bodyPr>
          <a:lstStyle/>
          <a:p>
            <a:pPr algn="just"/>
            <a:r>
              <a:rPr lang="es-MX" sz="1400" b="1" dirty="0" smtClean="0"/>
              <a:t/>
            </a:r>
            <a:br>
              <a:rPr lang="es-MX" sz="1400" b="1" dirty="0" smtClean="0"/>
            </a:br>
            <a:r>
              <a:rPr lang="es-MX" sz="1400" b="1" dirty="0" smtClean="0"/>
              <a:t/>
            </a:r>
            <a:br>
              <a:rPr lang="es-MX" sz="1400" b="1" dirty="0" smtClean="0"/>
            </a:br>
            <a:r>
              <a:rPr lang="es-MX" sz="1400" b="1" dirty="0" smtClean="0"/>
              <a:t/>
            </a:r>
            <a:br>
              <a:rPr lang="es-MX" sz="1400" b="1" dirty="0" smtClean="0"/>
            </a:br>
            <a:r>
              <a:rPr lang="es-MX" sz="2800" b="1" dirty="0" smtClean="0"/>
              <a:t>Gestiones</a:t>
            </a:r>
            <a:r>
              <a:rPr lang="es-MX" sz="2800" dirty="0" smtClean="0"/>
              <a:t> </a:t>
            </a:r>
            <a:r>
              <a:rPr lang="es-MX" sz="1400" dirty="0" smtClean="0"/>
              <a:t/>
            </a:r>
            <a:br>
              <a:rPr lang="es-MX" sz="1400" dirty="0" smtClean="0"/>
            </a:br>
            <a:r>
              <a:rPr lang="es-MX" sz="1400" dirty="0" smtClean="0"/>
              <a:t>La gestión social, es el lazo permanente que tenemos los servidores públicos con la ciudadanía, atender las solicitudes o demandas más sentidas, nos permite tener la satisfacción de contribuir en la solución de necesidades que agobian a nuestra sociedad.</a:t>
            </a:r>
            <a:br>
              <a:rPr lang="es-MX" sz="1400" dirty="0" smtClean="0"/>
            </a:br>
            <a:r>
              <a:rPr lang="es-MX" sz="1400" dirty="0" smtClean="0"/>
              <a:t>Durante esta administración apoyamos a jóvenes estudiantes con </a:t>
            </a:r>
            <a:r>
              <a:rPr lang="es-MX" sz="1400" dirty="0" smtClean="0"/>
              <a:t>re</a:t>
            </a:r>
            <a:r>
              <a:rPr lang="es-MX" sz="1400" dirty="0" smtClean="0"/>
              <a:t>cursos económicos </a:t>
            </a:r>
            <a:r>
              <a:rPr lang="es-MX" sz="1400" dirty="0" smtClean="0"/>
              <a:t>para inscripciones, traslados a eventos deportivos, viajes de intercambio escolar, uniformes, entre otros.</a:t>
            </a:r>
            <a:br>
              <a:rPr lang="es-MX" sz="1400" dirty="0" smtClean="0"/>
            </a:br>
            <a:r>
              <a:rPr lang="es-MX" sz="1400" dirty="0" smtClean="0"/>
              <a:t>Asimismo, dotamos a las escuelas públicas de nivel primaria,  de piñatas, pasteles y dulces, para las niñas y niños estudiantes, durante festejos del día del niño, posadas navideñas, etcétera. </a:t>
            </a:r>
            <a:br>
              <a:rPr lang="es-MX" sz="1400" dirty="0" smtClean="0"/>
            </a:br>
            <a:r>
              <a:rPr lang="es-MX" sz="1400" dirty="0" smtClean="0"/>
              <a:t>Como lo mencione anteriormente, durante el ejercicio presupuestal 2017, el recurso etiquetado para apoyos a un servidor en mi calidad de Regidor, por la cantidad de $50,000.00 (cincuenta mil pesos 00/100 </a:t>
            </a:r>
            <a:r>
              <a:rPr lang="es-MX" sz="1400" dirty="0" err="1" smtClean="0"/>
              <a:t>m.n.</a:t>
            </a:r>
            <a:r>
              <a:rPr lang="es-MX" sz="1400" dirty="0" smtClean="0"/>
              <a:t>), lo destinamos a la compra de cubetas de pintura para donarlas a diversas instituciones educativas públicas de nivel básico, siendo beneficiadas: Primaria Sor Juana Inés de la Cruz, Primaria Rafael F. Muñoz, Primaria Octavio Paz, Primaria Independencia, Primaria Ignacio Allende, Primaria Adolfo Barranco Fuentes, Primaria Artículo 123, Primaria Esfuerzo Compartido, Primaria Insurgentes, CREI Nuevo Delicias</a:t>
            </a:r>
            <a:br>
              <a:rPr lang="es-MX" sz="1400" dirty="0" smtClean="0"/>
            </a:br>
            <a:r>
              <a:rPr lang="es-MX" sz="1400" dirty="0" smtClean="0"/>
              <a:t>CREI Ejido Ocampo </a:t>
            </a:r>
            <a:br>
              <a:rPr lang="es-MX" sz="1400" dirty="0" smtClean="0"/>
            </a:br>
            <a:r>
              <a:rPr lang="es-MX" sz="1400" dirty="0" smtClean="0"/>
              <a:t>Secundaria Estatal 3008 Benito </a:t>
            </a:r>
            <a:r>
              <a:rPr lang="es-MX" sz="1400" dirty="0" smtClean="0"/>
              <a:t>Juárez y </a:t>
            </a:r>
            <a:r>
              <a:rPr lang="es-MX" sz="1400" dirty="0" smtClean="0"/>
              <a:t/>
            </a:r>
            <a:br>
              <a:rPr lang="es-MX" sz="1400" dirty="0" smtClean="0"/>
            </a:br>
            <a:r>
              <a:rPr lang="es-MX" sz="1400" dirty="0" smtClean="0"/>
              <a:t>Secundaria Federal para Trabajadores Justo Sierra </a:t>
            </a:r>
            <a:br>
              <a:rPr lang="es-MX" sz="1400" dirty="0" smtClean="0"/>
            </a:br>
            <a:r>
              <a:rPr lang="es-MX" sz="1400" dirty="0" smtClean="0"/>
              <a:t>  </a:t>
            </a:r>
            <a:br>
              <a:rPr lang="es-MX" sz="1400" dirty="0" smtClean="0"/>
            </a:br>
            <a:r>
              <a:rPr lang="es-MX" sz="1400" dirty="0" smtClean="0"/>
              <a:t/>
            </a:r>
            <a:br>
              <a:rPr lang="es-MX" sz="1400" dirty="0" smtClean="0"/>
            </a:br>
            <a:endParaRPr lang="es-MX" sz="1400" dirty="0"/>
          </a:p>
        </p:txBody>
      </p:sp>
      <p:pic>
        <p:nvPicPr>
          <p:cNvPr id="1026" name="Picture 2" descr="C:\Users\juliocesar.ortiz\Desktop\OFICINA REGIDORES\FOTOS REGIDOR\2017\IMG-20170406-WA0008.jpg"/>
          <p:cNvPicPr>
            <a:picLocks noGrp="1" noChangeAspect="1" noChangeArrowheads="1"/>
          </p:cNvPicPr>
          <p:nvPr>
            <p:ph idx="1"/>
          </p:nvPr>
        </p:nvPicPr>
        <p:blipFill>
          <a:blip r:embed="rId3" cstate="print"/>
          <a:srcRect l="12823" t="17097" r="5110" b="14513"/>
          <a:stretch>
            <a:fillRect/>
          </a:stretch>
        </p:blipFill>
        <p:spPr bwMode="auto">
          <a:xfrm>
            <a:off x="548680" y="5220072"/>
            <a:ext cx="2745906" cy="1872208"/>
          </a:xfrm>
          <a:prstGeom prst="rect">
            <a:avLst/>
          </a:prstGeom>
          <a:noFill/>
        </p:spPr>
      </p:pic>
      <p:pic>
        <p:nvPicPr>
          <p:cNvPr id="1027" name="Picture 3" descr="C:\Users\juliocesar.ortiz\Desktop\OFICINA REGIDORES\FOTOS REGIDOR\2017\IMG-20170510-WA0013.jpg"/>
          <p:cNvPicPr>
            <a:picLocks noChangeAspect="1" noChangeArrowheads="1"/>
          </p:cNvPicPr>
          <p:nvPr/>
        </p:nvPicPr>
        <p:blipFill>
          <a:blip r:embed="rId4" cstate="print"/>
          <a:srcRect t="15512"/>
          <a:stretch>
            <a:fillRect/>
          </a:stretch>
        </p:blipFill>
        <p:spPr bwMode="auto">
          <a:xfrm>
            <a:off x="3284984" y="5220072"/>
            <a:ext cx="3300987" cy="1800200"/>
          </a:xfrm>
          <a:prstGeom prst="rect">
            <a:avLst/>
          </a:prstGeom>
          <a:noFill/>
        </p:spPr>
      </p:pic>
      <p:pic>
        <p:nvPicPr>
          <p:cNvPr id="12" name="Picture 6" descr="C:\Users\juliocesar.ortiz\Desktop\OFICINA REGIDORES\FOTOS REGIDOR\2018\20180423_123104.jpg"/>
          <p:cNvPicPr>
            <a:picLocks noChangeAspect="1" noChangeArrowheads="1"/>
          </p:cNvPicPr>
          <p:nvPr/>
        </p:nvPicPr>
        <p:blipFill>
          <a:blip r:embed="rId5" cstate="print"/>
          <a:srcRect/>
          <a:stretch>
            <a:fillRect/>
          </a:stretch>
        </p:blipFill>
        <p:spPr bwMode="auto">
          <a:xfrm>
            <a:off x="1916832" y="6876256"/>
            <a:ext cx="2664296" cy="184432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C:\Users\juliocesar.ortiz\Downloads\IMG-20170105-WA0011.jpg"/>
          <p:cNvPicPr>
            <a:picLocks noGrp="1" noChangeAspect="1" noChangeArrowheads="1"/>
          </p:cNvPicPr>
          <p:nvPr>
            <p:ph idx="1"/>
          </p:nvPr>
        </p:nvPicPr>
        <p:blipFill>
          <a:blip r:embed="rId2" cstate="print"/>
          <a:srcRect l="6601" t="24800" r="27600" b="15350"/>
          <a:stretch>
            <a:fillRect/>
          </a:stretch>
        </p:blipFill>
        <p:spPr bwMode="auto">
          <a:xfrm>
            <a:off x="980728" y="663602"/>
            <a:ext cx="2132763" cy="3332334"/>
          </a:xfrm>
          <a:prstGeom prst="rect">
            <a:avLst/>
          </a:prstGeom>
          <a:noFill/>
        </p:spPr>
      </p:pic>
      <p:pic>
        <p:nvPicPr>
          <p:cNvPr id="5" name="Picture 2" descr="C:\Users\juliocesar.ortiz\Downloads\20171005_120236.jpg"/>
          <p:cNvPicPr>
            <a:picLocks noChangeAspect="1" noChangeArrowheads="1"/>
          </p:cNvPicPr>
          <p:nvPr/>
        </p:nvPicPr>
        <p:blipFill>
          <a:blip r:embed="rId3" cstate="print"/>
          <a:srcRect/>
          <a:stretch>
            <a:fillRect/>
          </a:stretch>
        </p:blipFill>
        <p:spPr bwMode="auto">
          <a:xfrm>
            <a:off x="3068960" y="683568"/>
            <a:ext cx="3312368" cy="2484276"/>
          </a:xfrm>
          <a:prstGeom prst="rect">
            <a:avLst/>
          </a:prstGeom>
          <a:noFill/>
        </p:spPr>
      </p:pic>
      <p:pic>
        <p:nvPicPr>
          <p:cNvPr id="9" name="Picture 8" descr="C:\Users\juliocesar.ortiz\Downloads\IMG-20170105-WA0008.jpg"/>
          <p:cNvPicPr>
            <a:picLocks noChangeAspect="1" noChangeArrowheads="1"/>
          </p:cNvPicPr>
          <p:nvPr/>
        </p:nvPicPr>
        <p:blipFill>
          <a:blip r:embed="rId4" cstate="print"/>
          <a:srcRect l="3801" r="14300"/>
          <a:stretch>
            <a:fillRect/>
          </a:stretch>
        </p:blipFill>
        <p:spPr bwMode="auto">
          <a:xfrm>
            <a:off x="2924943" y="4189460"/>
            <a:ext cx="3485418" cy="2182740"/>
          </a:xfrm>
          <a:prstGeom prst="rect">
            <a:avLst/>
          </a:prstGeom>
          <a:noFill/>
        </p:spPr>
      </p:pic>
      <p:pic>
        <p:nvPicPr>
          <p:cNvPr id="6" name="Picture 3"/>
          <p:cNvPicPr>
            <a:picLocks noChangeAspect="1" noChangeArrowheads="1"/>
          </p:cNvPicPr>
          <p:nvPr/>
        </p:nvPicPr>
        <p:blipFill>
          <a:blip r:embed="rId5" cstate="print"/>
          <a:srcRect/>
          <a:stretch>
            <a:fillRect/>
          </a:stretch>
        </p:blipFill>
        <p:spPr bwMode="auto">
          <a:xfrm>
            <a:off x="2996952" y="2696920"/>
            <a:ext cx="3384376" cy="1803072"/>
          </a:xfrm>
          <a:prstGeom prst="rect">
            <a:avLst/>
          </a:prstGeom>
          <a:noFill/>
          <a:ln w="9525">
            <a:noFill/>
            <a:miter lim="800000"/>
            <a:headEnd/>
            <a:tailEnd/>
          </a:ln>
          <a:effectLst/>
        </p:spPr>
      </p:pic>
      <p:pic>
        <p:nvPicPr>
          <p:cNvPr id="7" name="Picture 2" descr="C:\Users\juliocesar.ortiz\Downloads\IMG-20171002-WA0006.jpg"/>
          <p:cNvPicPr>
            <a:picLocks noChangeAspect="1" noChangeArrowheads="1"/>
          </p:cNvPicPr>
          <p:nvPr/>
        </p:nvPicPr>
        <p:blipFill>
          <a:blip r:embed="rId6" cstate="print"/>
          <a:srcRect/>
          <a:stretch>
            <a:fillRect/>
          </a:stretch>
        </p:blipFill>
        <p:spPr bwMode="auto">
          <a:xfrm>
            <a:off x="980728" y="3851920"/>
            <a:ext cx="2016224" cy="3353147"/>
          </a:xfrm>
          <a:prstGeom prst="rect">
            <a:avLst/>
          </a:prstGeom>
          <a:noFill/>
        </p:spPr>
      </p:pic>
      <p:pic>
        <p:nvPicPr>
          <p:cNvPr id="13" name="Picture 7" descr="C:\Users\juliocesar.ortiz\Desktop\OFICINA REGIDORES\FOTOS REGIDOR\2018\20180423_123124.jpg"/>
          <p:cNvPicPr>
            <a:picLocks noChangeAspect="1" noChangeArrowheads="1"/>
          </p:cNvPicPr>
          <p:nvPr/>
        </p:nvPicPr>
        <p:blipFill>
          <a:blip r:embed="rId7" cstate="print"/>
          <a:srcRect t="12814"/>
          <a:stretch>
            <a:fillRect/>
          </a:stretch>
        </p:blipFill>
        <p:spPr bwMode="auto">
          <a:xfrm>
            <a:off x="3573016" y="6300192"/>
            <a:ext cx="2880320" cy="1883418"/>
          </a:xfrm>
          <a:prstGeom prst="rect">
            <a:avLst/>
          </a:prstGeom>
          <a:noFill/>
        </p:spPr>
      </p:pic>
      <p:pic>
        <p:nvPicPr>
          <p:cNvPr id="8" name="Picture 3" descr="C:\Users\juliocesar.ortiz\Downloads\IMG-20171002-WA0002.jpg"/>
          <p:cNvPicPr>
            <a:picLocks noChangeAspect="1" noChangeArrowheads="1"/>
          </p:cNvPicPr>
          <p:nvPr/>
        </p:nvPicPr>
        <p:blipFill>
          <a:blip r:embed="rId8" cstate="print"/>
          <a:srcRect l="17194" r="12964"/>
          <a:stretch>
            <a:fillRect/>
          </a:stretch>
        </p:blipFill>
        <p:spPr bwMode="auto">
          <a:xfrm>
            <a:off x="908720" y="6372200"/>
            <a:ext cx="2664296" cy="2129668"/>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2656" y="582208"/>
            <a:ext cx="6172200" cy="821440"/>
          </a:xfrm>
        </p:spPr>
        <p:txBody>
          <a:bodyPr>
            <a:normAutofit/>
          </a:bodyPr>
          <a:lstStyle/>
          <a:p>
            <a:r>
              <a:rPr lang="es-MX" sz="3200" b="1" dirty="0" smtClean="0">
                <a:latin typeface="Apple Chancery" pitchFamily="66" charset="0"/>
              </a:rPr>
              <a:t>Agradecimiento </a:t>
            </a:r>
            <a:endParaRPr lang="es-MX" sz="3200" b="1" dirty="0">
              <a:latin typeface="Apple Chancery" pitchFamily="66" charset="0"/>
            </a:endParaRPr>
          </a:p>
        </p:txBody>
      </p:sp>
      <p:sp>
        <p:nvSpPr>
          <p:cNvPr id="3" name="2 Marcador de contenido"/>
          <p:cNvSpPr>
            <a:spLocks noGrp="1"/>
          </p:cNvSpPr>
          <p:nvPr>
            <p:ph idx="1"/>
          </p:nvPr>
        </p:nvSpPr>
        <p:spPr>
          <a:xfrm>
            <a:off x="342900" y="1623854"/>
            <a:ext cx="6172200" cy="6620554"/>
          </a:xfrm>
        </p:spPr>
        <p:txBody>
          <a:bodyPr>
            <a:noAutofit/>
          </a:bodyPr>
          <a:lstStyle/>
          <a:p>
            <a:pPr marL="0" indent="0" algn="just">
              <a:buNone/>
            </a:pPr>
            <a:r>
              <a:rPr lang="es-MX" sz="2000" dirty="0" smtClean="0">
                <a:latin typeface="Apple Chancery" pitchFamily="66" charset="0"/>
              </a:rPr>
              <a:t>En este corto pero extraordinario tiempo, mi desempeño como Regidor en la comisión de Educación, fue progresando y evolucionando por los grandes apoyos que recibí de tan distinguidas compañeras y compañeros, como lo fueron las y  los Regidores; al Secretario del Ayuntamiento Lic. César Gustavo Jáuregui Moreno, a las Direcciones, sobre todo a la de Desarrollo Humano y Educación y muy en especial a la Mtra. María Eugenia Campos Galván. A todas estas finas personas, les agradezco de la manera más sincera por haberme permitido colaborar y mejorar a su lado las condiciones de vida de los habitantes de esta hermosa ciudad.</a:t>
            </a:r>
          </a:p>
          <a:p>
            <a:pPr algn="just">
              <a:buNone/>
            </a:pPr>
            <a:endParaRPr lang="es-MX" sz="2000" dirty="0" smtClean="0">
              <a:latin typeface="Apple Chancery" pitchFamily="66" charset="0"/>
            </a:endParaRPr>
          </a:p>
          <a:p>
            <a:pPr marL="0" indent="0" algn="just">
              <a:buNone/>
            </a:pPr>
            <a:r>
              <a:rPr lang="es-MX" sz="2000" dirty="0" smtClean="0">
                <a:latin typeface="Apple Chancery" pitchFamily="66" charset="0"/>
              </a:rPr>
              <a:t>Seguiré pendiente en el lugar en donde me encuentre para seguir contribuyendo y hacer de Chihuahua un espacio digno de vivir .</a:t>
            </a:r>
          </a:p>
          <a:p>
            <a:pPr marL="0" indent="0" algn="just">
              <a:buNone/>
            </a:pPr>
            <a:endParaRPr lang="es-MX" sz="2000" dirty="0" smtClean="0">
              <a:latin typeface="Apple Chancery" pitchFamily="66" charset="0"/>
            </a:endParaRPr>
          </a:p>
          <a:p>
            <a:pPr marL="0" indent="0" algn="ctr">
              <a:buNone/>
            </a:pPr>
            <a:r>
              <a:rPr lang="es-MX" sz="2000" b="1" dirty="0" smtClean="0">
                <a:latin typeface="Apple Chancery" pitchFamily="66" charset="0"/>
              </a:rPr>
              <a:t>Comprometidos con la sociedad chihuahuense</a:t>
            </a:r>
          </a:p>
          <a:p>
            <a:pPr marL="0" indent="0" algn="ctr">
              <a:buNone/>
            </a:pPr>
            <a:r>
              <a:rPr lang="es-MX" sz="2000" b="1" dirty="0" err="1" smtClean="0">
                <a:latin typeface="Apple Chancery" pitchFamily="66" charset="0"/>
              </a:rPr>
              <a:t>Profr</a:t>
            </a:r>
            <a:r>
              <a:rPr lang="es-MX" sz="2000" b="1" dirty="0" smtClean="0">
                <a:latin typeface="Apple Chancery" pitchFamily="66" charset="0"/>
              </a:rPr>
              <a:t>. Julio César Ortiz Villanueva</a:t>
            </a:r>
          </a:p>
          <a:p>
            <a:pPr marL="0" indent="0" algn="ctr">
              <a:buNone/>
            </a:pPr>
            <a:endParaRPr lang="es-MX" sz="2000" dirty="0">
              <a:latin typeface="Apple Chancery"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Escudo_de_Armas_de_la_Ciudad_de_Chihuahua.svg.png"/>
          <p:cNvPicPr>
            <a:picLocks noGrp="1" noChangeAspect="1"/>
          </p:cNvPicPr>
          <p:nvPr>
            <p:ph idx="1"/>
          </p:nvPr>
        </p:nvPicPr>
        <p:blipFill>
          <a:blip r:embed="rId2" cstate="print"/>
          <a:stretch>
            <a:fillRect/>
          </a:stretch>
        </p:blipFill>
        <p:spPr>
          <a:xfrm>
            <a:off x="1298500" y="1547664"/>
            <a:ext cx="4331731" cy="5544616"/>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TotalTime>
  <Words>1768</Words>
  <Application>Microsoft Office PowerPoint</Application>
  <PresentationFormat>Carta (216 x 279 mm)</PresentationFormat>
  <Paragraphs>193</Paragraphs>
  <Slides>20</Slides>
  <Notes>3</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REG. JULIO CÉSAR ORTIZ VILLANUEVA </vt:lpstr>
      <vt:lpstr>Diapositiva 2</vt:lpstr>
      <vt:lpstr>Sesiones del Ayuntamiento </vt:lpstr>
      <vt:lpstr>Diapositiva 4</vt:lpstr>
      <vt:lpstr>Propuestas </vt:lpstr>
      <vt:lpstr>Trabajo en Comisiones</vt:lpstr>
      <vt:lpstr>Diapositiva 7</vt:lpstr>
      <vt:lpstr>Diapositiva 8</vt:lpstr>
      <vt:lpstr> Comisiones con cargo de Secretario  </vt:lpstr>
      <vt:lpstr> Comisiones con cargo de vocal  </vt:lpstr>
      <vt:lpstr>Diapositiva 11</vt:lpstr>
      <vt:lpstr>Diapositiva 12</vt:lpstr>
      <vt:lpstr>Eventos  Dentro de mis facultades como Regidor, se encuentran la inspección y vigilancia, por ello he sido testigo de las actividades que ésta administración ha realizado en beneficio de la sociedad, asistiendo a los eventos a los cuales fui invitado para colaborar y contribuir al  buen éxito de los mismos.</vt:lpstr>
      <vt:lpstr>Diapositiva 14</vt:lpstr>
      <vt:lpstr>Diapositiva 15</vt:lpstr>
      <vt:lpstr>Diapositiva 16</vt:lpstr>
      <vt:lpstr>   Gestiones  La gestión social, es el lazo permanente que tenemos los servidores públicos con la ciudadanía, atender las solicitudes o demandas más sentidas, nos permite tener la satisfacción de contribuir en la solución de necesidades que agobian a nuestra sociedad. Durante esta administración apoyamos a jóvenes estudiantes con recursos económicos para inscripciones, traslados a eventos deportivos, viajes de intercambio escolar, uniformes, entre otros. Asimismo, dotamos a las escuelas públicas de nivel primaria,  de piñatas, pasteles y dulces, para las niñas y niños estudiantes, durante festejos del día del niño, posadas navideñas, etcétera.  Como lo mencione anteriormente, durante el ejercicio presupuestal 2017, el recurso etiquetado para apoyos a un servidor en mi calidad de Regidor, por la cantidad de $50,000.00 (cincuenta mil pesos 00/100 m.n.), lo destinamos a la compra de cubetas de pintura para donarlas a diversas instituciones educativas públicas de nivel básico, siendo beneficiadas: Primaria Sor Juana Inés de la Cruz, Primaria Rafael F. Muñoz, Primaria Octavio Paz, Primaria Independencia, Primaria Ignacio Allende, Primaria Adolfo Barranco Fuentes, Primaria Artículo 123, Primaria Esfuerzo Compartido, Primaria Insurgentes, CREI Nuevo Delicias CREI Ejido Ocampo  Secundaria Estatal 3008 Benito Juárez y  Secundaria Federal para Trabajadores Justo Sierra      </vt:lpstr>
      <vt:lpstr>Diapositiva 18</vt:lpstr>
      <vt:lpstr>Agradecimiento </vt:lpstr>
      <vt:lpstr>Diapositiva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juliocesar.ortiz</dc:creator>
  <cp:lastModifiedBy>juliocesar.ortiz</cp:lastModifiedBy>
  <cp:revision>68</cp:revision>
  <dcterms:created xsi:type="dcterms:W3CDTF">2018-08-13T16:52:21Z</dcterms:created>
  <dcterms:modified xsi:type="dcterms:W3CDTF">2018-08-21T19:15:21Z</dcterms:modified>
</cp:coreProperties>
</file>