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aleway"/>
      <p:regular r:id="rId17"/>
      <p:bold r:id="rId18"/>
      <p:italic r:id="rId19"/>
      <p:boldItalic r:id="rId20"/>
    </p:embeddedFont>
    <p:embeddedFont>
      <p:font typeface="La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Italic.fntdata"/><Relationship Id="rId11" Type="http://schemas.openxmlformats.org/officeDocument/2006/relationships/slide" Target="slides/slide6.xml"/><Relationship Id="rId22" Type="http://schemas.openxmlformats.org/officeDocument/2006/relationships/font" Target="fonts/Lato-bold.fntdata"/><Relationship Id="rId10" Type="http://schemas.openxmlformats.org/officeDocument/2006/relationships/slide" Target="slides/slide5.xml"/><Relationship Id="rId21" Type="http://schemas.openxmlformats.org/officeDocument/2006/relationships/font" Target="fonts/Lato-regular.fntdata"/><Relationship Id="rId13" Type="http://schemas.openxmlformats.org/officeDocument/2006/relationships/slide" Target="slides/slide8.xml"/><Relationship Id="rId24" Type="http://schemas.openxmlformats.org/officeDocument/2006/relationships/font" Target="fonts/Lato-boldItalic.fntdata"/><Relationship Id="rId12" Type="http://schemas.openxmlformats.org/officeDocument/2006/relationships/slide" Target="slides/slide7.xml"/><Relationship Id="rId23" Type="http://schemas.openxmlformats.org/officeDocument/2006/relationships/font" Target="fonts/La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aleway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aleway-italic.fntdata"/><Relationship Id="rId6" Type="http://schemas.openxmlformats.org/officeDocument/2006/relationships/slide" Target="slides/slide1.xml"/><Relationship Id="rId18" Type="http://schemas.openxmlformats.org/officeDocument/2006/relationships/font" Target="fonts/Raleway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45c32bb19a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45c32bb19a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5c32bb19a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5c32bb19a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45c32bb19a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45c32bb19a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45c32bb19a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45c32bb19a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45c32bb19a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45c32bb19a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45c32bb19a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45c32bb19a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5c32bb19a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5c32bb19a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5c32bb19a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45c32bb19a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5c32bb19a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45c32bb19a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45c32bb19a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45c32bb19a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CONSEJOS CIUDADANOS DE TRANSPARENCIA*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5" y="3172900"/>
            <a:ext cx="7688100" cy="6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*Recopilación con base en los municipios mejor puntuados en el Bloque de Consejos de la Herramienta CIMTRA en los años 2017 y 2018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645625" y="1199900"/>
            <a:ext cx="7688700" cy="10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-419" sz="3000">
                <a:solidFill>
                  <a:srgbClr val="666666"/>
                </a:solidFill>
              </a:rPr>
              <a:t>Consejo Ciudadano de Vigilancia y Transparencia de Ahome, Sinaloa</a:t>
            </a:r>
            <a:endParaRPr b="0" sz="3000">
              <a:solidFill>
                <a:srgbClr val="666666"/>
              </a:solidFill>
            </a:endParaRPr>
          </a:p>
        </p:txBody>
      </p:sp>
      <p:pic>
        <p:nvPicPr>
          <p:cNvPr id="93" name="Google Shape;9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4263" y="2298200"/>
            <a:ext cx="5051417" cy="254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645625" y="1199900"/>
            <a:ext cx="7688700" cy="10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-419" sz="3000">
                <a:solidFill>
                  <a:srgbClr val="666666"/>
                </a:solidFill>
              </a:rPr>
              <a:t>Consejo Ciudadano de Acceso a la Información Pública de Durango, Durango</a:t>
            </a:r>
            <a:endParaRPr b="0" sz="3000">
              <a:solidFill>
                <a:srgbClr val="666666"/>
              </a:solidFill>
            </a:endParaRPr>
          </a:p>
        </p:txBody>
      </p:sp>
      <p:pic>
        <p:nvPicPr>
          <p:cNvPr id="99" name="Google Shape;99;p15"/>
          <p:cNvPicPr preferRelativeResize="0"/>
          <p:nvPr/>
        </p:nvPicPr>
        <p:blipFill rotWithShape="1">
          <a:blip r:embed="rId3">
            <a:alphaModFix/>
          </a:blip>
          <a:srcRect b="0" l="0" r="0" t="10498"/>
          <a:stretch/>
        </p:blipFill>
        <p:spPr>
          <a:xfrm>
            <a:off x="1969075" y="2298200"/>
            <a:ext cx="5205850" cy="261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645625" y="1199900"/>
            <a:ext cx="7688700" cy="10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-419" sz="3000">
                <a:solidFill>
                  <a:srgbClr val="666666"/>
                </a:solidFill>
              </a:rPr>
              <a:t>Consejo Ciudadano de Transparencia de San Luis Potosí </a:t>
            </a:r>
            <a:endParaRPr b="0" sz="3000">
              <a:solidFill>
                <a:srgbClr val="666666"/>
              </a:solidFill>
            </a:endParaRPr>
          </a:p>
        </p:txBody>
      </p:sp>
      <p:pic>
        <p:nvPicPr>
          <p:cNvPr id="105" name="Google Shape;105;p16"/>
          <p:cNvPicPr preferRelativeResize="0"/>
          <p:nvPr/>
        </p:nvPicPr>
        <p:blipFill rotWithShape="1">
          <a:blip r:embed="rId3">
            <a:alphaModFix/>
          </a:blip>
          <a:srcRect b="0" l="0" r="0" t="10498"/>
          <a:stretch/>
        </p:blipFill>
        <p:spPr>
          <a:xfrm>
            <a:off x="1873263" y="2298200"/>
            <a:ext cx="5233426" cy="2633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645625" y="1199900"/>
            <a:ext cx="7688700" cy="10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-419" sz="3000">
                <a:solidFill>
                  <a:srgbClr val="666666"/>
                </a:solidFill>
              </a:rPr>
              <a:t>Consejo Ciudadano de Transparencia de San Lázaro, Michoacán</a:t>
            </a:r>
            <a:endParaRPr b="0" sz="3000">
              <a:solidFill>
                <a:srgbClr val="666666"/>
              </a:solidFill>
            </a:endParaRPr>
          </a:p>
        </p:txBody>
      </p:sp>
      <p:pic>
        <p:nvPicPr>
          <p:cNvPr id="111" name="Google Shape;111;p17"/>
          <p:cNvPicPr preferRelativeResize="0"/>
          <p:nvPr/>
        </p:nvPicPr>
        <p:blipFill rotWithShape="1">
          <a:blip r:embed="rId3">
            <a:alphaModFix/>
          </a:blip>
          <a:srcRect b="0" l="0" r="0" t="10770"/>
          <a:stretch/>
        </p:blipFill>
        <p:spPr>
          <a:xfrm>
            <a:off x="1954263" y="2298200"/>
            <a:ext cx="5235475" cy="262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645625" y="1199900"/>
            <a:ext cx="7688700" cy="10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-419" sz="2500">
                <a:solidFill>
                  <a:srgbClr val="666666"/>
                </a:solidFill>
              </a:rPr>
              <a:t>Consejo Ciudadano de Transparencia y Acceso a la Información Pública de Tlaquepaque, Jalisco</a:t>
            </a:r>
            <a:endParaRPr b="0" sz="2500">
              <a:solidFill>
                <a:srgbClr val="666666"/>
              </a:solidFill>
            </a:endParaRPr>
          </a:p>
        </p:txBody>
      </p:sp>
      <p:pic>
        <p:nvPicPr>
          <p:cNvPr id="117" name="Google Shape;117;p18"/>
          <p:cNvPicPr preferRelativeResize="0"/>
          <p:nvPr/>
        </p:nvPicPr>
        <p:blipFill rotWithShape="1">
          <a:blip r:embed="rId3">
            <a:alphaModFix/>
          </a:blip>
          <a:srcRect b="0" l="0" r="0" t="10498"/>
          <a:stretch/>
        </p:blipFill>
        <p:spPr>
          <a:xfrm>
            <a:off x="1913525" y="2298200"/>
            <a:ext cx="5316950" cy="267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645625" y="1199900"/>
            <a:ext cx="7688700" cy="10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-419" sz="3000">
                <a:solidFill>
                  <a:srgbClr val="666666"/>
                </a:solidFill>
              </a:rPr>
              <a:t>Consejo Ciudadano de Transparencia de Tuxpan, Jalisco</a:t>
            </a:r>
            <a:endParaRPr b="0" sz="3000">
              <a:solidFill>
                <a:srgbClr val="666666"/>
              </a:solidFill>
            </a:endParaRPr>
          </a:p>
        </p:txBody>
      </p:sp>
      <p:pic>
        <p:nvPicPr>
          <p:cNvPr id="123" name="Google Shape;123;p19"/>
          <p:cNvPicPr preferRelativeResize="0"/>
          <p:nvPr/>
        </p:nvPicPr>
        <p:blipFill rotWithShape="1">
          <a:blip r:embed="rId3">
            <a:alphaModFix/>
          </a:blip>
          <a:srcRect b="0" l="0" r="0" t="11323"/>
          <a:stretch/>
        </p:blipFill>
        <p:spPr>
          <a:xfrm>
            <a:off x="1824325" y="2298200"/>
            <a:ext cx="5331300" cy="265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type="title"/>
          </p:nvPr>
        </p:nvSpPr>
        <p:spPr>
          <a:xfrm>
            <a:off x="645625" y="1199900"/>
            <a:ext cx="7688700" cy="10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-419" sz="3000">
                <a:solidFill>
                  <a:srgbClr val="666666"/>
                </a:solidFill>
              </a:rPr>
              <a:t>Consejo Ciudadano de Transparencia de Zapopan, Jalisco</a:t>
            </a:r>
            <a:endParaRPr b="0" sz="3000">
              <a:solidFill>
                <a:srgbClr val="666666"/>
              </a:solidFill>
            </a:endParaRPr>
          </a:p>
        </p:txBody>
      </p:sp>
      <p:pic>
        <p:nvPicPr>
          <p:cNvPr id="129" name="Google Shape;129;p20"/>
          <p:cNvPicPr preferRelativeResize="0"/>
          <p:nvPr/>
        </p:nvPicPr>
        <p:blipFill rotWithShape="1">
          <a:blip r:embed="rId3">
            <a:alphaModFix/>
          </a:blip>
          <a:srcRect b="0" l="0" r="0" t="10498"/>
          <a:stretch/>
        </p:blipFill>
        <p:spPr>
          <a:xfrm>
            <a:off x="1834850" y="2298200"/>
            <a:ext cx="5310250" cy="267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645625" y="1199900"/>
            <a:ext cx="7688700" cy="10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-419" sz="3000">
                <a:solidFill>
                  <a:srgbClr val="666666"/>
                </a:solidFill>
              </a:rPr>
              <a:t>Consejo Ciudadano de Control y Transparencia de Guadalajara, Jalisco</a:t>
            </a:r>
            <a:endParaRPr b="0" sz="3000">
              <a:solidFill>
                <a:srgbClr val="666666"/>
              </a:solidFill>
            </a:endParaRPr>
          </a:p>
        </p:txBody>
      </p:sp>
      <p:pic>
        <p:nvPicPr>
          <p:cNvPr id="135" name="Google Shape;13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0650" y="2298200"/>
            <a:ext cx="4518649" cy="254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type="title"/>
          </p:nvPr>
        </p:nvSpPr>
        <p:spPr>
          <a:xfrm>
            <a:off x="687550" y="1199900"/>
            <a:ext cx="7688700" cy="13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-419" sz="2500">
                <a:solidFill>
                  <a:srgbClr val="666666"/>
                </a:solidFill>
              </a:rPr>
              <a:t>Consejo Ciudadano para el Seguimiento del Presupuesto de Egresos del Municipio de Mérida, Yucatán</a:t>
            </a:r>
            <a:r>
              <a:rPr b="0" lang="es-419" sz="3000">
                <a:solidFill>
                  <a:srgbClr val="666666"/>
                </a:solidFill>
              </a:rPr>
              <a:t> </a:t>
            </a:r>
            <a:endParaRPr b="0" sz="3000">
              <a:solidFill>
                <a:srgbClr val="666666"/>
              </a:solidFill>
            </a:endParaRPr>
          </a:p>
        </p:txBody>
      </p:sp>
      <p:pic>
        <p:nvPicPr>
          <p:cNvPr id="141" name="Google Shape;141;p22"/>
          <p:cNvPicPr preferRelativeResize="0"/>
          <p:nvPr/>
        </p:nvPicPr>
        <p:blipFill rotWithShape="1">
          <a:blip r:embed="rId3">
            <a:alphaModFix/>
          </a:blip>
          <a:srcRect b="11790" l="9182" r="9191" t="14976"/>
          <a:stretch/>
        </p:blipFill>
        <p:spPr>
          <a:xfrm>
            <a:off x="1710463" y="2508875"/>
            <a:ext cx="5723076" cy="2485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/>
          <p:nvPr>
            <p:ph type="title"/>
          </p:nvPr>
        </p:nvSpPr>
        <p:spPr>
          <a:xfrm>
            <a:off x="645625" y="1199900"/>
            <a:ext cx="7688700" cy="10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-419" sz="3000">
                <a:solidFill>
                  <a:srgbClr val="666666"/>
                </a:solidFill>
              </a:rPr>
              <a:t>Consejo Ciudadano de Transparencia del Municipio de Puebla</a:t>
            </a:r>
            <a:endParaRPr b="0" sz="3000">
              <a:solidFill>
                <a:srgbClr val="666666"/>
              </a:solidFill>
            </a:endParaRPr>
          </a:p>
        </p:txBody>
      </p:sp>
      <p:pic>
        <p:nvPicPr>
          <p:cNvPr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0650" y="2298200"/>
            <a:ext cx="4518649" cy="254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