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1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99FF66"/>
    <a:srgbClr val="009999"/>
    <a:srgbClr val="80D632"/>
    <a:srgbClr val="FF8A15"/>
    <a:srgbClr val="BADA52"/>
    <a:srgbClr val="FF9933"/>
    <a:srgbClr val="C262A0"/>
    <a:srgbClr val="5AA0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6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8AF4CF-B34B-4985-9930-0B6E8EF6C152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8E955801-6A24-474A-801C-4FB2944274DC}">
      <dgm:prSet phldrT="[Texto]"/>
      <dgm:spPr>
        <a:solidFill>
          <a:srgbClr val="C262A0">
            <a:alpha val="65882"/>
          </a:srgbClr>
        </a:solidFill>
        <a:ln>
          <a:noFill/>
        </a:ln>
      </dgm:spPr>
      <dgm:t>
        <a:bodyPr/>
        <a:lstStyle/>
        <a:p>
          <a:r>
            <a:rPr lang="es-MX" b="1" u="sng" dirty="0" smtClean="0">
              <a:solidFill>
                <a:srgbClr val="FFC000"/>
              </a:solidFill>
            </a:rPr>
            <a:t>Comisión de </a:t>
          </a:r>
          <a:br>
            <a:rPr lang="es-MX" b="1" u="sng" dirty="0" smtClean="0">
              <a:solidFill>
                <a:srgbClr val="FFC000"/>
              </a:solidFill>
            </a:rPr>
          </a:br>
          <a:r>
            <a:rPr lang="es-MX" b="1" u="sng" dirty="0" smtClean="0">
              <a:solidFill>
                <a:srgbClr val="FFC000"/>
              </a:solidFill>
            </a:rPr>
            <a:t>Transparencia</a:t>
          </a:r>
          <a:endParaRPr lang="es-MX" b="1" u="sng" dirty="0">
            <a:solidFill>
              <a:srgbClr val="FFC000"/>
            </a:solidFill>
          </a:endParaRPr>
        </a:p>
      </dgm:t>
    </dgm:pt>
    <dgm:pt modelId="{0E067536-48A8-4B73-8BD6-DE2120E539A5}" type="parTrans" cxnId="{F97C7877-CB5D-4EA5-956B-0EB08D60C5C5}">
      <dgm:prSet/>
      <dgm:spPr/>
      <dgm:t>
        <a:bodyPr/>
        <a:lstStyle/>
        <a:p>
          <a:endParaRPr lang="es-MX"/>
        </a:p>
      </dgm:t>
    </dgm:pt>
    <dgm:pt modelId="{6521E5C7-652B-4093-990E-AD1011343309}" type="sibTrans" cxnId="{F97C7877-CB5D-4EA5-956B-0EB08D60C5C5}">
      <dgm:prSet/>
      <dgm:spPr/>
      <dgm:t>
        <a:bodyPr/>
        <a:lstStyle/>
        <a:p>
          <a:endParaRPr lang="es-MX"/>
        </a:p>
      </dgm:t>
    </dgm:pt>
    <dgm:pt modelId="{98BFA0CC-1451-4FC5-A157-CF36690C2188}">
      <dgm:prSet phldrT="[Texto]"/>
      <dgm:spPr>
        <a:solidFill>
          <a:schemeClr val="accent4">
            <a:lumMod val="75000"/>
            <a:alpha val="49804"/>
          </a:schemeClr>
        </a:solidFill>
        <a:ln>
          <a:noFill/>
        </a:ln>
      </dgm:spPr>
      <dgm:t>
        <a:bodyPr/>
        <a:lstStyle/>
        <a:p>
          <a:r>
            <a:rPr lang="es-MX" b="1" u="sng" dirty="0" smtClean="0">
              <a:solidFill>
                <a:srgbClr val="FFC000"/>
              </a:solidFill>
            </a:rPr>
            <a:t>Consejo Ciudadano de Transparencia</a:t>
          </a:r>
          <a:endParaRPr lang="es-MX" b="1" u="sng" dirty="0">
            <a:solidFill>
              <a:srgbClr val="FFC000"/>
            </a:solidFill>
          </a:endParaRPr>
        </a:p>
      </dgm:t>
    </dgm:pt>
    <dgm:pt modelId="{78728D15-3D5B-4506-AE6D-623016AD5409}" type="parTrans" cxnId="{23DCCB1E-9A84-4CEA-830C-E4D909AEB172}">
      <dgm:prSet/>
      <dgm:spPr/>
      <dgm:t>
        <a:bodyPr/>
        <a:lstStyle/>
        <a:p>
          <a:endParaRPr lang="es-MX"/>
        </a:p>
      </dgm:t>
    </dgm:pt>
    <dgm:pt modelId="{0867EA14-E605-416E-BDE7-C85D6430BE35}" type="sibTrans" cxnId="{23DCCB1E-9A84-4CEA-830C-E4D909AEB172}">
      <dgm:prSet/>
      <dgm:spPr/>
      <dgm:t>
        <a:bodyPr/>
        <a:lstStyle/>
        <a:p>
          <a:endParaRPr lang="es-MX"/>
        </a:p>
      </dgm:t>
    </dgm:pt>
    <dgm:pt modelId="{E36E1AC2-D66A-493C-89B3-D7EDBCE27041}">
      <dgm:prSet phldrT="[Texto]"/>
      <dgm:spPr>
        <a:solidFill>
          <a:srgbClr val="92D050">
            <a:alpha val="49020"/>
          </a:srgbClr>
        </a:solidFill>
        <a:ln>
          <a:noFill/>
        </a:ln>
      </dgm:spPr>
      <dgm:t>
        <a:bodyPr/>
        <a:lstStyle/>
        <a:p>
          <a:r>
            <a:rPr lang="es-MX" b="1" u="sng" dirty="0" smtClean="0">
              <a:solidFill>
                <a:srgbClr val="FFC000"/>
              </a:solidFill>
            </a:rPr>
            <a:t>Coordinación </a:t>
          </a:r>
          <a:br>
            <a:rPr lang="es-MX" b="1" u="sng" dirty="0" smtClean="0">
              <a:solidFill>
                <a:srgbClr val="FFC000"/>
              </a:solidFill>
            </a:rPr>
          </a:br>
          <a:r>
            <a:rPr lang="es-MX" b="1" u="sng" dirty="0" smtClean="0">
              <a:solidFill>
                <a:srgbClr val="FFC000"/>
              </a:solidFill>
            </a:rPr>
            <a:t>de Transparencia</a:t>
          </a:r>
          <a:endParaRPr lang="es-MX" b="1" u="sng" dirty="0">
            <a:solidFill>
              <a:srgbClr val="FFC000"/>
            </a:solidFill>
          </a:endParaRPr>
        </a:p>
      </dgm:t>
    </dgm:pt>
    <dgm:pt modelId="{B947F805-DD8A-4503-A0EF-70EF77072518}" type="parTrans" cxnId="{7E33748F-0EC7-4144-A824-475977235CA6}">
      <dgm:prSet/>
      <dgm:spPr/>
      <dgm:t>
        <a:bodyPr/>
        <a:lstStyle/>
        <a:p>
          <a:endParaRPr lang="es-MX"/>
        </a:p>
      </dgm:t>
    </dgm:pt>
    <dgm:pt modelId="{F01A3D43-EBDF-4EF5-94D9-9D417E74E066}" type="sibTrans" cxnId="{7E33748F-0EC7-4144-A824-475977235CA6}">
      <dgm:prSet/>
      <dgm:spPr/>
      <dgm:t>
        <a:bodyPr/>
        <a:lstStyle/>
        <a:p>
          <a:endParaRPr lang="es-MX"/>
        </a:p>
      </dgm:t>
    </dgm:pt>
    <dgm:pt modelId="{2CCF45E2-28EF-4336-8099-915168C1926A}">
      <dgm:prSet phldrT="[Texto]"/>
      <dgm:spPr>
        <a:solidFill>
          <a:srgbClr val="FF8A15">
            <a:alpha val="49804"/>
          </a:srgbClr>
        </a:solidFill>
        <a:ln>
          <a:noFill/>
        </a:ln>
      </dgm:spPr>
      <dgm:t>
        <a:bodyPr/>
        <a:lstStyle/>
        <a:p>
          <a:r>
            <a:rPr lang="es-MX" b="1" u="sng" dirty="0" smtClean="0">
              <a:solidFill>
                <a:srgbClr val="FFC000"/>
              </a:solidFill>
            </a:rPr>
            <a:t>Comité de </a:t>
          </a:r>
          <a:br>
            <a:rPr lang="es-MX" b="1" u="sng" dirty="0" smtClean="0">
              <a:solidFill>
                <a:srgbClr val="FFC000"/>
              </a:solidFill>
            </a:rPr>
          </a:br>
          <a:r>
            <a:rPr lang="es-MX" b="1" u="sng" dirty="0" smtClean="0">
              <a:solidFill>
                <a:srgbClr val="FFC000"/>
              </a:solidFill>
            </a:rPr>
            <a:t>Transparencia</a:t>
          </a:r>
          <a:endParaRPr lang="es-MX" b="1" u="sng" dirty="0">
            <a:solidFill>
              <a:srgbClr val="FFC000"/>
            </a:solidFill>
          </a:endParaRPr>
        </a:p>
      </dgm:t>
    </dgm:pt>
    <dgm:pt modelId="{2ED068B9-B8F3-47BB-A152-0B2E8008E7B3}" type="parTrans" cxnId="{F6D17809-CB0B-4050-9DC7-FA8BA365227D}">
      <dgm:prSet/>
      <dgm:spPr/>
      <dgm:t>
        <a:bodyPr/>
        <a:lstStyle/>
        <a:p>
          <a:endParaRPr lang="es-MX"/>
        </a:p>
      </dgm:t>
    </dgm:pt>
    <dgm:pt modelId="{7CDC0376-8ADC-4F86-BFE2-8FAFA8619B9E}" type="sibTrans" cxnId="{F6D17809-CB0B-4050-9DC7-FA8BA365227D}">
      <dgm:prSet/>
      <dgm:spPr/>
      <dgm:t>
        <a:bodyPr/>
        <a:lstStyle/>
        <a:p>
          <a:endParaRPr lang="es-MX"/>
        </a:p>
      </dgm:t>
    </dgm:pt>
    <dgm:pt modelId="{64586EA1-D9CD-48D4-9D8A-F53862EF4819}" type="pres">
      <dgm:prSet presAssocID="{0F8AF4CF-B34B-4985-9930-0B6E8EF6C152}" presName="compositeShape" presStyleCnt="0">
        <dgm:presLayoutVars>
          <dgm:chMax val="7"/>
          <dgm:dir/>
          <dgm:resizeHandles val="exact"/>
        </dgm:presLayoutVars>
      </dgm:prSet>
      <dgm:spPr/>
    </dgm:pt>
    <dgm:pt modelId="{43D1B9A7-1F5D-467B-805E-506FA05B9E81}" type="pres">
      <dgm:prSet presAssocID="{8E955801-6A24-474A-801C-4FB2944274DC}" presName="circ1" presStyleLbl="vennNode1" presStyleIdx="0" presStyleCnt="4" custScaleX="127520" custScaleY="122694"/>
      <dgm:spPr/>
      <dgm:t>
        <a:bodyPr/>
        <a:lstStyle/>
        <a:p>
          <a:endParaRPr lang="es-MX"/>
        </a:p>
      </dgm:t>
    </dgm:pt>
    <dgm:pt modelId="{5542B966-8381-477D-94E3-D74B7886587B}" type="pres">
      <dgm:prSet presAssocID="{8E955801-6A24-474A-801C-4FB2944274D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2018609-7C0F-49E1-BE8E-C21152A2D217}" type="pres">
      <dgm:prSet presAssocID="{98BFA0CC-1451-4FC5-A157-CF36690C2188}" presName="circ2" presStyleLbl="vennNode1" presStyleIdx="1" presStyleCnt="4" custScaleX="134486" custScaleY="125536" custLinFactNeighborY="-1169"/>
      <dgm:spPr/>
      <dgm:t>
        <a:bodyPr/>
        <a:lstStyle/>
        <a:p>
          <a:endParaRPr lang="es-MX"/>
        </a:p>
      </dgm:t>
    </dgm:pt>
    <dgm:pt modelId="{F0CF4968-AE18-4D37-948A-2C1F73F8CABC}" type="pres">
      <dgm:prSet presAssocID="{98BFA0CC-1451-4FC5-A157-CF36690C2188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70DF992-D6A9-4FAF-A962-62424EAD4A2A}" type="pres">
      <dgm:prSet presAssocID="{E36E1AC2-D66A-493C-89B3-D7EDBCE27041}" presName="circ3" presStyleLbl="vennNode1" presStyleIdx="2" presStyleCnt="4" custScaleX="133973" custScaleY="122628"/>
      <dgm:spPr/>
      <dgm:t>
        <a:bodyPr/>
        <a:lstStyle/>
        <a:p>
          <a:endParaRPr lang="es-MX"/>
        </a:p>
      </dgm:t>
    </dgm:pt>
    <dgm:pt modelId="{8F824496-C9FE-4D83-BBB7-B16FF35C66EB}" type="pres">
      <dgm:prSet presAssocID="{E36E1AC2-D66A-493C-89B3-D7EDBCE27041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0C5B620-676A-4D4A-BD8F-D98AF89837EA}" type="pres">
      <dgm:prSet presAssocID="{2CCF45E2-28EF-4336-8099-915168C1926A}" presName="circ4" presStyleLbl="vennNode1" presStyleIdx="3" presStyleCnt="4" custScaleX="133413" custScaleY="122726"/>
      <dgm:spPr/>
      <dgm:t>
        <a:bodyPr/>
        <a:lstStyle/>
        <a:p>
          <a:endParaRPr lang="es-MX"/>
        </a:p>
      </dgm:t>
    </dgm:pt>
    <dgm:pt modelId="{E2E724AA-438C-467F-981A-EEE3B9AF235A}" type="pres">
      <dgm:prSet presAssocID="{2CCF45E2-28EF-4336-8099-915168C1926A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A3BE3762-F988-458E-9B31-3EF8EAA55FFC}" type="presOf" srcId="{8E955801-6A24-474A-801C-4FB2944274DC}" destId="{5542B966-8381-477D-94E3-D74B7886587B}" srcOrd="1" destOrd="0" presId="urn:microsoft.com/office/officeart/2005/8/layout/venn1"/>
    <dgm:cxn modelId="{9452E241-50A9-4371-B2A6-9D0CBC603D75}" type="presOf" srcId="{98BFA0CC-1451-4FC5-A157-CF36690C2188}" destId="{B2018609-7C0F-49E1-BE8E-C21152A2D217}" srcOrd="0" destOrd="0" presId="urn:microsoft.com/office/officeart/2005/8/layout/venn1"/>
    <dgm:cxn modelId="{23DCCB1E-9A84-4CEA-830C-E4D909AEB172}" srcId="{0F8AF4CF-B34B-4985-9930-0B6E8EF6C152}" destId="{98BFA0CC-1451-4FC5-A157-CF36690C2188}" srcOrd="1" destOrd="0" parTransId="{78728D15-3D5B-4506-AE6D-623016AD5409}" sibTransId="{0867EA14-E605-416E-BDE7-C85D6430BE35}"/>
    <dgm:cxn modelId="{C6514219-1A78-4A90-94AD-6684E475E251}" type="presOf" srcId="{98BFA0CC-1451-4FC5-A157-CF36690C2188}" destId="{F0CF4968-AE18-4D37-948A-2C1F73F8CABC}" srcOrd="1" destOrd="0" presId="urn:microsoft.com/office/officeart/2005/8/layout/venn1"/>
    <dgm:cxn modelId="{7E33748F-0EC7-4144-A824-475977235CA6}" srcId="{0F8AF4CF-B34B-4985-9930-0B6E8EF6C152}" destId="{E36E1AC2-D66A-493C-89B3-D7EDBCE27041}" srcOrd="2" destOrd="0" parTransId="{B947F805-DD8A-4503-A0EF-70EF77072518}" sibTransId="{F01A3D43-EBDF-4EF5-94D9-9D417E74E066}"/>
    <dgm:cxn modelId="{F6D17809-CB0B-4050-9DC7-FA8BA365227D}" srcId="{0F8AF4CF-B34B-4985-9930-0B6E8EF6C152}" destId="{2CCF45E2-28EF-4336-8099-915168C1926A}" srcOrd="3" destOrd="0" parTransId="{2ED068B9-B8F3-47BB-A152-0B2E8008E7B3}" sibTransId="{7CDC0376-8ADC-4F86-BFE2-8FAFA8619B9E}"/>
    <dgm:cxn modelId="{F97C7877-CB5D-4EA5-956B-0EB08D60C5C5}" srcId="{0F8AF4CF-B34B-4985-9930-0B6E8EF6C152}" destId="{8E955801-6A24-474A-801C-4FB2944274DC}" srcOrd="0" destOrd="0" parTransId="{0E067536-48A8-4B73-8BD6-DE2120E539A5}" sibTransId="{6521E5C7-652B-4093-990E-AD1011343309}"/>
    <dgm:cxn modelId="{5A8B2074-E8BF-4FC7-9662-B3D02A4EEECC}" type="presOf" srcId="{8E955801-6A24-474A-801C-4FB2944274DC}" destId="{43D1B9A7-1F5D-467B-805E-506FA05B9E81}" srcOrd="0" destOrd="0" presId="urn:microsoft.com/office/officeart/2005/8/layout/venn1"/>
    <dgm:cxn modelId="{847C3E0E-A5F9-4AAE-87CA-A9F98EA0096C}" type="presOf" srcId="{E36E1AC2-D66A-493C-89B3-D7EDBCE27041}" destId="{D70DF992-D6A9-4FAF-A962-62424EAD4A2A}" srcOrd="0" destOrd="0" presId="urn:microsoft.com/office/officeart/2005/8/layout/venn1"/>
    <dgm:cxn modelId="{609A38A7-1D0F-4C74-97B1-C238E92D237C}" type="presOf" srcId="{0F8AF4CF-B34B-4985-9930-0B6E8EF6C152}" destId="{64586EA1-D9CD-48D4-9D8A-F53862EF4819}" srcOrd="0" destOrd="0" presId="urn:microsoft.com/office/officeart/2005/8/layout/venn1"/>
    <dgm:cxn modelId="{8FAB2561-89E5-46E1-AC14-BAD8D7A3283F}" type="presOf" srcId="{E36E1AC2-D66A-493C-89B3-D7EDBCE27041}" destId="{8F824496-C9FE-4D83-BBB7-B16FF35C66EB}" srcOrd="1" destOrd="0" presId="urn:microsoft.com/office/officeart/2005/8/layout/venn1"/>
    <dgm:cxn modelId="{CFB82CE3-019B-4CA2-95E1-FBA4A513EA0F}" type="presOf" srcId="{2CCF45E2-28EF-4336-8099-915168C1926A}" destId="{C0C5B620-676A-4D4A-BD8F-D98AF89837EA}" srcOrd="0" destOrd="0" presId="urn:microsoft.com/office/officeart/2005/8/layout/venn1"/>
    <dgm:cxn modelId="{1627757B-989E-4561-B29D-23D08619CC09}" type="presOf" srcId="{2CCF45E2-28EF-4336-8099-915168C1926A}" destId="{E2E724AA-438C-467F-981A-EEE3B9AF235A}" srcOrd="1" destOrd="0" presId="urn:microsoft.com/office/officeart/2005/8/layout/venn1"/>
    <dgm:cxn modelId="{BCFA31DF-40FC-46FB-ACC0-BFE3AFF5C4C5}" type="presParOf" srcId="{64586EA1-D9CD-48D4-9D8A-F53862EF4819}" destId="{43D1B9A7-1F5D-467B-805E-506FA05B9E81}" srcOrd="0" destOrd="0" presId="urn:microsoft.com/office/officeart/2005/8/layout/venn1"/>
    <dgm:cxn modelId="{B62318E4-C3D0-4DF6-A8B2-94BEA1A69F9B}" type="presParOf" srcId="{64586EA1-D9CD-48D4-9D8A-F53862EF4819}" destId="{5542B966-8381-477D-94E3-D74B7886587B}" srcOrd="1" destOrd="0" presId="urn:microsoft.com/office/officeart/2005/8/layout/venn1"/>
    <dgm:cxn modelId="{96866930-A963-405E-B6C8-F6032EE5E45C}" type="presParOf" srcId="{64586EA1-D9CD-48D4-9D8A-F53862EF4819}" destId="{B2018609-7C0F-49E1-BE8E-C21152A2D217}" srcOrd="2" destOrd="0" presId="urn:microsoft.com/office/officeart/2005/8/layout/venn1"/>
    <dgm:cxn modelId="{4DB3A4B9-E3EA-47C8-9FBD-2992142F91D5}" type="presParOf" srcId="{64586EA1-D9CD-48D4-9D8A-F53862EF4819}" destId="{F0CF4968-AE18-4D37-948A-2C1F73F8CABC}" srcOrd="3" destOrd="0" presId="urn:microsoft.com/office/officeart/2005/8/layout/venn1"/>
    <dgm:cxn modelId="{023F1D0B-9644-4706-947A-9421D4874EA4}" type="presParOf" srcId="{64586EA1-D9CD-48D4-9D8A-F53862EF4819}" destId="{D70DF992-D6A9-4FAF-A962-62424EAD4A2A}" srcOrd="4" destOrd="0" presId="urn:microsoft.com/office/officeart/2005/8/layout/venn1"/>
    <dgm:cxn modelId="{473AFA19-1985-47AB-84E5-3A5C3EC51B8F}" type="presParOf" srcId="{64586EA1-D9CD-48D4-9D8A-F53862EF4819}" destId="{8F824496-C9FE-4D83-BBB7-B16FF35C66EB}" srcOrd="5" destOrd="0" presId="urn:microsoft.com/office/officeart/2005/8/layout/venn1"/>
    <dgm:cxn modelId="{C9A48C1B-5632-4FE8-951F-395DBF5B1022}" type="presParOf" srcId="{64586EA1-D9CD-48D4-9D8A-F53862EF4819}" destId="{C0C5B620-676A-4D4A-BD8F-D98AF89837EA}" srcOrd="6" destOrd="0" presId="urn:microsoft.com/office/officeart/2005/8/layout/venn1"/>
    <dgm:cxn modelId="{9A2F430E-F592-473E-A664-5103E7516FC4}" type="presParOf" srcId="{64586EA1-D9CD-48D4-9D8A-F53862EF4819}" destId="{E2E724AA-438C-467F-981A-EEE3B9AF235A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D1B9A7-1F5D-467B-805E-506FA05B9E81}">
      <dsp:nvSpPr>
        <dsp:cNvPr id="0" name=""/>
        <dsp:cNvSpPr/>
      </dsp:nvSpPr>
      <dsp:spPr>
        <a:xfrm>
          <a:off x="3497603" y="-301028"/>
          <a:ext cx="4080519" cy="3926092"/>
        </a:xfrm>
        <a:prstGeom prst="ellipse">
          <a:avLst/>
        </a:prstGeom>
        <a:solidFill>
          <a:srgbClr val="C262A0">
            <a:alpha val="65882"/>
          </a:srgbClr>
        </a:solid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700" b="1" u="sng" kern="1200" dirty="0" smtClean="0">
              <a:solidFill>
                <a:srgbClr val="FFC000"/>
              </a:solidFill>
            </a:rPr>
            <a:t>Comisión de </a:t>
          </a:r>
          <a:br>
            <a:rPr lang="es-MX" sz="1700" b="1" u="sng" kern="1200" dirty="0" smtClean="0">
              <a:solidFill>
                <a:srgbClr val="FFC000"/>
              </a:solidFill>
            </a:rPr>
          </a:br>
          <a:r>
            <a:rPr lang="es-MX" sz="1700" b="1" u="sng" kern="1200" dirty="0" smtClean="0">
              <a:solidFill>
                <a:srgbClr val="FFC000"/>
              </a:solidFill>
            </a:rPr>
            <a:t>Transparencia</a:t>
          </a:r>
          <a:endParaRPr lang="es-MX" sz="1700" b="1" u="sng" kern="1200" dirty="0">
            <a:solidFill>
              <a:srgbClr val="FFC000"/>
            </a:solidFill>
          </a:endParaRPr>
        </a:p>
      </dsp:txBody>
      <dsp:txXfrm>
        <a:off x="3968433" y="227483"/>
        <a:ext cx="3138861" cy="1245779"/>
      </dsp:txXfrm>
    </dsp:sp>
    <dsp:sp modelId="{B2018609-7C0F-49E1-BE8E-C21152A2D217}">
      <dsp:nvSpPr>
        <dsp:cNvPr id="0" name=""/>
        <dsp:cNvSpPr/>
      </dsp:nvSpPr>
      <dsp:spPr>
        <a:xfrm>
          <a:off x="4801494" y="1031436"/>
          <a:ext cx="4303425" cy="4017033"/>
        </a:xfrm>
        <a:prstGeom prst="ellipse">
          <a:avLst/>
        </a:prstGeom>
        <a:solidFill>
          <a:schemeClr val="accent4">
            <a:lumMod val="75000"/>
            <a:alpha val="49804"/>
          </a:schemeClr>
        </a:solid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u="sng" kern="1200" dirty="0" smtClean="0">
              <a:solidFill>
                <a:srgbClr val="FFC000"/>
              </a:solidFill>
            </a:rPr>
            <a:t>Consejo Ciudadano de Transparencia</a:t>
          </a:r>
          <a:endParaRPr lang="es-MX" sz="1600" b="1" u="sng" kern="1200" dirty="0">
            <a:solidFill>
              <a:srgbClr val="FFC000"/>
            </a:solidFill>
          </a:endParaRPr>
        </a:p>
      </dsp:txBody>
      <dsp:txXfrm>
        <a:off x="7118723" y="1494940"/>
        <a:ext cx="1655163" cy="3090025"/>
      </dsp:txXfrm>
    </dsp:sp>
    <dsp:sp modelId="{D70DF992-D6A9-4FAF-A962-62424EAD4A2A}">
      <dsp:nvSpPr>
        <dsp:cNvPr id="0" name=""/>
        <dsp:cNvSpPr/>
      </dsp:nvSpPr>
      <dsp:spPr>
        <a:xfrm>
          <a:off x="3394358" y="2530713"/>
          <a:ext cx="4287009" cy="3923980"/>
        </a:xfrm>
        <a:prstGeom prst="ellipse">
          <a:avLst/>
        </a:prstGeom>
        <a:solidFill>
          <a:srgbClr val="92D050">
            <a:alpha val="49020"/>
          </a:srgbClr>
        </a:solid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u="sng" kern="1200" dirty="0" smtClean="0">
              <a:solidFill>
                <a:srgbClr val="FFC000"/>
              </a:solidFill>
            </a:rPr>
            <a:t>Coordinación </a:t>
          </a:r>
          <a:br>
            <a:rPr lang="es-MX" sz="1600" b="1" u="sng" kern="1200" dirty="0" smtClean="0">
              <a:solidFill>
                <a:srgbClr val="FFC000"/>
              </a:solidFill>
            </a:rPr>
          </a:br>
          <a:r>
            <a:rPr lang="es-MX" sz="1600" b="1" u="sng" kern="1200" dirty="0" smtClean="0">
              <a:solidFill>
                <a:srgbClr val="FFC000"/>
              </a:solidFill>
            </a:rPr>
            <a:t>de Transparencia</a:t>
          </a:r>
          <a:endParaRPr lang="es-MX" sz="1600" b="1" u="sng" kern="1200" dirty="0">
            <a:solidFill>
              <a:srgbClr val="FFC000"/>
            </a:solidFill>
          </a:endParaRPr>
        </a:p>
      </dsp:txBody>
      <dsp:txXfrm>
        <a:off x="3889013" y="4681356"/>
        <a:ext cx="3297699" cy="1245109"/>
      </dsp:txXfrm>
    </dsp:sp>
    <dsp:sp modelId="{C0C5B620-676A-4D4A-BD8F-D98AF89837EA}">
      <dsp:nvSpPr>
        <dsp:cNvPr id="0" name=""/>
        <dsp:cNvSpPr/>
      </dsp:nvSpPr>
      <dsp:spPr>
        <a:xfrm>
          <a:off x="1987975" y="1113802"/>
          <a:ext cx="4269090" cy="3927116"/>
        </a:xfrm>
        <a:prstGeom prst="ellipse">
          <a:avLst/>
        </a:prstGeom>
        <a:solidFill>
          <a:srgbClr val="FF8A15">
            <a:alpha val="49804"/>
          </a:srgbClr>
        </a:solid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u="sng" kern="1200" dirty="0" smtClean="0">
              <a:solidFill>
                <a:srgbClr val="FFC000"/>
              </a:solidFill>
            </a:rPr>
            <a:t>Comité de </a:t>
          </a:r>
          <a:br>
            <a:rPr lang="es-MX" sz="1500" b="1" u="sng" kern="1200" dirty="0" smtClean="0">
              <a:solidFill>
                <a:srgbClr val="FFC000"/>
              </a:solidFill>
            </a:rPr>
          </a:br>
          <a:r>
            <a:rPr lang="es-MX" sz="1500" b="1" u="sng" kern="1200" dirty="0" smtClean="0">
              <a:solidFill>
                <a:srgbClr val="FFC000"/>
              </a:solidFill>
            </a:rPr>
            <a:t>Transparencia</a:t>
          </a:r>
          <a:endParaRPr lang="es-MX" sz="1500" b="1" u="sng" kern="1200" dirty="0">
            <a:solidFill>
              <a:srgbClr val="FFC000"/>
            </a:solidFill>
          </a:endParaRPr>
        </a:p>
      </dsp:txBody>
      <dsp:txXfrm>
        <a:off x="2316367" y="1566931"/>
        <a:ext cx="1641957" cy="30208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10/17/2018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sz="6000" dirty="0" smtClean="0"/>
              <a:t>Marco </a:t>
            </a:r>
            <a:r>
              <a:rPr lang="es-MX" sz="6000" dirty="0"/>
              <a:t>n</a:t>
            </a:r>
            <a:r>
              <a:rPr lang="es-MX" sz="6000" dirty="0" smtClean="0"/>
              <a:t>ormativo de transparencia en el Municipio de Chihuahua</a:t>
            </a:r>
            <a:endParaRPr lang="es-MX" sz="6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54954" y="5650591"/>
            <a:ext cx="9995645" cy="861420"/>
          </a:xfrm>
        </p:spPr>
        <p:txBody>
          <a:bodyPr/>
          <a:lstStyle/>
          <a:p>
            <a:pPr algn="r"/>
            <a:r>
              <a:rPr lang="es-MX" dirty="0" smtClean="0"/>
              <a:t>Consejo Ciudadano de transparencia </a:t>
            </a:r>
          </a:p>
          <a:p>
            <a:pPr algn="r"/>
            <a:r>
              <a:rPr lang="es-MX" cap="none" dirty="0" smtClean="0"/>
              <a:t>17 de octubre de 2018</a:t>
            </a:r>
            <a:endParaRPr lang="es-MX" cap="none" dirty="0"/>
          </a:p>
        </p:txBody>
      </p:sp>
    </p:spTree>
    <p:extLst>
      <p:ext uri="{BB962C8B-B14F-4D97-AF65-F5344CB8AC3E}">
        <p14:creationId xmlns:p14="http://schemas.microsoft.com/office/powerpoint/2010/main" val="212582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2587" y="1004653"/>
            <a:ext cx="9404723" cy="1400530"/>
          </a:xfrm>
        </p:spPr>
        <p:txBody>
          <a:bodyPr/>
          <a:lstStyle/>
          <a:p>
            <a:r>
              <a:rPr lang="es-MX" dirty="0" smtClean="0"/>
              <a:t>En el Municipio de Chihuahua hay: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52956" y="2711946"/>
            <a:ext cx="8946541" cy="2403752"/>
          </a:xfrm>
        </p:spPr>
        <p:txBody>
          <a:bodyPr/>
          <a:lstStyle/>
          <a:p>
            <a:r>
              <a:rPr lang="es-MX" dirty="0" smtClean="0"/>
              <a:t>Comisión de Transparencia</a:t>
            </a:r>
          </a:p>
          <a:p>
            <a:r>
              <a:rPr lang="es-MX" dirty="0" smtClean="0"/>
              <a:t>Comité de Transparencia/Unidades de Información</a:t>
            </a:r>
          </a:p>
          <a:p>
            <a:r>
              <a:rPr lang="es-MX" dirty="0" smtClean="0"/>
              <a:t>Coordinación de Transparencia</a:t>
            </a:r>
          </a:p>
          <a:p>
            <a:r>
              <a:rPr lang="es-MX" dirty="0" smtClean="0"/>
              <a:t>Consejo Ciudadano de Transparencia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11544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106168127"/>
              </p:ext>
            </p:extLst>
          </p:nvPr>
        </p:nvGraphicFramePr>
        <p:xfrm>
          <a:off x="489504" y="387178"/>
          <a:ext cx="11092895" cy="6153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5445212" y="2901720"/>
            <a:ext cx="113682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/>
              <a:t>Proposición de políticas públicas</a:t>
            </a:r>
            <a:endParaRPr lang="es-MX" sz="1100" dirty="0"/>
          </a:p>
        </p:txBody>
      </p:sp>
      <p:sp>
        <p:nvSpPr>
          <p:cNvPr id="8" name="CuadroTexto 7"/>
          <p:cNvSpPr txBox="1"/>
          <p:nvPr/>
        </p:nvSpPr>
        <p:spPr>
          <a:xfrm>
            <a:off x="5581452" y="3636308"/>
            <a:ext cx="8643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dirty="0" smtClean="0"/>
              <a:t>Vigilancia</a:t>
            </a:r>
            <a:endParaRPr lang="es-MX" sz="1100" dirty="0"/>
          </a:p>
        </p:txBody>
      </p:sp>
      <p:sp>
        <p:nvSpPr>
          <p:cNvPr id="9" name="CuadroTexto 8"/>
          <p:cNvSpPr txBox="1"/>
          <p:nvPr/>
        </p:nvSpPr>
        <p:spPr>
          <a:xfrm>
            <a:off x="6582033" y="4316628"/>
            <a:ext cx="139219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/>
              <a:t>Promover la cultura de la transparencia</a:t>
            </a:r>
            <a:endParaRPr lang="es-MX" sz="11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4147751" y="3995048"/>
            <a:ext cx="12027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/>
              <a:t>Cumplimiento de la ley</a:t>
            </a:r>
            <a:endParaRPr lang="es-MX" sz="11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2641666" y="3855308"/>
            <a:ext cx="14189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100" dirty="0" smtClean="0"/>
              <a:t>Emitir resoluciones</a:t>
            </a:r>
            <a:endParaRPr lang="es-MX" sz="11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843849" y="595124"/>
            <a:ext cx="25266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1100" dirty="0" smtClean="0"/>
              <a:t>Regular la materia en el Municipio</a:t>
            </a:r>
            <a:endParaRPr lang="es-MX" sz="11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8041340" y="2045232"/>
            <a:ext cx="132916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100" dirty="0" smtClean="0"/>
              <a:t>Proponer regulación a través de la Comisión de Transparencia</a:t>
            </a:r>
            <a:endParaRPr lang="es-MX" sz="110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087260" y="5503178"/>
            <a:ext cx="11273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dirty="0" smtClean="0"/>
              <a:t>Operación de políticas públicas</a:t>
            </a:r>
            <a:endParaRPr lang="es-MX" sz="100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5333794" y="6130927"/>
            <a:ext cx="1410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dirty="0" smtClean="0"/>
              <a:t>Informar al Órgano Garante sobre incumplimientos a la Ley</a:t>
            </a:r>
            <a:endParaRPr lang="es-MX" sz="1000" dirty="0"/>
          </a:p>
        </p:txBody>
      </p:sp>
      <p:sp>
        <p:nvSpPr>
          <p:cNvPr id="16" name="CuadroTexto 15"/>
          <p:cNvSpPr txBox="1"/>
          <p:nvPr/>
        </p:nvSpPr>
        <p:spPr>
          <a:xfrm>
            <a:off x="6771725" y="5435317"/>
            <a:ext cx="1195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dirty="0" smtClean="0"/>
              <a:t>Emprender acciones de transparencia proactiva</a:t>
            </a:r>
            <a:endParaRPr lang="es-MX" sz="1000" dirty="0"/>
          </a:p>
        </p:txBody>
      </p:sp>
      <p:sp>
        <p:nvSpPr>
          <p:cNvPr id="17" name="CuadroTexto 16"/>
          <p:cNvSpPr txBox="1"/>
          <p:nvPr/>
        </p:nvSpPr>
        <p:spPr>
          <a:xfrm>
            <a:off x="4053015" y="4660139"/>
            <a:ext cx="139219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dirty="0" smtClean="0"/>
              <a:t>Realizar capacitaciones a servidores públicos</a:t>
            </a:r>
            <a:endParaRPr lang="es-MX" sz="1000" dirty="0"/>
          </a:p>
        </p:txBody>
      </p:sp>
    </p:spTree>
    <p:extLst>
      <p:ext uri="{BB962C8B-B14F-4D97-AF65-F5344CB8AC3E}">
        <p14:creationId xmlns:p14="http://schemas.microsoft.com/office/powerpoint/2010/main" val="2332674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</a:rPr>
              <a:t>Comisión de Transparencia</a:t>
            </a:r>
            <a:r>
              <a:rPr lang="es-MX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s-MX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03312" y="2052918"/>
            <a:ext cx="9158288" cy="4195481"/>
          </a:xfrm>
        </p:spPr>
        <p:txBody>
          <a:bodyPr/>
          <a:lstStyle/>
          <a:p>
            <a:r>
              <a:rPr lang="es-MX" dirty="0" smtClean="0"/>
              <a:t>El H. Ayuntamiento (Presidente Municipal, Síndico y Regidores) trabaja mediante comisiones que se establecen desde el Código Municipal para el Estado de Chihuahua y en el Reglamento Interior del H. Ayuntamiento. </a:t>
            </a:r>
          </a:p>
          <a:p>
            <a:r>
              <a:rPr lang="es-MX" dirty="0" smtClean="0"/>
              <a:t>La Comisión de Transparencia fue creada por la anterior administración 2016-2018 ya que </a:t>
            </a:r>
            <a:r>
              <a:rPr lang="es-MX" u="sng" dirty="0" smtClean="0"/>
              <a:t>anteriormente no existía</a:t>
            </a:r>
            <a:r>
              <a:rPr lang="es-MX" dirty="0" smtClean="0"/>
              <a:t> y se incluyó en el Reglamento Interior del Honorable Ayuntamiento en su reforma aprobada en Sesión Ordinaria S.O.18/2017 del 27 de septiembre del 2017 y publicado en la Gaceta Municipal el 9 de octubre del 2017.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30824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71290" y="281782"/>
            <a:ext cx="11121640" cy="6753332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ES" b="1" dirty="0"/>
              <a:t>ARTÍCULO 88</a:t>
            </a:r>
            <a:r>
              <a:rPr lang="es-ES" dirty="0"/>
              <a:t>. Las Comisiones podrán ser de: </a:t>
            </a:r>
            <a:endParaRPr lang="es-ES" dirty="0" smtClean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s-ES" dirty="0" smtClean="0"/>
              <a:t>Gobernación</a:t>
            </a:r>
            <a:r>
              <a:rPr lang="es-ES" dirty="0"/>
              <a:t>; 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s-ES" dirty="0" smtClean="0"/>
              <a:t>Hacienda </a:t>
            </a:r>
            <a:r>
              <a:rPr lang="es-ES" dirty="0"/>
              <a:t>y Planeación; 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s-ES" dirty="0" smtClean="0"/>
              <a:t>Obras </a:t>
            </a:r>
            <a:r>
              <a:rPr lang="es-ES" dirty="0"/>
              <a:t>y Servicios Públicos; 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s-ES" dirty="0" smtClean="0"/>
              <a:t>Seguridad </a:t>
            </a:r>
            <a:r>
              <a:rPr lang="es-ES" dirty="0"/>
              <a:t>Pública; 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s-ES" dirty="0" smtClean="0"/>
              <a:t>Educación</a:t>
            </a:r>
            <a:r>
              <a:rPr lang="es-ES" dirty="0"/>
              <a:t>; 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s-ES" dirty="0" smtClean="0"/>
              <a:t>Cultura</a:t>
            </a:r>
            <a:r>
              <a:rPr lang="es-ES" dirty="0"/>
              <a:t>; 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s-ES" b="1" u="sng" dirty="0" smtClean="0"/>
              <a:t>Transparencia</a:t>
            </a:r>
            <a:r>
              <a:rPr lang="es-ES" b="1" u="sng" dirty="0"/>
              <a:t>; 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s-ES" dirty="0" smtClean="0"/>
              <a:t>Salud</a:t>
            </a:r>
            <a:r>
              <a:rPr lang="es-ES" dirty="0"/>
              <a:t>; 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s-ES" dirty="0" smtClean="0"/>
              <a:t>Trabajo </a:t>
            </a:r>
            <a:r>
              <a:rPr lang="es-ES" dirty="0"/>
              <a:t>y Previsión </a:t>
            </a:r>
            <a:r>
              <a:rPr lang="es-ES" dirty="0" smtClean="0"/>
              <a:t>Social;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s-ES" dirty="0" smtClean="0"/>
              <a:t>Fomento </a:t>
            </a:r>
            <a:r>
              <a:rPr lang="es-ES" dirty="0"/>
              <a:t>Económico; 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s-ES" dirty="0" smtClean="0"/>
              <a:t>Participación </a:t>
            </a:r>
            <a:r>
              <a:rPr lang="es-ES" dirty="0"/>
              <a:t>Ciudadana; 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s-ES" dirty="0" smtClean="0"/>
              <a:t>Desarrollo </a:t>
            </a:r>
            <a:r>
              <a:rPr lang="es-ES" dirty="0"/>
              <a:t>Rural; 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s-ES" dirty="0" smtClean="0"/>
              <a:t>Desarrollo </a:t>
            </a:r>
            <a:r>
              <a:rPr lang="es-ES" dirty="0"/>
              <a:t>Urbano; 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s-ES" dirty="0" smtClean="0"/>
              <a:t>Asentamientos Humanos;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s-ES" dirty="0" smtClean="0"/>
              <a:t>Proyectos </a:t>
            </a:r>
            <a:r>
              <a:rPr lang="es-ES" dirty="0"/>
              <a:t>Especiales; 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s-ES" dirty="0" smtClean="0"/>
              <a:t>Ecología</a:t>
            </a:r>
            <a:r>
              <a:rPr lang="es-ES" dirty="0"/>
              <a:t>; 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s-ES" dirty="0" smtClean="0"/>
              <a:t>Juventud</a:t>
            </a:r>
            <a:r>
              <a:rPr lang="es-ES" dirty="0"/>
              <a:t>; 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s-ES" dirty="0" smtClean="0"/>
              <a:t>Deporte</a:t>
            </a:r>
            <a:r>
              <a:rPr lang="es-ES" dirty="0"/>
              <a:t>; 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s-ES" dirty="0" smtClean="0"/>
              <a:t>Atención </a:t>
            </a:r>
            <a:r>
              <a:rPr lang="es-ES" dirty="0"/>
              <a:t>Ciudadana y Desarrollo Social; 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s-ES" dirty="0" smtClean="0"/>
              <a:t>Mujer </a:t>
            </a:r>
            <a:r>
              <a:rPr lang="es-ES" dirty="0"/>
              <a:t>y Familia; 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s-ES" dirty="0" smtClean="0"/>
              <a:t>Vialidad </a:t>
            </a:r>
            <a:r>
              <a:rPr lang="es-ES" dirty="0"/>
              <a:t>y Transporte, y 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s-ES" dirty="0" smtClean="0"/>
              <a:t>Aquellas </a:t>
            </a:r>
            <a:r>
              <a:rPr lang="es-ES" dirty="0"/>
              <a:t>otras que determine el Ayuntamiento de acuerdo a las necesidades del Municipio</a:t>
            </a:r>
            <a:r>
              <a:rPr lang="es-ES" dirty="0" smtClean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s-E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ES" b="1" u="sng" dirty="0" smtClean="0"/>
              <a:t>Las </a:t>
            </a:r>
            <a:r>
              <a:rPr lang="es-ES" b="1" u="sng" dirty="0"/>
              <a:t>Comisiones señaladas en las fracciones de la I a la VII, serán obligatorias.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s-ES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ES" dirty="0" smtClean="0"/>
              <a:t>Se </a:t>
            </a:r>
            <a:r>
              <a:rPr lang="es-ES" dirty="0"/>
              <a:t>deberá publicar en el portal de internet del Municipio la conformación de las Comisiones, datos de la Regidora o el Regidor presidente, a fin de que la ciudadanía que desee asistir a las Comisiones presenten por escrito su solicitud.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3853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7178" y="362101"/>
            <a:ext cx="9404723" cy="1400530"/>
          </a:xfrm>
        </p:spPr>
        <p:txBody>
          <a:bodyPr/>
          <a:lstStyle/>
          <a:p>
            <a:r>
              <a:rPr lang="es-MX" sz="2000" dirty="0"/>
              <a:t>Las atribuciones de la Comisión de Transparencia no están propiamente establecidas como órgano deliberante, sino que se remiten a las propias de los </a:t>
            </a:r>
            <a:r>
              <a:rPr lang="es-MX" sz="2000" dirty="0" smtClean="0"/>
              <a:t>Regidores, las cuales resumidamente son</a:t>
            </a:r>
            <a:r>
              <a:rPr lang="es-MX" sz="2000" dirty="0"/>
              <a:t>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984" y="1762631"/>
            <a:ext cx="10462054" cy="4195481"/>
          </a:xfrm>
        </p:spPr>
        <p:txBody>
          <a:bodyPr>
            <a:normAutofit/>
          </a:bodyPr>
          <a:lstStyle/>
          <a:p>
            <a:r>
              <a:rPr lang="es-ES" dirty="0" smtClean="0"/>
              <a:t>Participar con voz y voto de </a:t>
            </a:r>
            <a:r>
              <a:rPr lang="es-ES" dirty="0"/>
              <a:t>las sesiones del Ayuntamiento </a:t>
            </a:r>
            <a:r>
              <a:rPr lang="es-ES" dirty="0" smtClean="0"/>
              <a:t>y las </a:t>
            </a:r>
            <a:r>
              <a:rPr lang="es-ES" dirty="0"/>
              <a:t>Comisiones a las que fueron designados; </a:t>
            </a:r>
            <a:endParaRPr lang="es-ES" dirty="0" smtClean="0"/>
          </a:p>
          <a:p>
            <a:r>
              <a:rPr lang="es-ES" dirty="0" smtClean="0"/>
              <a:t>Vigilar </a:t>
            </a:r>
            <a:r>
              <a:rPr lang="es-ES" dirty="0"/>
              <a:t>el ramo de la Administración Municipal que le sea encomendado por el Ayuntamiento; </a:t>
            </a:r>
          </a:p>
          <a:p>
            <a:r>
              <a:rPr lang="es-ES" dirty="0" smtClean="0"/>
              <a:t>Solicitar </a:t>
            </a:r>
            <a:r>
              <a:rPr lang="es-ES" dirty="0"/>
              <a:t>informes a los diversos titulares de la Administración Municipal; </a:t>
            </a:r>
            <a:endParaRPr lang="es-ES" dirty="0" smtClean="0"/>
          </a:p>
          <a:p>
            <a:r>
              <a:rPr lang="es-ES" dirty="0" smtClean="0"/>
              <a:t>Informar </a:t>
            </a:r>
            <a:r>
              <a:rPr lang="es-ES" dirty="0"/>
              <a:t>al Ayuntamiento sobre cualquier deficiencia que notaren en los diferentes ramos de la Administración Municipal y proponer las medidas convenientes para enmendarlas; </a:t>
            </a:r>
            <a:endParaRPr lang="es-ES" dirty="0" smtClean="0"/>
          </a:p>
          <a:p>
            <a:r>
              <a:rPr lang="es-ES" dirty="0" smtClean="0"/>
              <a:t>Proponer </a:t>
            </a:r>
            <a:r>
              <a:rPr lang="es-ES" dirty="0"/>
              <a:t>al </a:t>
            </a:r>
            <a:r>
              <a:rPr lang="es-ES" dirty="0" smtClean="0"/>
              <a:t>Ayuntamiento </a:t>
            </a:r>
            <a:r>
              <a:rPr lang="es-ES" dirty="0"/>
              <a:t>para su </a:t>
            </a:r>
            <a:r>
              <a:rPr lang="es-ES" dirty="0" smtClean="0"/>
              <a:t>aprobación: </a:t>
            </a:r>
            <a:r>
              <a:rPr lang="es-ES" dirty="0"/>
              <a:t>acuerdos</a:t>
            </a:r>
            <a:r>
              <a:rPr lang="es-ES" dirty="0" smtClean="0"/>
              <a:t>, </a:t>
            </a:r>
            <a:r>
              <a:rPr lang="es-ES" dirty="0"/>
              <a:t>creación, abrogación o reformas de Reglamentos; así como iniciativas de Ley, sobre asuntos municipales, </a:t>
            </a:r>
            <a:r>
              <a:rPr lang="es-ES" dirty="0" smtClean="0"/>
              <a:t>que se envíen al </a:t>
            </a:r>
            <a:r>
              <a:rPr lang="es-ES" dirty="0"/>
              <a:t>Congreso del </a:t>
            </a:r>
            <a:r>
              <a:rPr lang="es-ES" dirty="0" smtClean="0"/>
              <a:t>Estado.</a:t>
            </a:r>
          </a:p>
        </p:txBody>
      </p:sp>
    </p:spTree>
    <p:extLst>
      <p:ext uri="{BB962C8B-B14F-4D97-AF65-F5344CB8AC3E}">
        <p14:creationId xmlns:p14="http://schemas.microsoft.com/office/powerpoint/2010/main" val="206736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2800" dirty="0" smtClean="0"/>
              <a:t>La actual Comisión de Transparencia se integra de la siguiente manera:</a:t>
            </a:r>
            <a:endParaRPr lang="es-MX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1562349"/>
          </a:xfrm>
        </p:spPr>
        <p:txBody>
          <a:bodyPr/>
          <a:lstStyle/>
          <a:p>
            <a:r>
              <a:rPr lang="es-MX" dirty="0" smtClean="0"/>
              <a:t>Presidenta, Regidora Nijta </a:t>
            </a:r>
            <a:r>
              <a:rPr lang="es-MX" dirty="0" err="1" smtClean="0"/>
              <a:t>Jose</a:t>
            </a:r>
            <a:r>
              <a:rPr lang="es-MX" dirty="0" smtClean="0"/>
              <a:t> Leal Bejarano</a:t>
            </a:r>
          </a:p>
          <a:p>
            <a:r>
              <a:rPr lang="es-MX" dirty="0" smtClean="0"/>
              <a:t>Secretario, Regidor Luis Roberto Terrazas Fraga</a:t>
            </a:r>
          </a:p>
          <a:p>
            <a:r>
              <a:rPr lang="es-MX" dirty="0" smtClean="0"/>
              <a:t>Vocal, Regidora Laura Patricia Contreras Duarte</a:t>
            </a:r>
          </a:p>
          <a:p>
            <a:endParaRPr lang="es-MX" dirty="0"/>
          </a:p>
          <a:p>
            <a:endParaRPr lang="es-MX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3199" r="14093"/>
          <a:stretch/>
        </p:blipFill>
        <p:spPr>
          <a:xfrm>
            <a:off x="4955760" y="3615267"/>
            <a:ext cx="2985516" cy="273748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4968" r="27549"/>
          <a:stretch/>
        </p:blipFill>
        <p:spPr>
          <a:xfrm>
            <a:off x="8781535" y="3645260"/>
            <a:ext cx="2407051" cy="269037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8" r="12677" b="10208"/>
          <a:stretch/>
        </p:blipFill>
        <p:spPr>
          <a:xfrm>
            <a:off x="1103311" y="3645260"/>
            <a:ext cx="3012189" cy="271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632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</a:rPr>
              <a:t>Comité de Transparencia</a:t>
            </a:r>
            <a:endParaRPr lang="es-MX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03096" y="1270324"/>
            <a:ext cx="10446136" cy="5587676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MX" dirty="0" smtClean="0"/>
              <a:t>El Comité de Transparencia es un órgano que cada sujeto obligado de la Ley de Transparencia, el cual según el </a:t>
            </a:r>
            <a:r>
              <a:rPr lang="es-MX" u="sng" dirty="0" smtClean="0"/>
              <a:t>artículo 36</a:t>
            </a:r>
            <a:r>
              <a:rPr lang="es-MX" dirty="0" smtClean="0"/>
              <a:t>, tiene las siguientes competencias: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s-MX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dirty="0" smtClean="0"/>
              <a:t>Diseñar </a:t>
            </a:r>
            <a:r>
              <a:rPr lang="es-ES" dirty="0"/>
              <a:t>e </a:t>
            </a:r>
            <a:r>
              <a:rPr lang="es-ES" dirty="0" smtClean="0"/>
              <a:t>implementar  vigilar </a:t>
            </a:r>
            <a:r>
              <a:rPr lang="es-ES" dirty="0"/>
              <a:t>el Sistema de </a:t>
            </a:r>
            <a:r>
              <a:rPr lang="es-ES" dirty="0" smtClean="0"/>
              <a:t>Información.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dirty="0" smtClean="0"/>
              <a:t>Resolver sobre la clasificación </a:t>
            </a:r>
            <a:r>
              <a:rPr lang="es-ES" dirty="0"/>
              <a:t>de </a:t>
            </a:r>
            <a:r>
              <a:rPr lang="es-ES" dirty="0" smtClean="0"/>
              <a:t>información, la ampliación de plazo de reserva y la </a:t>
            </a:r>
            <a:r>
              <a:rPr lang="es-ES" dirty="0"/>
              <a:t>ampliación del plazo </a:t>
            </a:r>
            <a:r>
              <a:rPr lang="es-ES" dirty="0" smtClean="0"/>
              <a:t>de entrega.  </a:t>
            </a:r>
            <a:endParaRPr lang="es-E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dirty="0" smtClean="0"/>
              <a:t>Opinar </a:t>
            </a:r>
            <a:r>
              <a:rPr lang="es-ES" dirty="0"/>
              <a:t>sobre las formas </a:t>
            </a:r>
            <a:r>
              <a:rPr lang="es-ES" dirty="0" smtClean="0"/>
              <a:t>del resguardo de la información clasificada.</a:t>
            </a:r>
            <a:endParaRPr lang="es-E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dirty="0" smtClean="0"/>
              <a:t>Supervisar la </a:t>
            </a:r>
            <a:r>
              <a:rPr lang="es-ES" dirty="0"/>
              <a:t>gestión de las solicitudes de </a:t>
            </a:r>
            <a:r>
              <a:rPr lang="es-ES" dirty="0" smtClean="0"/>
              <a:t>acceso.</a:t>
            </a:r>
            <a:endParaRPr lang="es-E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dirty="0" smtClean="0"/>
              <a:t>Confirmar</a:t>
            </a:r>
            <a:r>
              <a:rPr lang="es-ES" dirty="0"/>
              <a:t>, modificar o revocar las determinaciones </a:t>
            </a:r>
            <a:r>
              <a:rPr lang="es-ES" dirty="0" smtClean="0"/>
              <a:t>de </a:t>
            </a:r>
            <a:r>
              <a:rPr lang="es-ES" dirty="0"/>
              <a:t>ampliación </a:t>
            </a:r>
            <a:r>
              <a:rPr lang="es-ES" dirty="0" smtClean="0"/>
              <a:t>de </a:t>
            </a:r>
            <a:r>
              <a:rPr lang="es-ES" dirty="0"/>
              <a:t>plazo de respuesta, </a:t>
            </a:r>
            <a:r>
              <a:rPr lang="es-ES" dirty="0" smtClean="0"/>
              <a:t>clasificación y </a:t>
            </a:r>
            <a:r>
              <a:rPr lang="es-ES" dirty="0"/>
              <a:t>declaración de inexistencia </a:t>
            </a:r>
            <a:r>
              <a:rPr lang="es-ES" dirty="0" smtClean="0"/>
              <a:t>o incompetencia que realicen las áreas.  </a:t>
            </a:r>
            <a:endParaRPr lang="es-E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dirty="0" smtClean="0"/>
              <a:t>Establecer </a:t>
            </a:r>
            <a:r>
              <a:rPr lang="es-ES" dirty="0"/>
              <a:t>políticas para facilitar </a:t>
            </a:r>
            <a:r>
              <a:rPr lang="es-ES" dirty="0" smtClean="0"/>
              <a:t>el </a:t>
            </a:r>
            <a:r>
              <a:rPr lang="es-ES" dirty="0"/>
              <a:t>ejercicio del derecho de acceso a la información.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dirty="0" smtClean="0"/>
              <a:t>Supervisar </a:t>
            </a:r>
            <a:r>
              <a:rPr lang="es-ES" dirty="0"/>
              <a:t>la aplicación </a:t>
            </a:r>
            <a:r>
              <a:rPr lang="es-ES" dirty="0" smtClean="0"/>
              <a:t>de </a:t>
            </a:r>
            <a:r>
              <a:rPr lang="es-ES" dirty="0"/>
              <a:t>lineamientos, criterios y recomendaciones </a:t>
            </a:r>
            <a:r>
              <a:rPr lang="es-ES" dirty="0" smtClean="0"/>
              <a:t>del Órgano </a:t>
            </a:r>
            <a:r>
              <a:rPr lang="es-ES" dirty="0"/>
              <a:t>Garante.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dirty="0" smtClean="0"/>
              <a:t>Enviar </a:t>
            </a:r>
            <a:r>
              <a:rPr lang="es-ES" dirty="0"/>
              <a:t>los datos necesarios para la elaboración del informe anual del Órgano Garante</a:t>
            </a:r>
            <a:r>
              <a:rPr lang="es-ES" dirty="0" smtClean="0"/>
              <a:t>. </a:t>
            </a:r>
            <a:endParaRPr lang="es-E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dirty="0" smtClean="0"/>
              <a:t>Promover </a:t>
            </a:r>
            <a:r>
              <a:rPr lang="es-ES" dirty="0"/>
              <a:t>la capacitación </a:t>
            </a:r>
            <a:r>
              <a:rPr lang="es-ES" dirty="0" smtClean="0"/>
              <a:t>del </a:t>
            </a:r>
            <a:r>
              <a:rPr lang="es-ES" dirty="0"/>
              <a:t>personal adscrito a </a:t>
            </a:r>
            <a:r>
              <a:rPr lang="es-ES" dirty="0" smtClean="0"/>
              <a:t>las Unidades </a:t>
            </a:r>
            <a:r>
              <a:rPr lang="es-ES" dirty="0"/>
              <a:t>de Transparencia.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dirty="0" smtClean="0"/>
              <a:t>Establecer </a:t>
            </a:r>
            <a:r>
              <a:rPr lang="es-ES" dirty="0"/>
              <a:t>programas de capacitación </a:t>
            </a:r>
            <a:r>
              <a:rPr lang="es-ES" dirty="0" smtClean="0"/>
              <a:t>sobre transparencia</a:t>
            </a:r>
            <a:r>
              <a:rPr lang="es-ES" dirty="0"/>
              <a:t>, acceso a la </a:t>
            </a:r>
            <a:r>
              <a:rPr lang="es-ES" dirty="0" smtClean="0"/>
              <a:t>información y </a:t>
            </a:r>
            <a:r>
              <a:rPr lang="es-ES" dirty="0"/>
              <a:t>protección de datos personales </a:t>
            </a:r>
            <a:r>
              <a:rPr lang="es-ES" dirty="0" smtClean="0"/>
              <a:t>para los </a:t>
            </a:r>
            <a:r>
              <a:rPr lang="es-ES" dirty="0"/>
              <a:t>servidores públicos </a:t>
            </a:r>
            <a:r>
              <a:rPr lang="es-ES" dirty="0" smtClean="0"/>
              <a:t>del </a:t>
            </a:r>
            <a:r>
              <a:rPr lang="es-ES" dirty="0"/>
              <a:t>Sujeto Obligado. </a:t>
            </a:r>
          </a:p>
        </p:txBody>
      </p:sp>
    </p:spTree>
    <p:extLst>
      <p:ext uri="{BB962C8B-B14F-4D97-AF65-F5344CB8AC3E}">
        <p14:creationId xmlns:p14="http://schemas.microsoft.com/office/powerpoint/2010/main" val="1098338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19785" y="1369176"/>
            <a:ext cx="10133099" cy="46609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 smtClean="0"/>
              <a:t>Actualmente el Reglamento de Transparencia y Acceso a la Información Pública del Municipio de Chihuahua establece que el Comité de Transparencia será presidido por </a:t>
            </a:r>
            <a:r>
              <a:rPr lang="es-ES" dirty="0" smtClean="0"/>
              <a:t>el </a:t>
            </a:r>
            <a:r>
              <a:rPr lang="es-ES" dirty="0"/>
              <a:t>Subdirector de Normatividad y Proyectos Especiales de la Secretaría del Honorable </a:t>
            </a:r>
            <a:r>
              <a:rPr lang="es-ES" dirty="0" smtClean="0"/>
              <a:t>Ayuntamiento</a:t>
            </a:r>
            <a:r>
              <a:rPr lang="es-ES" dirty="0"/>
              <a:t>.</a:t>
            </a: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 smtClean="0"/>
              <a:t>Actualmente lo integran:</a:t>
            </a:r>
          </a:p>
          <a:p>
            <a:pPr marL="0" indent="0">
              <a:buNone/>
            </a:pPr>
            <a:r>
              <a:rPr lang="es-ES" dirty="0" smtClean="0"/>
              <a:t>Lic. Juan Carlos Uribe Montoya, Presidente.</a:t>
            </a:r>
          </a:p>
          <a:p>
            <a:pPr marL="0" indent="0">
              <a:buNone/>
            </a:pPr>
            <a:r>
              <a:rPr lang="es-ES" dirty="0" smtClean="0"/>
              <a:t>Lic. Sahara Gabriela Cárdenas Hernández, Secretaria.</a:t>
            </a:r>
          </a:p>
          <a:p>
            <a:pPr marL="0" indent="0">
              <a:buNone/>
            </a:pPr>
            <a:r>
              <a:rPr lang="es-ES" dirty="0" smtClean="0"/>
              <a:t>Lic. Virgilio </a:t>
            </a:r>
            <a:r>
              <a:rPr lang="es-ES" dirty="0" err="1" smtClean="0"/>
              <a:t>Güereca</a:t>
            </a:r>
            <a:r>
              <a:rPr lang="es-ES" dirty="0" smtClean="0"/>
              <a:t> Miranda, Vocal.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25921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</a:rPr>
              <a:t>Coordinación de Transparencia:</a:t>
            </a:r>
            <a:endParaRPr lang="es-MX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43139" y="1533933"/>
            <a:ext cx="10866266" cy="5146953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MX" dirty="0" smtClean="0"/>
              <a:t>Según artículo 38 de la Ley de Transparencia, todos los Sujetos Obligados deben tener una Unidad de Transparencia, la cual tiene las siguientes facultades: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dirty="0"/>
              <a:t>Recabar y difundir la </a:t>
            </a:r>
            <a:r>
              <a:rPr lang="es-ES" dirty="0" smtClean="0"/>
              <a:t>información que es obligación publicar, así </a:t>
            </a:r>
            <a:r>
              <a:rPr lang="es-ES" dirty="0"/>
              <a:t>como propiciar que las áreas la actualicen </a:t>
            </a:r>
            <a:r>
              <a:rPr lang="es-ES" dirty="0" smtClean="0"/>
              <a:t>periódicamente.</a:t>
            </a:r>
            <a:endParaRPr lang="es-E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dirty="0" smtClean="0"/>
              <a:t>Recibir </a:t>
            </a:r>
            <a:r>
              <a:rPr lang="es-ES" dirty="0"/>
              <a:t>y tramitar las solicitudes de </a:t>
            </a:r>
            <a:r>
              <a:rPr lang="es-ES" dirty="0" smtClean="0"/>
              <a:t>información.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dirty="0" smtClean="0"/>
              <a:t>Llevar </a:t>
            </a:r>
            <a:r>
              <a:rPr lang="es-ES" dirty="0"/>
              <a:t>el registro </a:t>
            </a:r>
            <a:r>
              <a:rPr lang="es-ES" dirty="0" smtClean="0"/>
              <a:t>mensual de </a:t>
            </a:r>
            <a:r>
              <a:rPr lang="es-ES" dirty="0"/>
              <a:t>las solicitudes de </a:t>
            </a:r>
            <a:r>
              <a:rPr lang="es-ES" dirty="0" smtClean="0"/>
              <a:t>información. </a:t>
            </a:r>
            <a:endParaRPr lang="es-E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dirty="0" smtClean="0"/>
              <a:t>Asesorar </a:t>
            </a:r>
            <a:r>
              <a:rPr lang="es-ES" dirty="0"/>
              <a:t>y orientar a quienes lo requieran, en la elaboración de las solicitudes de </a:t>
            </a:r>
            <a:r>
              <a:rPr lang="es-ES" dirty="0" smtClean="0"/>
              <a:t>información.</a:t>
            </a:r>
            <a:endParaRPr lang="es-E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dirty="0" smtClean="0"/>
              <a:t>Garantizar las condiciones para que toda persona pueda ejercer el derecho de acceso a la información.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dirty="0" smtClean="0"/>
              <a:t>Efectuar </a:t>
            </a:r>
            <a:r>
              <a:rPr lang="es-ES" dirty="0"/>
              <a:t>las notificaciones correspondientes a las y los solicitantes. </a:t>
            </a:r>
            <a:endParaRPr lang="es-ES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dirty="0" smtClean="0"/>
              <a:t>Proponer </a:t>
            </a:r>
            <a:r>
              <a:rPr lang="es-ES" dirty="0"/>
              <a:t>al Comité los procedimientos internos que </a:t>
            </a:r>
            <a:r>
              <a:rPr lang="es-ES" dirty="0" smtClean="0"/>
              <a:t>optimicen </a:t>
            </a:r>
            <a:r>
              <a:rPr lang="es-ES" dirty="0"/>
              <a:t>la atención de las </a:t>
            </a:r>
            <a:r>
              <a:rPr lang="es-ES" dirty="0" smtClean="0"/>
              <a:t>solicitudes.</a:t>
            </a:r>
            <a:endParaRPr lang="es-E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dirty="0" smtClean="0"/>
              <a:t>Verificar que </a:t>
            </a:r>
            <a:r>
              <a:rPr lang="es-ES" dirty="0"/>
              <a:t>la información solicitada no esté clasificada como reservada o confidencial.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dirty="0" smtClean="0"/>
              <a:t>Requerir </a:t>
            </a:r>
            <a:r>
              <a:rPr lang="es-ES" dirty="0"/>
              <a:t>a las áreas </a:t>
            </a:r>
            <a:r>
              <a:rPr lang="es-ES" dirty="0" smtClean="0"/>
              <a:t>el </a:t>
            </a:r>
            <a:r>
              <a:rPr lang="es-ES" dirty="0"/>
              <a:t>índice de los expedientes clasificados, semestralmente. </a:t>
            </a:r>
            <a:endParaRPr lang="es-ES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dirty="0" smtClean="0"/>
              <a:t>Recibir y dar seguimiento a los </a:t>
            </a:r>
            <a:r>
              <a:rPr lang="es-ES" dirty="0"/>
              <a:t>recursos de </a:t>
            </a:r>
            <a:r>
              <a:rPr lang="es-ES" dirty="0" smtClean="0"/>
              <a:t>revisión.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dirty="0" smtClean="0"/>
              <a:t>Promover </a:t>
            </a:r>
            <a:r>
              <a:rPr lang="es-ES" dirty="0"/>
              <a:t>e implementar políticas de transparencia </a:t>
            </a:r>
            <a:r>
              <a:rPr lang="es-ES" dirty="0" smtClean="0"/>
              <a:t>proactiva.</a:t>
            </a:r>
            <a:endParaRPr lang="es-E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dirty="0" smtClean="0"/>
              <a:t>Fomentar </a:t>
            </a:r>
            <a:r>
              <a:rPr lang="es-ES" dirty="0"/>
              <a:t>la transparencia </a:t>
            </a:r>
            <a:r>
              <a:rPr lang="es-ES" dirty="0" smtClean="0"/>
              <a:t>al </a:t>
            </a:r>
            <a:r>
              <a:rPr lang="es-ES" dirty="0"/>
              <a:t>interior del Sujeto Obligado.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dirty="0" smtClean="0"/>
              <a:t>Hacer </a:t>
            </a:r>
            <a:r>
              <a:rPr lang="es-ES" dirty="0"/>
              <a:t>del conocimiento de la instancia competente la probable responsabilidad por el incumplimiento de las obligaciones </a:t>
            </a:r>
            <a:r>
              <a:rPr lang="es-ES" dirty="0" smtClean="0"/>
              <a:t>de transparencia.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9265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03312" y="881450"/>
            <a:ext cx="8946541" cy="5366950"/>
          </a:xfrm>
        </p:spPr>
        <p:txBody>
          <a:bodyPr/>
          <a:lstStyle/>
          <a:p>
            <a:pPr marL="0" indent="0">
              <a:buNone/>
            </a:pPr>
            <a:r>
              <a:rPr lang="es-MX" dirty="0" smtClean="0"/>
              <a:t>Aunque la Ley de Transparencia prevé que los sujetos obligados tengan una Unidad de Transparencia, en el Municipio de Chihuahua se ha optado por elevar de nivel a la misma, convirtiéndola en Coordinación de Transparencia. 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 smtClean="0"/>
              <a:t>Lo anterior con la finalidad de </a:t>
            </a:r>
            <a:r>
              <a:rPr lang="es-MX" dirty="0" err="1" smtClean="0"/>
              <a:t>transversalizar</a:t>
            </a:r>
            <a:r>
              <a:rPr lang="es-MX" dirty="0" smtClean="0"/>
              <a:t> las políticas públicas de transparencia, acceso a la información y gobierno abierto. 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 smtClean="0"/>
              <a:t>El </a:t>
            </a:r>
            <a:r>
              <a:rPr lang="es-MX" u="sng" dirty="0" smtClean="0"/>
              <a:t>artículo 8 </a:t>
            </a:r>
            <a:r>
              <a:rPr lang="es-MX" dirty="0" smtClean="0"/>
              <a:t>del Reglamento de Transparencia, establece las atribuciones de la Coordinación, la cual depende del despacho de la Presidenta Municipal: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70122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3668" y="372399"/>
            <a:ext cx="9844775" cy="5616509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Diseñar </a:t>
            </a:r>
            <a:r>
              <a:rPr lang="es-ES" dirty="0"/>
              <a:t>e implementar políticas y sistemas de coordinación en materia de transparencia entre los distintos Sujetos Obligados y hacia el interior de los mismos. </a:t>
            </a:r>
            <a:endParaRPr lang="es-ES" dirty="0" smtClean="0"/>
          </a:p>
          <a:p>
            <a:r>
              <a:rPr lang="es-ES" dirty="0" smtClean="0"/>
              <a:t>Impulsar </a:t>
            </a:r>
            <a:r>
              <a:rPr lang="es-ES" dirty="0"/>
              <a:t>la transparencia </a:t>
            </a:r>
            <a:r>
              <a:rPr lang="es-ES" dirty="0" smtClean="0"/>
              <a:t>proactiva</a:t>
            </a:r>
          </a:p>
          <a:p>
            <a:r>
              <a:rPr lang="es-ES" dirty="0" smtClean="0"/>
              <a:t>Promover </a:t>
            </a:r>
            <a:r>
              <a:rPr lang="es-ES" dirty="0"/>
              <a:t>el uso de sistemas electrónicos de información con la finalidad de garantizar los derechos de acceso a la información y la protección de datos personales. </a:t>
            </a:r>
            <a:endParaRPr lang="es-ES" dirty="0" smtClean="0"/>
          </a:p>
          <a:p>
            <a:r>
              <a:rPr lang="es-ES" dirty="0" smtClean="0"/>
              <a:t>Definir </a:t>
            </a:r>
            <a:r>
              <a:rPr lang="es-ES" dirty="0"/>
              <a:t>y coordinar las políticas de transparencia en todas las áreas centralizadas y descentralizadas de la administración municipal. </a:t>
            </a:r>
            <a:endParaRPr lang="es-ES" dirty="0" smtClean="0"/>
          </a:p>
          <a:p>
            <a:r>
              <a:rPr lang="es-ES" dirty="0" smtClean="0"/>
              <a:t>Promover </a:t>
            </a:r>
            <a:r>
              <a:rPr lang="es-ES" dirty="0"/>
              <a:t>la cultura de la transparencia y el cumplimiento de la Ley de Transparencia y la Ley de Protección </a:t>
            </a:r>
            <a:r>
              <a:rPr lang="es-ES" dirty="0" smtClean="0"/>
              <a:t>de Datos </a:t>
            </a:r>
          </a:p>
          <a:p>
            <a:r>
              <a:rPr lang="es-ES" dirty="0" smtClean="0"/>
              <a:t>Definir </a:t>
            </a:r>
            <a:r>
              <a:rPr lang="es-ES" dirty="0"/>
              <a:t>contenidos y diseño del portal de internet del Municipio en el apartado de Transparencia y Gobierno Abierto. </a:t>
            </a:r>
            <a:endParaRPr lang="es-ES" dirty="0" smtClean="0"/>
          </a:p>
          <a:p>
            <a:r>
              <a:rPr lang="es-ES" dirty="0" smtClean="0"/>
              <a:t>Proponer </a:t>
            </a:r>
            <a:r>
              <a:rPr lang="es-ES" dirty="0"/>
              <a:t>lineamientos y procedimientos que ayuden al ejercicio pleno de los Derechos de Acceso a la Información y Protección de Datos Personales.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7398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chemeClr val="accent1">
                    <a:lumMod val="75000"/>
                  </a:schemeClr>
                </a:solidFill>
              </a:rPr>
              <a:t>Consejo Ciudadano de Transparencia</a:t>
            </a:r>
            <a:endParaRPr lang="es-MX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smtClean="0"/>
              <a:t>El </a:t>
            </a:r>
            <a:r>
              <a:rPr lang="es-ES" dirty="0"/>
              <a:t>Consejo </a:t>
            </a:r>
            <a:r>
              <a:rPr lang="es-ES" dirty="0" smtClean="0"/>
              <a:t>está </a:t>
            </a:r>
            <a:r>
              <a:rPr lang="es-ES" dirty="0"/>
              <a:t>conformado por: </a:t>
            </a:r>
          </a:p>
          <a:p>
            <a:r>
              <a:rPr lang="es-ES" dirty="0" smtClean="0"/>
              <a:t>Cuatro </a:t>
            </a:r>
            <a:r>
              <a:rPr lang="es-ES" dirty="0"/>
              <a:t>representantes de la sociedad </a:t>
            </a:r>
            <a:r>
              <a:rPr lang="es-ES" dirty="0" smtClean="0"/>
              <a:t>civil</a:t>
            </a:r>
            <a:r>
              <a:rPr lang="es-ES" dirty="0"/>
              <a:t> </a:t>
            </a:r>
            <a:r>
              <a:rPr lang="es-ES" dirty="0" smtClean="0"/>
              <a:t>electos mediante convocatoria pública</a:t>
            </a:r>
            <a:endParaRPr lang="es-ES" dirty="0"/>
          </a:p>
          <a:p>
            <a:r>
              <a:rPr lang="es-ES" dirty="0" smtClean="0"/>
              <a:t>El </a:t>
            </a:r>
            <a:r>
              <a:rPr lang="es-ES" dirty="0"/>
              <a:t>Regidor Presidente de la Comisión de Transparencia; </a:t>
            </a:r>
          </a:p>
          <a:p>
            <a:r>
              <a:rPr lang="es-ES" dirty="0" smtClean="0"/>
              <a:t>El </a:t>
            </a:r>
            <a:r>
              <a:rPr lang="es-ES" dirty="0"/>
              <a:t>titular del Comité de Transparencia; </a:t>
            </a:r>
          </a:p>
          <a:p>
            <a:r>
              <a:rPr lang="es-ES" dirty="0" smtClean="0"/>
              <a:t>El </a:t>
            </a:r>
            <a:r>
              <a:rPr lang="es-ES" dirty="0"/>
              <a:t>titular de la Coordinación, quien fungirá como Secretario Técnico del Consejo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67419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29387" y="1550410"/>
            <a:ext cx="8946541" cy="4195481"/>
          </a:xfrm>
        </p:spPr>
        <p:txBody>
          <a:bodyPr/>
          <a:lstStyle/>
          <a:p>
            <a:pPr marL="0" indent="0">
              <a:buNone/>
            </a:pPr>
            <a:r>
              <a:rPr lang="es-MX" dirty="0" smtClean="0"/>
              <a:t>Es el único órgano de colaboración en el Municipio que tiene las siguientes tres características: </a:t>
            </a:r>
          </a:p>
          <a:p>
            <a:r>
              <a:rPr lang="es-MX" dirty="0" smtClean="0"/>
              <a:t>conformado por mayoría de ciudadanos, </a:t>
            </a:r>
          </a:p>
          <a:p>
            <a:r>
              <a:rPr lang="es-MX" dirty="0" smtClean="0"/>
              <a:t>presidido por un ciudadano </a:t>
            </a:r>
          </a:p>
          <a:p>
            <a:r>
              <a:rPr lang="es-MX" dirty="0" smtClean="0"/>
              <a:t>y que tiene autonomía para designar el Presidente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16879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36606" y="477796"/>
            <a:ext cx="9613248" cy="577060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MX" dirty="0" smtClean="0"/>
              <a:t>Sus facultades, de forma sintetizada, según el </a:t>
            </a:r>
            <a:r>
              <a:rPr lang="es-MX" u="sng" dirty="0" smtClean="0"/>
              <a:t>artículo 36</a:t>
            </a:r>
            <a:r>
              <a:rPr lang="es-MX" dirty="0" smtClean="0"/>
              <a:t> del Reglamento de Transparencia son:</a:t>
            </a:r>
          </a:p>
          <a:p>
            <a:r>
              <a:rPr lang="es-ES" dirty="0" smtClean="0"/>
              <a:t>Asesorar </a:t>
            </a:r>
            <a:r>
              <a:rPr lang="es-ES" dirty="0"/>
              <a:t>al Ayuntamiento y a la Coordinación en la elaboración de las políticas públicas destinadas a la transparencia y gobierno abierto; </a:t>
            </a:r>
          </a:p>
          <a:p>
            <a:r>
              <a:rPr lang="es-ES" dirty="0" smtClean="0"/>
              <a:t>Proponer </a:t>
            </a:r>
            <a:r>
              <a:rPr lang="es-ES" dirty="0"/>
              <a:t>al Ayuntamiento, por medio de la Comisión de Transparencia, las reformas a los reglamentos municipales en materia de transparencia y gobierno abierto; </a:t>
            </a:r>
            <a:endParaRPr lang="es-ES" dirty="0" smtClean="0"/>
          </a:p>
          <a:p>
            <a:r>
              <a:rPr lang="es-ES" dirty="0" smtClean="0"/>
              <a:t>Proponer </a:t>
            </a:r>
            <a:r>
              <a:rPr lang="es-ES" dirty="0"/>
              <a:t>y colaborar en la organización de eventos, foros, </a:t>
            </a:r>
            <a:r>
              <a:rPr lang="es-ES" dirty="0" smtClean="0"/>
              <a:t>encuentros, entre otros</a:t>
            </a:r>
          </a:p>
          <a:p>
            <a:r>
              <a:rPr lang="es-ES" dirty="0" smtClean="0"/>
              <a:t>Sugerir </a:t>
            </a:r>
            <a:r>
              <a:rPr lang="es-ES" dirty="0"/>
              <a:t>la implementación de sistemas </a:t>
            </a:r>
            <a:r>
              <a:rPr lang="es-ES" dirty="0" smtClean="0"/>
              <a:t>para modernizar </a:t>
            </a:r>
            <a:r>
              <a:rPr lang="es-ES" dirty="0"/>
              <a:t>el manejo de información </a:t>
            </a:r>
            <a:endParaRPr lang="es-ES" dirty="0" smtClean="0"/>
          </a:p>
          <a:p>
            <a:r>
              <a:rPr lang="es-ES" dirty="0" smtClean="0"/>
              <a:t>Vigilar </a:t>
            </a:r>
            <a:r>
              <a:rPr lang="es-ES" dirty="0"/>
              <a:t>en forma permanente la publicación de la información a que hace referencia el presente ordenamiento; </a:t>
            </a:r>
            <a:endParaRPr lang="es-ES" dirty="0" smtClean="0"/>
          </a:p>
          <a:p>
            <a:r>
              <a:rPr lang="es-ES" dirty="0" smtClean="0"/>
              <a:t>Apoyar </a:t>
            </a:r>
            <a:r>
              <a:rPr lang="es-ES" dirty="0"/>
              <a:t>al Municipio en la implementación de acciones de gobierno abierto </a:t>
            </a:r>
            <a:endParaRPr lang="es-ES" dirty="0" smtClean="0"/>
          </a:p>
          <a:p>
            <a:r>
              <a:rPr lang="es-ES" dirty="0" smtClean="0"/>
              <a:t>Proponer </a:t>
            </a:r>
            <a:r>
              <a:rPr lang="es-ES" dirty="0"/>
              <a:t>al Ayuntamiento, por medio de la Comisión de Transparencia, la determinación de información proactiva y focalizada; </a:t>
            </a:r>
            <a:endParaRPr lang="es-ES" dirty="0" smtClean="0"/>
          </a:p>
          <a:p>
            <a:r>
              <a:rPr lang="es-ES" dirty="0" smtClean="0"/>
              <a:t>Proponer </a:t>
            </a:r>
            <a:r>
              <a:rPr lang="es-ES" dirty="0"/>
              <a:t>al Presidente Municipal, por medio de la Comisión de Transparencia, la elaboración de acuerdos y </a:t>
            </a:r>
            <a:endParaRPr lang="es-ES" dirty="0" smtClean="0"/>
          </a:p>
          <a:p>
            <a:r>
              <a:rPr lang="es-ES" dirty="0" smtClean="0"/>
              <a:t>Promover </a:t>
            </a:r>
            <a:r>
              <a:rPr lang="es-ES" dirty="0"/>
              <a:t>que la Unidad funcione de conformidad con la Ley de Transparencia y </a:t>
            </a:r>
            <a:r>
              <a:rPr lang="es-ES" dirty="0" smtClean="0"/>
              <a:t>emitir </a:t>
            </a:r>
            <a:r>
              <a:rPr lang="es-ES" dirty="0"/>
              <a:t>recomendaciones cuando el Pleno del Consejo considere que se incumplió con la normatividad.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911292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1210</TotalTime>
  <Words>1455</Words>
  <Application>Microsoft Office PowerPoint</Application>
  <PresentationFormat>Panorámica</PresentationFormat>
  <Paragraphs>129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Ion</vt:lpstr>
      <vt:lpstr>Marco normativo de transparencia en el Municipio de Chihuahua</vt:lpstr>
      <vt:lpstr>En el Municipio de Chihuahua hay:</vt:lpstr>
      <vt:lpstr>Presentación de PowerPoint</vt:lpstr>
      <vt:lpstr>Comisión de Transparencia </vt:lpstr>
      <vt:lpstr>Presentación de PowerPoint</vt:lpstr>
      <vt:lpstr>Las atribuciones de la Comisión de Transparencia no están propiamente establecidas como órgano deliberante, sino que se remiten a las propias de los Regidores, las cuales resumidamente son:</vt:lpstr>
      <vt:lpstr>La actual Comisión de Transparencia se integra de la siguiente manera:</vt:lpstr>
      <vt:lpstr>Comité de Transparencia</vt:lpstr>
      <vt:lpstr>Presentación de PowerPoint</vt:lpstr>
      <vt:lpstr>Coordinación de Transparencia:</vt:lpstr>
      <vt:lpstr>Presentación de PowerPoint</vt:lpstr>
      <vt:lpstr>Presentación de PowerPoint</vt:lpstr>
      <vt:lpstr>Consejo Ciudadano de Transparencia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¿Cómo opera la transparencia en el Municipio de Chihuahua?</dc:title>
  <dc:creator>Carmen Yazmin Hidalgo Posada</dc:creator>
  <cp:lastModifiedBy>Adolfo Rico Vásquez</cp:lastModifiedBy>
  <cp:revision>45</cp:revision>
  <dcterms:created xsi:type="dcterms:W3CDTF">2018-10-09T16:47:10Z</dcterms:created>
  <dcterms:modified xsi:type="dcterms:W3CDTF">2018-10-18T00:49:11Z</dcterms:modified>
</cp:coreProperties>
</file>