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60" r:id="rId5"/>
    <p:sldId id="345" r:id="rId6"/>
    <p:sldId id="383" r:id="rId7"/>
    <p:sldId id="346" r:id="rId8"/>
    <p:sldId id="384" r:id="rId9"/>
    <p:sldId id="354" r:id="rId10"/>
    <p:sldId id="373" r:id="rId11"/>
    <p:sldId id="351" r:id="rId12"/>
    <p:sldId id="358" r:id="rId13"/>
    <p:sldId id="385" r:id="rId14"/>
    <p:sldId id="387" r:id="rId15"/>
    <p:sldId id="388" r:id="rId16"/>
    <p:sldId id="372" r:id="rId17"/>
    <p:sldId id="380" r:id="rId18"/>
    <p:sldId id="389" r:id="rId19"/>
    <p:sldId id="390" r:id="rId20"/>
    <p:sldId id="366" r:id="rId21"/>
    <p:sldId id="381" r:id="rId22"/>
    <p:sldId id="329" r:id="rId23"/>
    <p:sldId id="392" r:id="rId24"/>
  </p:sldIdLst>
  <p:sldSz cx="9144000" cy="5143500" type="screen16x9"/>
  <p:notesSz cx="9309100" cy="70231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Itzel Castro Hernández" initials="AICH" lastIdx="11" clrIdx="0">
    <p:extLst>
      <p:ext uri="{19B8F6BF-5375-455C-9EA6-DF929625EA0E}">
        <p15:presenceInfo xmlns:p15="http://schemas.microsoft.com/office/powerpoint/2012/main" userId="S-1-5-21-349458205-2900419356-170365023-292376873" providerId="AD"/>
      </p:ext>
    </p:extLst>
  </p:cmAuthor>
  <p:cmAuthor id="2" name="Maria Teresa Cuadra Garcia" initials="MTCG" lastIdx="2" clrIdx="1">
    <p:extLst>
      <p:ext uri="{19B8F6BF-5375-455C-9EA6-DF929625EA0E}">
        <p15:presenceInfo xmlns:p15="http://schemas.microsoft.com/office/powerpoint/2012/main" userId="S-1-5-21-349458205-2900419356-170365023-292376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27070"/>
    <a:srgbClr val="6B8339"/>
    <a:srgbClr val="B3701C"/>
    <a:srgbClr val="22A1A1"/>
    <a:srgbClr val="3F3F3F"/>
    <a:srgbClr val="F9A824"/>
    <a:srgbClr val="0070C0"/>
    <a:srgbClr val="82CCDE"/>
    <a:srgbClr val="F05D2F"/>
    <a:srgbClr val="B1B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78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Vicente  Martinez Mendez" userId="S::jvmartinez@nafin.gob.mx::9feb642a-7b4a-4325-a29b-a56594929b7f" providerId="AD" clId="Web-{43D2F408-8A62-4622-B349-687FCAC1AAC3}"/>
    <pc:docChg chg="addSld">
      <pc:chgData name="Jorge Vicente  Martinez Mendez" userId="S::jvmartinez@nafin.gob.mx::9feb642a-7b4a-4325-a29b-a56594929b7f" providerId="AD" clId="Web-{43D2F408-8A62-4622-B349-687FCAC1AAC3}" dt="2018-05-03T22:15:17.105" v="1"/>
      <pc:docMkLst>
        <pc:docMk/>
      </pc:docMkLst>
      <pc:sldChg chg="add replId">
        <pc:chgData name="Jorge Vicente  Martinez Mendez" userId="S::jvmartinez@nafin.gob.mx::9feb642a-7b4a-4325-a29b-a56594929b7f" providerId="AD" clId="Web-{43D2F408-8A62-4622-B349-687FCAC1AAC3}" dt="2018-05-03T22:13:28.022" v="0"/>
        <pc:sldMkLst>
          <pc:docMk/>
          <pc:sldMk cId="2678035434" sldId="395"/>
        </pc:sldMkLst>
      </pc:sldChg>
      <pc:sldChg chg="add replId">
        <pc:chgData name="Jorge Vicente  Martinez Mendez" userId="S::jvmartinez@nafin.gob.mx::9feb642a-7b4a-4325-a29b-a56594929b7f" providerId="AD" clId="Web-{43D2F408-8A62-4622-B349-687FCAC1AAC3}" dt="2018-05-03T22:15:17.105" v="1"/>
        <pc:sldMkLst>
          <pc:docMk/>
          <pc:sldMk cId="3520452040" sldId="396"/>
        </pc:sldMkLst>
      </pc:sldChg>
    </pc:docChg>
  </pc:docChgLst>
  <pc:docChgLst>
    <pc:chgData name="Jorge Vicente  Martinez Mendez" userId="S::jvmartinez@nafin.gob.mx::9feb642a-7b4a-4325-a29b-a56594929b7f" providerId="AD" clId="Web-{BB5F2417-BFB5-4D43-8F4C-004DCB06C1D5}"/>
    <pc:docChg chg="addSld delSld sldOrd">
      <pc:chgData name="Jorge Vicente  Martinez Mendez" userId="S::jvmartinez@nafin.gob.mx::9feb642a-7b4a-4325-a29b-a56594929b7f" providerId="AD" clId="Web-{BB5F2417-BFB5-4D43-8F4C-004DCB06C1D5}" dt="2018-05-03T21:31:58.437" v="3"/>
      <pc:docMkLst>
        <pc:docMk/>
      </pc:docMkLst>
      <pc:sldChg chg="del">
        <pc:chgData name="Jorge Vicente  Martinez Mendez" userId="S::jvmartinez@nafin.gob.mx::9feb642a-7b4a-4325-a29b-a56594929b7f" providerId="AD" clId="Web-{BB5F2417-BFB5-4D43-8F4C-004DCB06C1D5}" dt="2018-05-03T21:31:58.437" v="3"/>
        <pc:sldMkLst>
          <pc:docMk/>
          <pc:sldMk cId="2042272209" sldId="322"/>
        </pc:sldMkLst>
      </pc:sldChg>
      <pc:sldChg chg="ord">
        <pc:chgData name="Jorge Vicente  Martinez Mendez" userId="S::jvmartinez@nafin.gob.mx::9feb642a-7b4a-4325-a29b-a56594929b7f" providerId="AD" clId="Web-{BB5F2417-BFB5-4D43-8F4C-004DCB06C1D5}" dt="2018-05-03T21:28:51.648" v="0"/>
        <pc:sldMkLst>
          <pc:docMk/>
          <pc:sldMk cId="3504487487" sldId="354"/>
        </pc:sldMkLst>
      </pc:sldChg>
      <pc:sldChg chg="add replId">
        <pc:chgData name="Jorge Vicente  Martinez Mendez" userId="S::jvmartinez@nafin.gob.mx::9feb642a-7b4a-4325-a29b-a56594929b7f" providerId="AD" clId="Web-{BB5F2417-BFB5-4D43-8F4C-004DCB06C1D5}" dt="2018-05-03T21:29:47.869" v="1"/>
        <pc:sldMkLst>
          <pc:docMk/>
          <pc:sldMk cId="4210295279" sldId="393"/>
        </pc:sldMkLst>
      </pc:sldChg>
      <pc:sldChg chg="add replId">
        <pc:chgData name="Jorge Vicente  Martinez Mendez" userId="S::jvmartinez@nafin.gob.mx::9feb642a-7b4a-4325-a29b-a56594929b7f" providerId="AD" clId="Web-{BB5F2417-BFB5-4D43-8F4C-004DCB06C1D5}" dt="2018-05-03T21:30:06.619" v="2"/>
        <pc:sldMkLst>
          <pc:docMk/>
          <pc:sldMk cId="1620748762" sldId="394"/>
        </pc:sldMkLst>
      </pc:sldChg>
    </pc:docChg>
  </pc:docChgLst>
  <pc:docChgLst>
    <pc:chgData name="Humberto Nunez Aldana" userId="S::hnunez@nafin.gob.mx::23e2e92d-2a80-4279-981d-8f685abda899" providerId="AD" clId="Web-{44915C26-5050-484F-A326-1DD78D77C8EF}"/>
    <pc:docChg chg="modSld">
      <pc:chgData name="Humberto Nunez Aldana" userId="S::hnunez@nafin.gob.mx::23e2e92d-2a80-4279-981d-8f685abda899" providerId="AD" clId="Web-{44915C26-5050-484F-A326-1DD78D77C8EF}" dt="2018-05-03T16:45:21.972" v="0"/>
      <pc:docMkLst>
        <pc:docMk/>
      </pc:docMkLst>
      <pc:sldChg chg="modSp">
        <pc:chgData name="Humberto Nunez Aldana" userId="S::hnunez@nafin.gob.mx::23e2e92d-2a80-4279-981d-8f685abda899" providerId="AD" clId="Web-{44915C26-5050-484F-A326-1DD78D77C8EF}" dt="2018-05-03T16:45:21.972" v="0"/>
        <pc:sldMkLst>
          <pc:docMk/>
          <pc:sldMk cId="2789903196" sldId="362"/>
        </pc:sldMkLst>
        <pc:picChg chg="mod">
          <ac:chgData name="Humberto Nunez Aldana" userId="S::hnunez@nafin.gob.mx::23e2e92d-2a80-4279-981d-8f685abda899" providerId="AD" clId="Web-{44915C26-5050-484F-A326-1DD78D77C8EF}" dt="2018-05-03T16:45:21.972" v="0"/>
          <ac:picMkLst>
            <pc:docMk/>
            <pc:sldMk cId="2789903196" sldId="362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273541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AEB7E2-D45A-8D48-A783-7FF170F1CCAD}" type="datetimeFigureOut">
              <a:rPr lang="es-ES" smtClean="0"/>
              <a:t>11/05/2018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30910" y="3335973"/>
            <a:ext cx="7447280" cy="31603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67032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273541" y="667032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C4C947E-5132-B94E-A730-D6AD5653D8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2301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0BBFE-C0A3-4735-9A63-B0E64944F8A6}" type="datetime1">
              <a:rPr lang="es-ES" smtClean="0"/>
              <a:t>11/05/2018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767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D12F-06F6-4FDD-98E6-393F0444B0FA}" type="datetime1">
              <a:rPr lang="es-ES" smtClean="0"/>
              <a:t>11/05/2018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02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D4AF6-C64C-4507-9ECF-874C07687C28}" type="datetime1">
              <a:rPr lang="es-ES" smtClean="0"/>
              <a:t>11/05/2018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442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188A-5867-40DA-9989-11F0544A87F0}" type="datetime1">
              <a:rPr lang="es-ES" smtClean="0"/>
              <a:t>11/05/2018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033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0EBA0-40B5-4037-B2E8-C3E31C02F29D}" type="datetime1">
              <a:rPr lang="es-ES" smtClean="0"/>
              <a:t>11/05/2018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80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F48D-991B-4B84-8D35-F63114F20854}" type="datetime1">
              <a:rPr lang="es-ES" smtClean="0"/>
              <a:t>11/05/2018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91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5413-B7E5-44CD-8BE3-FE7AC2795FD0}" type="datetime1">
              <a:rPr lang="es-ES" smtClean="0"/>
              <a:t>11/05/2018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869723" y="4859098"/>
            <a:ext cx="2133600" cy="273844"/>
          </a:xfrm>
        </p:spPr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56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C5E-24E0-486D-B1B3-10FBDB3BAEB3}" type="datetime1">
              <a:rPr lang="es-ES" smtClean="0"/>
              <a:t>11/05/2018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895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Arrastre la imagen al marcador de posición o haga clic en el icono para agregar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A632E-41C4-4741-BEC0-FCD025B5D6D8}" type="datetime1">
              <a:rPr lang="es-ES" smtClean="0"/>
              <a:t>11/05/2018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233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840A-6E32-4075-B568-499524E946EA}" type="datetime1">
              <a:rPr lang="es-ES" smtClean="0"/>
              <a:t>11/05/2018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238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65A45-C7B4-4B16-B3CA-935D08F0947E}" type="datetime1">
              <a:rPr lang="es-ES" smtClean="0"/>
              <a:t>11/05/2018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725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DDBED-1D80-4B20-87DB-3E32C67F3875}" type="datetime1">
              <a:rPr lang="es-ES" smtClean="0"/>
              <a:t>11/05/2018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8C6B9D-D609-E04E-B767-11F8B6AF8F4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928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emf"/><Relationship Id="rId7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emf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cid:image002.png@01D3B54E.AA099E70" TargetMode="External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emf"/><Relationship Id="rId7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cid:image002.png@01D3B54E.AA099E70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cid:image002.png@01D3B54E.AA099E70" TargetMode="External"/><Relationship Id="rId3" Type="http://schemas.openxmlformats.org/officeDocument/2006/relationships/image" Target="../media/image3.emf"/><Relationship Id="rId7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cid:image002.png@01D3B54E.AA099E70" TargetMode="External"/><Relationship Id="rId3" Type="http://schemas.openxmlformats.org/officeDocument/2006/relationships/image" Target="../media/image3.emf"/><Relationship Id="rId7" Type="http://schemas.openxmlformats.org/officeDocument/2006/relationships/image" Target="../media/image21.png"/><Relationship Id="rId12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27.png"/><Relationship Id="rId4" Type="http://schemas.openxmlformats.org/officeDocument/2006/relationships/image" Target="../media/image18.png"/><Relationship Id="rId9" Type="http://schemas.openxmlformats.org/officeDocument/2006/relationships/image" Target="../media/image26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emf"/><Relationship Id="rId7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cid:image002.png@01D3B54E.AA099E70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cid:image002.png@01D3B54E.AA099E70" TargetMode="External"/><Relationship Id="rId3" Type="http://schemas.openxmlformats.org/officeDocument/2006/relationships/image" Target="../media/image3.emf"/><Relationship Id="rId7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emf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cid:image002.png@01D3B54E.AA099E70" TargetMode="External"/><Relationship Id="rId5" Type="http://schemas.openxmlformats.org/officeDocument/2006/relationships/image" Target="../media/image7.png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emf"/><Relationship Id="rId7" Type="http://schemas.openxmlformats.org/officeDocument/2006/relationships/hyperlink" Target="http://franquicias.economia.gob.mx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emf"/><Relationship Id="rId7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cid:image002.png@01D3B54E.AA099E70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cid:image002.png@01D3B54E.AA099E70" TargetMode="External"/><Relationship Id="rId3" Type="http://schemas.openxmlformats.org/officeDocument/2006/relationships/image" Target="../media/image3.emf"/><Relationship Id="rId7" Type="http://schemas.openxmlformats.org/officeDocument/2006/relationships/image" Target="../media/image18.png"/><Relationship Id="rId12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11" Type="http://schemas.openxmlformats.org/officeDocument/2006/relationships/image" Target="../media/image26.png"/><Relationship Id="rId5" Type="http://schemas.openxmlformats.org/officeDocument/2006/relationships/image" Target="../media/image23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cid:image002.png@01D3B54E.AA099E70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" Type="http://schemas.openxmlformats.org/officeDocument/2006/relationships/image" Target="../media/image3.emf"/><Relationship Id="rId21" Type="http://schemas.openxmlformats.org/officeDocument/2006/relationships/image" Target="../media/image41.png"/><Relationship Id="rId7" Type="http://schemas.openxmlformats.org/officeDocument/2006/relationships/image" Target="../media/image26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2" Type="http://schemas.openxmlformats.org/officeDocument/2006/relationships/image" Target="../media/image4.jpe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29" Type="http://schemas.openxmlformats.org/officeDocument/2006/relationships/image" Target="cid:image002.png@01D3B54E.AA099E7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5" Type="http://schemas.openxmlformats.org/officeDocument/2006/relationships/image" Target="../media/image19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24.png"/><Relationship Id="rId10" Type="http://schemas.openxmlformats.org/officeDocument/2006/relationships/image" Target="../media/image23.png"/><Relationship Id="rId19" Type="http://schemas.openxmlformats.org/officeDocument/2006/relationships/image" Target="../media/image39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emf"/><Relationship Id="rId7" Type="http://schemas.openxmlformats.org/officeDocument/2006/relationships/image" Target="../media/image4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cid:image002.png@01D3B54E.AA099E70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73"/>
          <a:stretch/>
        </p:blipFill>
        <p:spPr>
          <a:xfrm>
            <a:off x="0" y="671324"/>
            <a:ext cx="9144000" cy="3360882"/>
          </a:xfrm>
          <a:prstGeom prst="rect">
            <a:avLst/>
          </a:prstGeom>
        </p:spPr>
      </p:pic>
      <p:sp>
        <p:nvSpPr>
          <p:cNvPr id="3" name="Rectangle 9"/>
          <p:cNvSpPr/>
          <p:nvPr/>
        </p:nvSpPr>
        <p:spPr>
          <a:xfrm>
            <a:off x="0" y="673100"/>
            <a:ext cx="9144000" cy="108000"/>
          </a:xfrm>
          <a:prstGeom prst="rect">
            <a:avLst/>
          </a:prstGeom>
          <a:solidFill>
            <a:srgbClr val="035F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754" y="3099267"/>
            <a:ext cx="1536700" cy="6822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9"/>
          <p:cNvSpPr/>
          <p:nvPr/>
        </p:nvSpPr>
        <p:spPr>
          <a:xfrm>
            <a:off x="0" y="3917900"/>
            <a:ext cx="9144000" cy="108000"/>
          </a:xfrm>
          <a:prstGeom prst="rect">
            <a:avLst/>
          </a:prstGeom>
          <a:solidFill>
            <a:srgbClr val="035F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802" y="1640658"/>
            <a:ext cx="6269654" cy="87156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33189" y="4132946"/>
            <a:ext cx="7277622" cy="831162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algn="ctr" defTabSz="457200">
              <a:spcBef>
                <a:spcPct val="0"/>
              </a:spcBef>
              <a:buNone/>
              <a:defRPr sz="3600" b="1">
                <a:solidFill>
                  <a:srgbClr val="035F8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MX" sz="3200" dirty="0"/>
              <a:t>Proyectos Sectoriales</a:t>
            </a:r>
          </a:p>
          <a:p>
            <a:endParaRPr lang="es-MX" sz="1800" b="0" dirty="0"/>
          </a:p>
        </p:txBody>
      </p:sp>
    </p:spTree>
    <p:extLst>
      <p:ext uri="{BB962C8B-B14F-4D97-AF65-F5344CB8AC3E}">
        <p14:creationId xmlns:p14="http://schemas.microsoft.com/office/powerpoint/2010/main" val="390405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12807" y="501648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angle 20"/>
          <p:cNvSpPr/>
          <p:nvPr/>
        </p:nvSpPr>
        <p:spPr>
          <a:xfrm>
            <a:off x="2018203" y="-1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3" y="19116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1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9" name="Title Placeholder 1"/>
          <p:cNvSpPr>
            <a:spLocks noGrp="1"/>
          </p:cNvSpPr>
          <p:nvPr/>
        </p:nvSpPr>
        <p:spPr>
          <a:xfrm>
            <a:off x="2035787" y="14649"/>
            <a:ext cx="6476356" cy="412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solidFill>
                  <a:srgbClr val="035F86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es-MX" sz="1500" b="1">
                <a:solidFill>
                  <a:srgbClr val="B370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2</a:t>
            </a:fld>
            <a:endParaRPr lang="es-ES"/>
          </a:p>
        </p:txBody>
      </p:sp>
      <p:sp>
        <p:nvSpPr>
          <p:cNvPr id="14" name="Rectángulo redondeado 13"/>
          <p:cNvSpPr/>
          <p:nvPr/>
        </p:nvSpPr>
        <p:spPr>
          <a:xfrm>
            <a:off x="1606859" y="1527573"/>
            <a:ext cx="5033639" cy="3072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Oferta actual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1606859" y="1939759"/>
            <a:ext cx="5033639" cy="30721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Desarrollo de proveedores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1606859" y="2351945"/>
            <a:ext cx="5033639" cy="307216"/>
          </a:xfrm>
          <a:prstGeom prst="roundRect">
            <a:avLst/>
          </a:prstGeom>
          <a:solidFill>
            <a:srgbClr val="02707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Modernización y equipamiento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1606859" y="2764131"/>
            <a:ext cx="5033639" cy="307216"/>
          </a:xfrm>
          <a:prstGeom prst="roundRect">
            <a:avLst/>
          </a:prstGeom>
          <a:solidFill>
            <a:srgbClr val="22A1A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Inclusión financiera</a:t>
            </a:r>
          </a:p>
        </p:txBody>
      </p:sp>
      <p:sp>
        <p:nvSpPr>
          <p:cNvPr id="20" name="Rectángulo redondeado 19"/>
          <p:cNvSpPr/>
          <p:nvPr/>
        </p:nvSpPr>
        <p:spPr>
          <a:xfrm>
            <a:off x="1606859" y="3176317"/>
            <a:ext cx="5033639" cy="307216"/>
          </a:xfrm>
          <a:prstGeom prst="roundRect">
            <a:avLst/>
          </a:prstGeom>
          <a:solidFill>
            <a:srgbClr val="6B833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Financiamiento sustentable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1606859" y="3588503"/>
            <a:ext cx="5033639" cy="3072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Desarrollo regional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1606859" y="4000689"/>
            <a:ext cx="5033639" cy="30721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Reactivación económica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1606859" y="4412875"/>
            <a:ext cx="5033639" cy="307216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Financiamiento empresarial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1606859" y="701584"/>
            <a:ext cx="5033639" cy="3072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</a:t>
            </a:r>
          </a:p>
        </p:txBody>
      </p:sp>
      <p:sp>
        <p:nvSpPr>
          <p:cNvPr id="25" name="Rectángulo redondeado 24"/>
          <p:cNvSpPr/>
          <p:nvPr/>
        </p:nvSpPr>
        <p:spPr>
          <a:xfrm>
            <a:off x="1606859" y="1113770"/>
            <a:ext cx="5033639" cy="3072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Proyectos Sectoriales</a:t>
            </a:r>
          </a:p>
        </p:txBody>
      </p:sp>
      <p:sp>
        <p:nvSpPr>
          <p:cNvPr id="26" name="Rectángulo redondeado 25"/>
          <p:cNvSpPr/>
          <p:nvPr/>
        </p:nvSpPr>
        <p:spPr>
          <a:xfrm>
            <a:off x="6756913" y="1533073"/>
            <a:ext cx="1080000" cy="30721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6756913" y="1945259"/>
            <a:ext cx="1080000" cy="30721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6756913" y="2357445"/>
            <a:ext cx="1080000" cy="307216"/>
          </a:xfrm>
          <a:prstGeom prst="roundRect">
            <a:avLst/>
          </a:prstGeom>
          <a:solidFill>
            <a:srgbClr val="02707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6756913" y="2769631"/>
            <a:ext cx="1080000" cy="307216"/>
          </a:xfrm>
          <a:prstGeom prst="roundRect">
            <a:avLst/>
          </a:prstGeom>
          <a:solidFill>
            <a:srgbClr val="22A1A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6756913" y="3181817"/>
            <a:ext cx="1080000" cy="307216"/>
          </a:xfrm>
          <a:prstGeom prst="roundRect">
            <a:avLst/>
          </a:prstGeom>
          <a:solidFill>
            <a:srgbClr val="6B833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6756913" y="3594003"/>
            <a:ext cx="1080000" cy="30721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6756913" y="4006189"/>
            <a:ext cx="1080000" cy="307216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6756913" y="4418375"/>
            <a:ext cx="1080000" cy="307216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6756913" y="707084"/>
            <a:ext cx="1080000" cy="30721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6756913" y="1119270"/>
            <a:ext cx="1080000" cy="30721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redondeado 37"/>
          <p:cNvSpPr/>
          <p:nvPr/>
        </p:nvSpPr>
        <p:spPr>
          <a:xfrm>
            <a:off x="6756913" y="701584"/>
            <a:ext cx="1080000" cy="30721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9" name="Rectángulo redondeado 38"/>
          <p:cNvSpPr/>
          <p:nvPr/>
        </p:nvSpPr>
        <p:spPr>
          <a:xfrm>
            <a:off x="6756913" y="1113770"/>
            <a:ext cx="1080000" cy="30721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2681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12807" y="501648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angle 20"/>
          <p:cNvSpPr/>
          <p:nvPr/>
        </p:nvSpPr>
        <p:spPr>
          <a:xfrm>
            <a:off x="2018203" y="-1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3" y="19116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1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9" name="Title Placeholder 1"/>
          <p:cNvSpPr>
            <a:spLocks noGrp="1"/>
          </p:cNvSpPr>
          <p:nvPr/>
        </p:nvSpPr>
        <p:spPr>
          <a:xfrm>
            <a:off x="2035787" y="14649"/>
            <a:ext cx="6476356" cy="412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solidFill>
                  <a:srgbClr val="035F86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308082" y="1118455"/>
            <a:ext cx="4139634" cy="157233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defTabSz="914378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MX" sz="1200" kern="0">
                <a:latin typeface="Arial"/>
                <a:sym typeface="Gill Sans" charset="0"/>
              </a:rPr>
              <a:t>Contribuir al desarrollo económico del país a través de facilitar el </a:t>
            </a:r>
            <a:r>
              <a:rPr lang="es-MX" sz="1200" b="1" kern="0">
                <a:solidFill>
                  <a:schemeClr val="accent6">
                    <a:lumMod val="50000"/>
                  </a:schemeClr>
                </a:solidFill>
                <a:latin typeface="Arial"/>
                <a:sym typeface="Gill Sans" charset="0"/>
              </a:rPr>
              <a:t>acceso al financiamiento </a:t>
            </a:r>
            <a:r>
              <a:rPr lang="es-MX" sz="1200" kern="0">
                <a:latin typeface="Arial"/>
                <a:sym typeface="Gill Sans" charset="0"/>
              </a:rPr>
              <a:t>de las </a:t>
            </a:r>
            <a:r>
              <a:rPr lang="es-MX" sz="1200" b="1" kern="0">
                <a:solidFill>
                  <a:schemeClr val="accent5">
                    <a:lumMod val="50000"/>
                  </a:schemeClr>
                </a:solidFill>
                <a:latin typeface="Arial"/>
                <a:sym typeface="Gill Sans" charset="0"/>
              </a:rPr>
              <a:t>MIPYMES, emprendedores</a:t>
            </a:r>
            <a:r>
              <a:rPr lang="es-MX" sz="1200" b="1" kern="0">
                <a:solidFill>
                  <a:schemeClr val="accent6">
                    <a:lumMod val="50000"/>
                  </a:schemeClr>
                </a:solidFill>
                <a:latin typeface="Arial"/>
                <a:sym typeface="Gill Sans" charset="0"/>
              </a:rPr>
              <a:t> </a:t>
            </a:r>
            <a:r>
              <a:rPr lang="es-MX" sz="1200" kern="0">
                <a:latin typeface="Arial"/>
                <a:sym typeface="Gill Sans" charset="0"/>
              </a:rPr>
              <a:t>y </a:t>
            </a:r>
            <a:r>
              <a:rPr lang="es-MX" sz="1200" b="1" kern="0">
                <a:solidFill>
                  <a:schemeClr val="accent5">
                    <a:lumMod val="50000"/>
                  </a:schemeClr>
                </a:solidFill>
                <a:latin typeface="Arial"/>
                <a:sym typeface="Gill Sans" charset="0"/>
              </a:rPr>
              <a:t>proyectos de inversión prioritarios…</a:t>
            </a:r>
            <a:r>
              <a:rPr lang="es-MX" sz="1200" kern="0">
                <a:latin typeface="Arial"/>
                <a:sym typeface="Gill Sans" charset="0"/>
              </a:rPr>
              <a:t> que permita impulsar la innovación, mejorar la productividad, la competitividad, la generación de empleos y el crecimiento regional*.</a:t>
            </a:r>
          </a:p>
        </p:txBody>
      </p:sp>
      <p:sp>
        <p:nvSpPr>
          <p:cNvPr id="25" name="1 Rectángulo"/>
          <p:cNvSpPr/>
          <p:nvPr/>
        </p:nvSpPr>
        <p:spPr>
          <a:xfrm>
            <a:off x="4591049" y="2266480"/>
            <a:ext cx="3921093" cy="2498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42" indent="-273044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800"/>
              </a:spcAft>
              <a:buClr>
                <a:srgbClr val="B3701C"/>
              </a:buClr>
              <a:buFont typeface="Arial" pitchFamily="34" charset="0"/>
              <a:buChar char="•"/>
              <a:defRPr/>
            </a:pPr>
            <a:r>
              <a:rPr lang="es-MX" sz="1100">
                <a:latin typeface="Arial"/>
                <a:ea typeface="ヒラギノ角ゴ ProN W3" charset="-128"/>
                <a:sym typeface="Gill Sans" charset="0"/>
              </a:rPr>
              <a:t>Ampliar el acceso al financiamiento en mejores condiciones </a:t>
            </a:r>
            <a:r>
              <a:rPr lang="es-MX" sz="1100" b="1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(más crédito y más barato),</a:t>
            </a:r>
            <a:r>
              <a:rPr lang="es-MX" sz="1100">
                <a:latin typeface="Arial"/>
                <a:ea typeface="ヒラギノ角ゴ ProN W3" charset="-128"/>
                <a:sym typeface="Gill Sans" charset="0"/>
              </a:rPr>
              <a:t> así como a otros servicios empresariales a las </a:t>
            </a:r>
            <a:r>
              <a:rPr lang="es-MX" sz="1100" b="1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MIPYMES y los emprendedores.</a:t>
            </a:r>
          </a:p>
          <a:p>
            <a:pPr marL="298442" indent="-273044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800"/>
              </a:spcAft>
              <a:buClr>
                <a:srgbClr val="B3701C"/>
              </a:buClr>
              <a:buFont typeface="Arial" pitchFamily="34" charset="0"/>
              <a:buChar char="•"/>
              <a:defRPr/>
            </a:pPr>
            <a:r>
              <a:rPr lang="es-MX" sz="1100">
                <a:latin typeface="Arial"/>
                <a:ea typeface="ヒラギノ角ゴ ProN W3" charset="-128"/>
                <a:sym typeface="Gill Sans" charset="0"/>
              </a:rPr>
              <a:t>Apoyar el desarrollo de proyectos de largo plazo en </a:t>
            </a:r>
            <a:r>
              <a:rPr lang="es-MX" sz="1100" b="1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sectores prioritarios y de alto impacto, </a:t>
            </a:r>
            <a:r>
              <a:rPr lang="es-MX" sz="1100">
                <a:latin typeface="Arial"/>
                <a:ea typeface="ヒラギノ角ゴ ProN W3" charset="-128"/>
                <a:sym typeface="Gill Sans" charset="0"/>
              </a:rPr>
              <a:t>bajo esquemas que permitan </a:t>
            </a:r>
            <a:r>
              <a:rPr lang="es-MX" sz="1100" b="1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corregir fallas de mercado.</a:t>
            </a:r>
          </a:p>
          <a:p>
            <a:pPr marL="298442" indent="-273044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800"/>
              </a:spcAft>
              <a:buClr>
                <a:srgbClr val="B3701C"/>
              </a:buClr>
              <a:buFont typeface="Arial" pitchFamily="34" charset="0"/>
              <a:buChar char="•"/>
              <a:defRPr/>
            </a:pPr>
            <a:r>
              <a:rPr lang="es-MX" sz="1100">
                <a:latin typeface="Arial"/>
                <a:ea typeface="ヒラギノ角ゴ ProN W3" charset="-128"/>
                <a:sym typeface="Gill Sans" charset="0"/>
              </a:rPr>
              <a:t>Fomentar el </a:t>
            </a:r>
            <a:r>
              <a:rPr lang="es-MX" sz="1100" b="1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desarrollo regional y sectorial</a:t>
            </a:r>
            <a:r>
              <a:rPr lang="es-MX" sz="1100">
                <a:latin typeface="Arial"/>
                <a:ea typeface="ヒラギノ角ゴ ProN W3" charset="-128"/>
                <a:sym typeface="Gill Sans" charset="0"/>
              </a:rPr>
              <a:t> del país a través de una oferta diferenciada de productos, de forma individual o con otros intermediarios.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212808" y="4933082"/>
            <a:ext cx="61040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800">
                <a:latin typeface="Arial"/>
                <a:ea typeface="ヒラギノ角ゴ ProN W3" charset="-128"/>
                <a:sym typeface="Gill Sans" charset="0"/>
              </a:rPr>
              <a:t>*El Programa Institucional de NAFIN se publicó en el Diario Oficial de la Federación el 28 de abril de 2014.</a:t>
            </a:r>
          </a:p>
        </p:txBody>
      </p:sp>
      <p:sp>
        <p:nvSpPr>
          <p:cNvPr id="16" name="Pentágono 15"/>
          <p:cNvSpPr/>
          <p:nvPr/>
        </p:nvSpPr>
        <p:spPr>
          <a:xfrm>
            <a:off x="327025" y="654838"/>
            <a:ext cx="3187574" cy="325046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79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5" name="CuadroTexto 14"/>
          <p:cNvSpPr txBox="1"/>
          <p:nvPr/>
        </p:nvSpPr>
        <p:spPr>
          <a:xfrm>
            <a:off x="514696" y="665220"/>
            <a:ext cx="27206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Misión Institucional de NAFIN</a:t>
            </a:r>
            <a:r>
              <a:rPr lang="es-MX" sz="1350" b="1" baseline="300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2" name="Pentágono 31"/>
          <p:cNvSpPr/>
          <p:nvPr/>
        </p:nvSpPr>
        <p:spPr>
          <a:xfrm>
            <a:off x="4723042" y="1823124"/>
            <a:ext cx="3187574" cy="325046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79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33" name="CuadroTexto 32"/>
          <p:cNvSpPr txBox="1"/>
          <p:nvPr/>
        </p:nvSpPr>
        <p:spPr>
          <a:xfrm>
            <a:off x="5792444" y="1843669"/>
            <a:ext cx="10406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35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es-MX" sz="1350" b="1" baseline="300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3</a:t>
            </a:fld>
            <a:endParaRPr lang="es-ES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45" y="2754993"/>
            <a:ext cx="3113060" cy="229581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704" y="828853"/>
            <a:ext cx="1252498" cy="58086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042" y="777130"/>
            <a:ext cx="1990001" cy="6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2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19050" y="19116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9858" y="501648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98442" indent="-273044" algn="just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/>
            </a:pPr>
            <a:endParaRPr lang="es-MX">
              <a:solidFill>
                <a:srgbClr val="848689"/>
              </a:solidFill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2018203" y="-1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7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1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327025" y="625625"/>
            <a:ext cx="8266559" cy="1029217"/>
          </a:xfrm>
          <a:prstGeom prst="rect">
            <a:avLst/>
          </a:prstGeom>
          <a:noFill/>
          <a:ln w="19050" cap="flat" cmpd="sng" algn="ctr">
            <a:noFill/>
            <a:prstDash val="solid"/>
            <a:headEnd/>
            <a:tailEnd/>
          </a:ln>
          <a:effectLst/>
        </p:spPr>
        <p:txBody>
          <a:bodyPr wrap="square" anchor="ctr">
            <a:noAutofit/>
          </a:bodyPr>
          <a:lstStyle/>
          <a:p>
            <a:pPr marL="196850" lvl="1" indent="-171450" algn="just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200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Atienden directrices de política pública del </a:t>
            </a:r>
            <a:r>
              <a:rPr lang="es-MX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Gobierno Federal,</a:t>
            </a:r>
            <a:r>
              <a:rPr lang="es-MX" sz="1200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 y contribuyen al cumplimiento de los objetivos de la </a:t>
            </a:r>
            <a:r>
              <a:rPr lang="es-MX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Reforma Financiera.</a:t>
            </a:r>
          </a:p>
          <a:p>
            <a:pPr marL="196850" lvl="1" indent="-171450" algn="just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Esquemas de financiamiento </a:t>
            </a:r>
            <a:r>
              <a:rPr lang="es-MX" sz="1200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dirigidos a </a:t>
            </a:r>
            <a:r>
              <a:rPr lang="es-MX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sectores, regiones </a:t>
            </a:r>
            <a:r>
              <a:rPr lang="es-MX" sz="1200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o </a:t>
            </a:r>
            <a:r>
              <a:rPr lang="es-MX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segmentos de mercado específicos.</a:t>
            </a:r>
          </a:p>
          <a:p>
            <a:pPr marL="196850" lvl="1" indent="-171450" algn="just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200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Se estructuran principalmente al amparo del </a:t>
            </a:r>
            <a:r>
              <a:rPr lang="es-MX" sz="12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Programa de Garantías de NAFIN.</a:t>
            </a:r>
          </a:p>
        </p:txBody>
      </p:sp>
      <p:sp>
        <p:nvSpPr>
          <p:cNvPr id="28" name="Title Placeholder 1"/>
          <p:cNvSpPr>
            <a:spLocks noGrp="1"/>
          </p:cNvSpPr>
          <p:nvPr/>
        </p:nvSpPr>
        <p:spPr>
          <a:xfrm>
            <a:off x="2035787" y="14649"/>
            <a:ext cx="6476356" cy="412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solidFill>
                  <a:srgbClr val="035F86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Proyectos Sectoriales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4</a:t>
            </a:fld>
            <a:endParaRPr lang="es-ES"/>
          </a:p>
        </p:txBody>
      </p:sp>
      <p:sp>
        <p:nvSpPr>
          <p:cNvPr id="36" name="CuadroTexto 35"/>
          <p:cNvSpPr txBox="1"/>
          <p:nvPr/>
        </p:nvSpPr>
        <p:spPr>
          <a:xfrm>
            <a:off x="6996658" y="2447386"/>
            <a:ext cx="125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000">
                <a:solidFill>
                  <a:srgbClr val="B3701C"/>
                </a:solidFill>
                <a:latin typeface="Trebuchet MS" panose="020B0603020202020204" pitchFamily="34" charset="0"/>
                <a:ea typeface="ヒラギノ角ゴ ProN W3" charset="-128"/>
                <a:sym typeface="Gill Sans" charset="0"/>
              </a:rPr>
              <a:t>Pequeñas</a:t>
            </a:r>
          </a:p>
        </p:txBody>
      </p:sp>
      <p:sp>
        <p:nvSpPr>
          <p:cNvPr id="37" name="CuadroTexto 36"/>
          <p:cNvSpPr txBox="1"/>
          <p:nvPr/>
        </p:nvSpPr>
        <p:spPr>
          <a:xfrm>
            <a:off x="7266179" y="2812035"/>
            <a:ext cx="1026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600">
                <a:solidFill>
                  <a:srgbClr val="B3701C"/>
                </a:solidFill>
                <a:latin typeface="Trebuchet MS" panose="020B0603020202020204" pitchFamily="34" charset="0"/>
                <a:ea typeface="ヒラギノ角ゴ ProN W3" charset="-128"/>
                <a:sym typeface="Gill Sans" charset="0"/>
              </a:rPr>
              <a:t>Medianas</a:t>
            </a:r>
            <a:endParaRPr lang="es-MX" sz="2000">
              <a:solidFill>
                <a:srgbClr val="B3701C"/>
              </a:solidFill>
              <a:latin typeface="Trebuchet MS" panose="020B0603020202020204" pitchFamily="34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7101147" y="2677810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>
                <a:solidFill>
                  <a:srgbClr val="FFFFFF">
                    <a:lumMod val="50000"/>
                  </a:srgbClr>
                </a:solidFill>
                <a:latin typeface="Trebuchet MS" panose="020B0603020202020204" pitchFamily="34" charset="0"/>
                <a:ea typeface="ヒラギノ角ゴ ProN W3" charset="-128"/>
                <a:sym typeface="Gill Sans" charset="0"/>
              </a:rPr>
              <a:t>y</a:t>
            </a:r>
            <a:endParaRPr lang="es-MX" sz="2400">
              <a:solidFill>
                <a:srgbClr val="FFFFFF">
                  <a:lumMod val="50000"/>
                </a:srgbClr>
              </a:solidFill>
              <a:latin typeface="Trebuchet MS" panose="020B0603020202020204" pitchFamily="34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7447777" y="3089938"/>
            <a:ext cx="790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1200" b="1">
                <a:solidFill>
                  <a:srgbClr val="000000"/>
                </a:solidFill>
                <a:latin typeface="Arial Narrow" panose="020B0606020202030204" pitchFamily="34" charset="0"/>
                <a:ea typeface="ヒラギノ角ゴ ProN W3" charset="-128"/>
                <a:sym typeface="Gill Sans" charset="0"/>
              </a:rPr>
              <a:t>Empresas</a:t>
            </a:r>
            <a:endParaRPr lang="es-MX" sz="1600" b="1">
              <a:solidFill>
                <a:srgbClr val="000000"/>
              </a:solidFill>
              <a:latin typeface="Arial Narrow" panose="020B0606020202030204" pitchFamily="34" charset="0"/>
              <a:ea typeface="ヒラギノ角ゴ ProN W3" charset="-128"/>
              <a:sym typeface="Gill Sans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7166814" y="2093752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sz="2400">
                <a:solidFill>
                  <a:srgbClr val="B3701C"/>
                </a:solidFill>
                <a:latin typeface="Trebuchet MS" panose="020B0603020202020204" pitchFamily="34" charset="0"/>
                <a:ea typeface="ヒラギノ角ゴ ProN W3" charset="-128"/>
                <a:sym typeface="Gill Sans" charset="0"/>
              </a:rPr>
              <a:t>Micro,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822724" y="3855789"/>
            <a:ext cx="1666654" cy="79177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indent="-171450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000" kern="0">
                <a:solidFill>
                  <a:srgbClr val="000000"/>
                </a:solidFill>
                <a:latin typeface="Arial"/>
                <a:sym typeface="Gill Sans" charset="0"/>
              </a:rPr>
              <a:t>Definen mercado objetivo.</a:t>
            </a:r>
          </a:p>
          <a:p>
            <a:pPr marL="171450" indent="-171450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000" kern="0">
                <a:solidFill>
                  <a:srgbClr val="000000"/>
                </a:solidFill>
                <a:latin typeface="Arial"/>
                <a:sym typeface="Gill Sans" charset="0"/>
              </a:rPr>
              <a:t>Aportan recursos para apalancar el portafolio.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65258" y="1837134"/>
            <a:ext cx="5959637" cy="387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Riesgo compartido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2505427" y="3861230"/>
            <a:ext cx="2041582" cy="79177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indent="-171450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000" kern="0">
                <a:solidFill>
                  <a:srgbClr val="000000"/>
                </a:solidFill>
                <a:latin typeface="Arial"/>
                <a:sym typeface="Gill Sans" charset="0"/>
              </a:rPr>
              <a:t>Define producto marco.</a:t>
            </a:r>
          </a:p>
          <a:p>
            <a:pPr marL="171450" indent="-171450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000" kern="0">
                <a:solidFill>
                  <a:srgbClr val="000000"/>
                </a:solidFill>
                <a:latin typeface="Arial"/>
                <a:sym typeface="Gill Sans" charset="0"/>
              </a:rPr>
              <a:t>Otorga garantía 70%-100%.</a:t>
            </a:r>
          </a:p>
          <a:p>
            <a:pPr marL="171450" indent="-171450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000" kern="0">
                <a:solidFill>
                  <a:srgbClr val="000000"/>
                </a:solidFill>
                <a:latin typeface="Arial"/>
                <a:sym typeface="Gill Sans" charset="0"/>
              </a:rPr>
              <a:t>Establece comisión por programa.</a:t>
            </a:r>
          </a:p>
        </p:txBody>
      </p:sp>
      <p:sp>
        <p:nvSpPr>
          <p:cNvPr id="46" name="Rectángulo 45"/>
          <p:cNvSpPr/>
          <p:nvPr/>
        </p:nvSpPr>
        <p:spPr>
          <a:xfrm>
            <a:off x="4500733" y="3730191"/>
            <a:ext cx="2224162" cy="105385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indent="-171450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000" kern="0">
                <a:solidFill>
                  <a:srgbClr val="000000"/>
                </a:solidFill>
                <a:latin typeface="Arial"/>
                <a:sym typeface="Gill Sans" charset="0"/>
              </a:rPr>
              <a:t>Otorgan crédito conforme a producto marco.</a:t>
            </a:r>
          </a:p>
          <a:p>
            <a:pPr marL="171450" indent="-171450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000" kern="0">
                <a:solidFill>
                  <a:srgbClr val="000000"/>
                </a:solidFill>
                <a:latin typeface="Arial"/>
                <a:sym typeface="Gill Sans" charset="0"/>
              </a:rPr>
              <a:t>Dan valor agregado a la garantía NAFIN: mayor acceso, plazos más largos, tasa más baja.</a:t>
            </a:r>
          </a:p>
        </p:txBody>
      </p:sp>
      <p:sp>
        <p:nvSpPr>
          <p:cNvPr id="47" name="Rectángulo 46"/>
          <p:cNvSpPr/>
          <p:nvPr/>
        </p:nvSpPr>
        <p:spPr>
          <a:xfrm>
            <a:off x="766734" y="3259042"/>
            <a:ext cx="5959637" cy="387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Promoción</a:t>
            </a:r>
          </a:p>
        </p:txBody>
      </p:sp>
      <p:sp>
        <p:nvSpPr>
          <p:cNvPr id="35" name="Flecha abajo 34"/>
          <p:cNvSpPr/>
          <p:nvPr/>
        </p:nvSpPr>
        <p:spPr>
          <a:xfrm rot="16200000">
            <a:off x="6049759" y="2561694"/>
            <a:ext cx="1568340" cy="21806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Rectángulo redondeado 22"/>
          <p:cNvSpPr/>
          <p:nvPr/>
        </p:nvSpPr>
        <p:spPr>
          <a:xfrm>
            <a:off x="898482" y="1910102"/>
            <a:ext cx="1515140" cy="1521251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B3701C"/>
            </a:solidFill>
            <a:prstDash val="solid"/>
          </a:ln>
          <a:effectLst/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2800" kern="0">
              <a:solidFill>
                <a:srgbClr val="FFFFFF"/>
              </a:solidFill>
              <a:latin typeface="Arial"/>
              <a:sym typeface="Gill Sans" charset="0"/>
            </a:endParaRPr>
          </a:p>
        </p:txBody>
      </p:sp>
      <p:sp>
        <p:nvSpPr>
          <p:cNvPr id="24" name="Rectángulo redondeado 23"/>
          <p:cNvSpPr/>
          <p:nvPr/>
        </p:nvSpPr>
        <p:spPr>
          <a:xfrm>
            <a:off x="898482" y="1901224"/>
            <a:ext cx="1532896" cy="322959"/>
          </a:xfrm>
          <a:prstGeom prst="roundRect">
            <a:avLst/>
          </a:prstGeom>
          <a:solidFill>
            <a:srgbClr val="B3701C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1200" b="1" kern="0">
                <a:solidFill>
                  <a:srgbClr val="FFFFFF"/>
                </a:solidFill>
                <a:latin typeface="Arial"/>
                <a:sym typeface="Gill Sans" charset="0"/>
              </a:rPr>
              <a:t>Contragarantes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88" y="2306508"/>
            <a:ext cx="1224726" cy="469479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" r="9632" b="28400"/>
          <a:stretch/>
        </p:blipFill>
        <p:spPr>
          <a:xfrm>
            <a:off x="1369362" y="2759700"/>
            <a:ext cx="626647" cy="605862"/>
          </a:xfrm>
          <a:prstGeom prst="rect">
            <a:avLst/>
          </a:prstGeom>
        </p:spPr>
      </p:pic>
      <p:sp>
        <p:nvSpPr>
          <p:cNvPr id="31" name="Flecha abajo 30"/>
          <p:cNvSpPr/>
          <p:nvPr/>
        </p:nvSpPr>
        <p:spPr>
          <a:xfrm rot="16200000">
            <a:off x="1880708" y="2545118"/>
            <a:ext cx="1568340" cy="21806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0149" y="2371722"/>
            <a:ext cx="1196773" cy="7101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" name="Flecha abajo 32"/>
          <p:cNvSpPr/>
          <p:nvPr/>
        </p:nvSpPr>
        <p:spPr>
          <a:xfrm rot="16200000">
            <a:off x="3802400" y="2576361"/>
            <a:ext cx="1568340" cy="21806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26 Rectángulo"/>
          <p:cNvSpPr/>
          <p:nvPr/>
        </p:nvSpPr>
        <p:spPr>
          <a:xfrm>
            <a:off x="4838977" y="1994558"/>
            <a:ext cx="1774144" cy="130598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B3701C"/>
            </a:solidFill>
            <a:prstDash val="sysDot"/>
            <a:miter lim="800000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ts val="800"/>
              </a:spcAft>
              <a:defRPr/>
            </a:pPr>
            <a:r>
              <a:rPr lang="es-MX" sz="1100" b="1" ker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Banca Comercial</a:t>
            </a:r>
          </a:p>
          <a:p>
            <a:pPr algn="ctr" defTabSz="914378" eaLnBrk="0" fontAlgn="base" hangingPunct="0">
              <a:spcBef>
                <a:spcPct val="0"/>
              </a:spcBef>
              <a:spcAft>
                <a:spcPts val="800"/>
              </a:spcAft>
              <a:defRPr/>
            </a:pPr>
            <a:r>
              <a:rPr lang="es-MX" sz="1100" b="1" ker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Intermediarios No Bancarios</a:t>
            </a:r>
          </a:p>
          <a:p>
            <a:pPr algn="ctr" defTabSz="914378" eaLnBrk="0" fontAlgn="base" hangingPunct="0">
              <a:spcBef>
                <a:spcPct val="0"/>
              </a:spcBef>
              <a:spcAft>
                <a:spcPts val="800"/>
              </a:spcAft>
              <a:defRPr/>
            </a:pPr>
            <a:r>
              <a:rPr lang="es-MX" sz="1100" b="1" ker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Instituciones de Microfinanzas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6857307" y="3746585"/>
            <a:ext cx="1793458" cy="95805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71450" indent="-171450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000" kern="0">
                <a:solidFill>
                  <a:srgbClr val="000000"/>
                </a:solidFill>
                <a:latin typeface="Arial"/>
                <a:sym typeface="Gill Sans" charset="0"/>
              </a:rPr>
              <a:t>Reciben financiamiento.</a:t>
            </a:r>
          </a:p>
          <a:p>
            <a:pPr marL="171450" indent="-171450" defTabSz="914378" eaLnBrk="0" fontAlgn="base" hangingPunct="0">
              <a:spcBef>
                <a:spcPct val="0"/>
              </a:spcBef>
              <a:spcAft>
                <a:spcPts val="80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MX" sz="1000" kern="0">
                <a:solidFill>
                  <a:srgbClr val="000000"/>
                </a:solidFill>
                <a:latin typeface="Arial"/>
                <a:sym typeface="Gill Sans" charset="0"/>
              </a:rPr>
              <a:t>Acceso a capacitación y acompañamiento complementarios.</a:t>
            </a:r>
          </a:p>
        </p:txBody>
      </p:sp>
    </p:spTree>
    <p:extLst>
      <p:ext uri="{BB962C8B-B14F-4D97-AF65-F5344CB8AC3E}">
        <p14:creationId xmlns:p14="http://schemas.microsoft.com/office/powerpoint/2010/main" val="268514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19050" y="19116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9858" y="501648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98442" indent="-273044" algn="just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Arial" pitchFamily="34" charset="0"/>
              <a:buChar char="•"/>
              <a:defRPr/>
            </a:pPr>
            <a:endParaRPr lang="es-MX">
              <a:solidFill>
                <a:srgbClr val="848689"/>
              </a:solidFill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2018203" y="-1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7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1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28" name="Title Placeholder 1"/>
          <p:cNvSpPr>
            <a:spLocks noGrp="1"/>
          </p:cNvSpPr>
          <p:nvPr/>
        </p:nvSpPr>
        <p:spPr>
          <a:xfrm>
            <a:off x="2035787" y="14649"/>
            <a:ext cx="6476356" cy="412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solidFill>
                  <a:srgbClr val="035F86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Oferta actual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5</a:t>
            </a:fld>
            <a:endParaRPr lang="es-ES"/>
          </a:p>
        </p:txBody>
      </p:sp>
      <p:sp>
        <p:nvSpPr>
          <p:cNvPr id="42" name="Rectángulo redondeado 41"/>
          <p:cNvSpPr/>
          <p:nvPr/>
        </p:nvSpPr>
        <p:spPr>
          <a:xfrm>
            <a:off x="213979" y="862041"/>
            <a:ext cx="1152000" cy="3794521"/>
          </a:xfrm>
          <a:prstGeom prst="roundRect">
            <a:avLst/>
          </a:prstGeom>
          <a:solidFill>
            <a:srgbClr val="CFDEEA">
              <a:alpha val="25098"/>
            </a:srgbClr>
          </a:solidFill>
          <a:ln w="25400" cap="flat" cmpd="sng" algn="ctr">
            <a:solidFill>
              <a:srgbClr val="335675"/>
            </a:solidFill>
            <a:prstDash val="solid"/>
          </a:ln>
          <a:effectLst/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2400" kern="0">
              <a:solidFill>
                <a:srgbClr val="FFFFFF"/>
              </a:solidFill>
              <a:latin typeface="+mj-lt"/>
              <a:sym typeface="Gill Sans" charset="0"/>
            </a:endParaRPr>
          </a:p>
        </p:txBody>
      </p:sp>
      <p:sp>
        <p:nvSpPr>
          <p:cNvPr id="43" name="Rectángulo redondeado 42"/>
          <p:cNvSpPr/>
          <p:nvPr/>
        </p:nvSpPr>
        <p:spPr>
          <a:xfrm>
            <a:off x="222857" y="762413"/>
            <a:ext cx="1162800" cy="595300"/>
          </a:xfrm>
          <a:prstGeom prst="roundRect">
            <a:avLst/>
          </a:prstGeom>
          <a:solidFill>
            <a:srgbClr val="335675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950" b="1" ker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Desarrollo de Proveedores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1438451" y="886135"/>
            <a:ext cx="1152000" cy="3762424"/>
          </a:xfrm>
          <a:prstGeom prst="roundRect">
            <a:avLst/>
          </a:prstGeom>
          <a:solidFill>
            <a:srgbClr val="92CDDC">
              <a:lumMod val="20000"/>
              <a:lumOff val="80000"/>
              <a:alpha val="50196"/>
            </a:srgbClr>
          </a:solidFill>
          <a:ln w="25400" cap="flat" cmpd="sng" algn="ctr">
            <a:solidFill>
              <a:srgbClr val="92CDDC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2400" kern="0">
              <a:solidFill>
                <a:srgbClr val="FFFFFF"/>
              </a:solidFill>
              <a:latin typeface="+mj-lt"/>
              <a:sym typeface="Gill Sans" charset="0"/>
            </a:endParaRPr>
          </a:p>
        </p:txBody>
      </p:sp>
      <p:sp>
        <p:nvSpPr>
          <p:cNvPr id="49" name="Rectángulo redondeado 48"/>
          <p:cNvSpPr/>
          <p:nvPr/>
        </p:nvSpPr>
        <p:spPr>
          <a:xfrm>
            <a:off x="2665588" y="882981"/>
            <a:ext cx="1152000" cy="3765311"/>
          </a:xfrm>
          <a:prstGeom prst="roundRect">
            <a:avLst/>
          </a:prstGeom>
          <a:solidFill>
            <a:srgbClr val="C3D69B">
              <a:lumMod val="20000"/>
              <a:lumOff val="80000"/>
              <a:alpha val="49804"/>
            </a:srgbClr>
          </a:solidFill>
          <a:ln w="25400" cap="flat" cmpd="sng" algn="ctr">
            <a:solidFill>
              <a:srgbClr val="008080"/>
            </a:solidFill>
            <a:prstDash val="solid"/>
          </a:ln>
          <a:effectLst/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2400" kern="0">
              <a:solidFill>
                <a:srgbClr val="FFFFFF"/>
              </a:solidFill>
              <a:latin typeface="+mj-lt"/>
              <a:sym typeface="Gill Sans" charset="0"/>
            </a:endParaRPr>
          </a:p>
        </p:txBody>
      </p:sp>
      <p:sp>
        <p:nvSpPr>
          <p:cNvPr id="50" name="Rectángulo redondeado 49"/>
          <p:cNvSpPr/>
          <p:nvPr/>
        </p:nvSpPr>
        <p:spPr>
          <a:xfrm>
            <a:off x="3857843" y="805743"/>
            <a:ext cx="1152000" cy="3842816"/>
          </a:xfrm>
          <a:prstGeom prst="roundRect">
            <a:avLst/>
          </a:prstGeom>
          <a:solidFill>
            <a:srgbClr val="F8FAF4"/>
          </a:solidFill>
          <a:ln w="25400" cap="flat" cmpd="sng" algn="ctr">
            <a:solidFill>
              <a:srgbClr val="C3D69B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2400" kern="0">
              <a:solidFill>
                <a:srgbClr val="FFFFFF"/>
              </a:solidFill>
              <a:latin typeface="+mj-lt"/>
              <a:sym typeface="Gill Sans" charset="0"/>
            </a:endParaRPr>
          </a:p>
        </p:txBody>
      </p:sp>
      <p:sp>
        <p:nvSpPr>
          <p:cNvPr id="51" name="Rectángulo redondeado 50"/>
          <p:cNvSpPr/>
          <p:nvPr/>
        </p:nvSpPr>
        <p:spPr>
          <a:xfrm>
            <a:off x="6272422" y="882980"/>
            <a:ext cx="1152000" cy="3765312"/>
          </a:xfrm>
          <a:prstGeom prst="roundRect">
            <a:avLst/>
          </a:prstGeom>
          <a:solidFill>
            <a:srgbClr val="FFE5E5">
              <a:alpha val="74902"/>
            </a:srgbClr>
          </a:solidFill>
          <a:ln w="25400" cap="flat" cmpd="sng" algn="ctr">
            <a:solidFill>
              <a:srgbClr val="C00000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2400" kern="0">
              <a:solidFill>
                <a:srgbClr val="FFFFFF"/>
              </a:solidFill>
              <a:latin typeface="+mj-lt"/>
              <a:sym typeface="Gill Sans" charset="0"/>
            </a:endParaRPr>
          </a:p>
        </p:txBody>
      </p:sp>
      <p:sp>
        <p:nvSpPr>
          <p:cNvPr id="52" name="Rectángulo redondeado 51"/>
          <p:cNvSpPr/>
          <p:nvPr/>
        </p:nvSpPr>
        <p:spPr>
          <a:xfrm>
            <a:off x="1437853" y="762413"/>
            <a:ext cx="1162850" cy="572201"/>
          </a:xfrm>
          <a:prstGeom prst="roundRect">
            <a:avLst/>
          </a:prstGeom>
          <a:solidFill>
            <a:srgbClr val="92CDDC">
              <a:lumMod val="50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950" b="1" ker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Modernización y Equipamiento</a:t>
            </a:r>
          </a:p>
        </p:txBody>
      </p:sp>
      <p:sp>
        <p:nvSpPr>
          <p:cNvPr id="53" name="Rectángulo redondeado 52"/>
          <p:cNvSpPr/>
          <p:nvPr/>
        </p:nvSpPr>
        <p:spPr>
          <a:xfrm>
            <a:off x="2666010" y="762670"/>
            <a:ext cx="1162800" cy="566239"/>
          </a:xfrm>
          <a:prstGeom prst="roundRect">
            <a:avLst/>
          </a:prstGeom>
          <a:solidFill>
            <a:srgbClr val="00808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950" b="1" ker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Inclusión Financiera</a:t>
            </a:r>
          </a:p>
        </p:txBody>
      </p:sp>
      <p:sp>
        <p:nvSpPr>
          <p:cNvPr id="54" name="Rectángulo redondeado 53"/>
          <p:cNvSpPr/>
          <p:nvPr/>
        </p:nvSpPr>
        <p:spPr>
          <a:xfrm>
            <a:off x="3857863" y="762413"/>
            <a:ext cx="1162800" cy="572201"/>
          </a:xfrm>
          <a:prstGeom prst="roundRect">
            <a:avLst/>
          </a:prstGeom>
          <a:solidFill>
            <a:srgbClr val="C3D69B">
              <a:lumMod val="50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950" b="1" ker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Financiamiento Sustentable</a:t>
            </a:r>
          </a:p>
        </p:txBody>
      </p:sp>
      <p:sp>
        <p:nvSpPr>
          <p:cNvPr id="55" name="Rectángulo redondeado 54"/>
          <p:cNvSpPr/>
          <p:nvPr/>
        </p:nvSpPr>
        <p:spPr>
          <a:xfrm>
            <a:off x="5069216" y="820396"/>
            <a:ext cx="1152000" cy="3828163"/>
          </a:xfrm>
          <a:prstGeom prst="roundRect">
            <a:avLst/>
          </a:prstGeom>
          <a:solidFill>
            <a:srgbClr val="FFD9B3">
              <a:alpha val="24706"/>
            </a:srgbClr>
          </a:solidFill>
          <a:ln w="25400" cap="flat" cmpd="sng" algn="ctr">
            <a:solidFill>
              <a:srgbClr val="CC33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2400" kern="0">
              <a:solidFill>
                <a:srgbClr val="FFFFFF"/>
              </a:solidFill>
              <a:latin typeface="+mj-lt"/>
              <a:sym typeface="Gill Sans" charset="0"/>
            </a:endParaRPr>
          </a:p>
        </p:txBody>
      </p:sp>
      <p:sp>
        <p:nvSpPr>
          <p:cNvPr id="56" name="Rectángulo redondeado 55"/>
          <p:cNvSpPr/>
          <p:nvPr/>
        </p:nvSpPr>
        <p:spPr>
          <a:xfrm>
            <a:off x="5071786" y="762413"/>
            <a:ext cx="1162800" cy="564668"/>
          </a:xfrm>
          <a:prstGeom prst="roundRect">
            <a:avLst/>
          </a:prstGeom>
          <a:solidFill>
            <a:srgbClr val="CC330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950" b="1" ker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Desarrollo Regional</a:t>
            </a:r>
          </a:p>
        </p:txBody>
      </p:sp>
      <p:sp>
        <p:nvSpPr>
          <p:cNvPr id="57" name="Rectángulo redondeado 56"/>
          <p:cNvSpPr/>
          <p:nvPr/>
        </p:nvSpPr>
        <p:spPr>
          <a:xfrm>
            <a:off x="6279940" y="764220"/>
            <a:ext cx="1162800" cy="564689"/>
          </a:xfrm>
          <a:prstGeom prst="roundRect">
            <a:avLst/>
          </a:prstGeom>
          <a:solidFill>
            <a:srgbClr val="C00000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950" b="1" ker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Reactivación Económica</a:t>
            </a:r>
          </a:p>
        </p:txBody>
      </p:sp>
      <p:sp>
        <p:nvSpPr>
          <p:cNvPr id="58" name="13 CuadroTexto"/>
          <p:cNvSpPr txBox="1"/>
          <p:nvPr/>
        </p:nvSpPr>
        <p:spPr>
          <a:xfrm>
            <a:off x="226710" y="1607111"/>
            <a:ext cx="1152000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buClr>
                <a:srgbClr val="335675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335675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Construcción</a:t>
            </a:r>
          </a:p>
          <a:p>
            <a:pPr>
              <a:spcAft>
                <a:spcPts val="1000"/>
              </a:spcAft>
              <a:buClr>
                <a:srgbClr val="335675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335675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Cuero y Calzado</a:t>
            </a:r>
          </a:p>
          <a:p>
            <a:pPr>
              <a:spcAft>
                <a:spcPts val="1000"/>
              </a:spcAft>
              <a:buClr>
                <a:srgbClr val="335675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Textil, Vestido y Moda</a:t>
            </a:r>
          </a:p>
          <a:p>
            <a:pPr>
              <a:spcAft>
                <a:spcPts val="1000"/>
              </a:spcAft>
              <a:buClr>
                <a:srgbClr val="335675">
                  <a:lumMod val="50000"/>
                </a:srgbClr>
              </a:buClr>
              <a:tabLst>
                <a:tab pos="93661" algn="l"/>
              </a:tabLst>
            </a:pPr>
            <a:endParaRPr lang="es-MX" sz="1000">
              <a:solidFill>
                <a:srgbClr val="335675">
                  <a:lumMod val="50000"/>
                </a:srgbClr>
              </a:solidFill>
              <a:latin typeface="Arial" panose="020B0604020202020204" pitchFamily="34" charset="0"/>
              <a:ea typeface="ヒラギノ角ゴ ProN W3" charset="-128"/>
              <a:cs typeface="Arial" panose="020B0604020202020204" pitchFamily="34" charset="0"/>
              <a:sym typeface="Gill Sans" charset="0"/>
            </a:endParaRPr>
          </a:p>
          <a:p>
            <a:pPr>
              <a:spcAft>
                <a:spcPts val="1000"/>
              </a:spcAft>
              <a:buClr>
                <a:srgbClr val="335675">
                  <a:lumMod val="50000"/>
                </a:srgbClr>
              </a:buClr>
              <a:tabLst>
                <a:tab pos="93661" algn="l"/>
              </a:tabLst>
            </a:pPr>
            <a:endParaRPr lang="es-MX" sz="1000">
              <a:solidFill>
                <a:srgbClr val="335675">
                  <a:lumMod val="50000"/>
                </a:srgbClr>
              </a:solidFill>
              <a:latin typeface="Arial" panose="020B0604020202020204" pitchFamily="34" charset="0"/>
              <a:ea typeface="ヒラギノ角ゴ ProN W3" charset="-128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59" name="13 CuadroTexto"/>
          <p:cNvSpPr txBox="1"/>
          <p:nvPr/>
        </p:nvSpPr>
        <p:spPr>
          <a:xfrm>
            <a:off x="1449526" y="1592595"/>
            <a:ext cx="1152000" cy="227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buClr>
                <a:srgbClr val="92CDDC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Micro y pequeño transportista federal</a:t>
            </a:r>
          </a:p>
          <a:p>
            <a:pPr>
              <a:spcAft>
                <a:spcPts val="1000"/>
              </a:spcAft>
              <a:buClr>
                <a:srgbClr val="92CDDC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Transporte urbano</a:t>
            </a:r>
          </a:p>
          <a:p>
            <a:pPr>
              <a:spcAft>
                <a:spcPts val="1000"/>
              </a:spcAft>
              <a:buClr>
                <a:srgbClr val="92CDDC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Taxi-Estrena</a:t>
            </a:r>
          </a:p>
          <a:p>
            <a:pPr>
              <a:spcAft>
                <a:spcPts val="1000"/>
              </a:spcAft>
              <a:buClr>
                <a:srgbClr val="92CDDC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Empresas Gasolineras</a:t>
            </a:r>
          </a:p>
          <a:p>
            <a:pPr>
              <a:spcAft>
                <a:spcPts val="1000"/>
              </a:spcAft>
              <a:buClr>
                <a:srgbClr val="92CDDC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Ven a Comer</a:t>
            </a:r>
          </a:p>
          <a:p>
            <a:pPr>
              <a:spcAft>
                <a:spcPts val="1000"/>
              </a:spcAft>
              <a:buClr>
                <a:srgbClr val="92CDDC">
                  <a:lumMod val="50000"/>
                </a:srgbClr>
              </a:buClr>
              <a:tabLst>
                <a:tab pos="93661" algn="l"/>
              </a:tabLst>
            </a:pPr>
            <a:endParaRPr lang="es-MX" sz="1000">
              <a:solidFill>
                <a:srgbClr val="92CDDC">
                  <a:lumMod val="50000"/>
                </a:srgbClr>
              </a:solidFill>
              <a:latin typeface="Arial" panose="020B0604020202020204" pitchFamily="34" charset="0"/>
              <a:ea typeface="ヒラギノ角ゴ ProN W3" charset="-128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60" name="13 CuadroTexto"/>
          <p:cNvSpPr txBox="1"/>
          <p:nvPr/>
        </p:nvSpPr>
        <p:spPr>
          <a:xfrm>
            <a:off x="2678319" y="1600768"/>
            <a:ext cx="1152000" cy="16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  <a:buClr>
                <a:srgbClr val="008080"/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Crédito Joven</a:t>
            </a:r>
          </a:p>
          <a:p>
            <a:pPr>
              <a:spcAft>
                <a:spcPts val="450"/>
              </a:spcAft>
              <a:buClr>
                <a:srgbClr val="008080"/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Franquicias</a:t>
            </a:r>
          </a:p>
          <a:p>
            <a:pPr>
              <a:spcAft>
                <a:spcPts val="450"/>
              </a:spcAft>
              <a:buClr>
                <a:srgbClr val="008080"/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Crédito para Crecer Juntos</a:t>
            </a:r>
          </a:p>
          <a:p>
            <a:pPr>
              <a:spcAft>
                <a:spcPts val="450"/>
              </a:spcAft>
              <a:buClr>
                <a:srgbClr val="008080"/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Mujeres Empresarias</a:t>
            </a:r>
          </a:p>
          <a:p>
            <a:pPr>
              <a:spcAft>
                <a:spcPts val="450"/>
              </a:spcAft>
              <a:buClr>
                <a:srgbClr val="008080"/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Radiodifusoras</a:t>
            </a:r>
          </a:p>
          <a:p>
            <a:pPr>
              <a:spcAft>
                <a:spcPts val="450"/>
              </a:spcAft>
              <a:buClr>
                <a:srgbClr val="008080"/>
              </a:buClr>
              <a:tabLst>
                <a:tab pos="93661" algn="l"/>
              </a:tabLst>
            </a:pPr>
            <a:r>
              <a:rPr lang="es-MX" sz="1000">
                <a:solidFill>
                  <a:srgbClr val="92CDDC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Tercer Piso</a:t>
            </a:r>
          </a:p>
        </p:txBody>
      </p:sp>
      <p:sp>
        <p:nvSpPr>
          <p:cNvPr id="61" name="13 CuadroTexto"/>
          <p:cNvSpPr txBox="1"/>
          <p:nvPr/>
        </p:nvSpPr>
        <p:spPr>
          <a:xfrm>
            <a:off x="3872052" y="1597974"/>
            <a:ext cx="1152000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buClr>
                <a:srgbClr val="485925"/>
              </a:buClr>
              <a:tabLst>
                <a:tab pos="93661" algn="l"/>
              </a:tabLst>
            </a:pPr>
            <a:r>
              <a:rPr lang="es-MX" sz="1000">
                <a:solidFill>
                  <a:srgbClr val="485925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Eco-Crédito Empresarial </a:t>
            </a:r>
          </a:p>
          <a:p>
            <a:pPr>
              <a:spcAft>
                <a:spcPts val="1000"/>
              </a:spcAft>
              <a:buClr>
                <a:srgbClr val="485925"/>
              </a:buClr>
              <a:tabLst>
                <a:tab pos="93661" algn="l"/>
              </a:tabLst>
            </a:pPr>
            <a:r>
              <a:rPr lang="es-MX" sz="1000">
                <a:solidFill>
                  <a:srgbClr val="485925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Mejoramiento Sustentable en Vivienda Existente</a:t>
            </a:r>
          </a:p>
        </p:txBody>
      </p:sp>
      <p:sp>
        <p:nvSpPr>
          <p:cNvPr id="62" name="13 CuadroTexto"/>
          <p:cNvSpPr txBox="1"/>
          <p:nvPr/>
        </p:nvSpPr>
        <p:spPr>
          <a:xfrm>
            <a:off x="5072763" y="1595129"/>
            <a:ext cx="1152000" cy="145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buClr>
                <a:srgbClr val="C00000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C00000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Impulso Económico y Fomento al Empleo</a:t>
            </a:r>
          </a:p>
          <a:p>
            <a:pPr>
              <a:spcAft>
                <a:spcPts val="1000"/>
              </a:spcAft>
              <a:buClr>
                <a:srgbClr val="C00000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C00000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Impulso Suroeste (Zonas Económicas Especiales)</a:t>
            </a:r>
          </a:p>
        </p:txBody>
      </p:sp>
      <p:sp>
        <p:nvSpPr>
          <p:cNvPr id="63" name="13 CuadroTexto"/>
          <p:cNvSpPr txBox="1"/>
          <p:nvPr/>
        </p:nvSpPr>
        <p:spPr>
          <a:xfrm>
            <a:off x="6291920" y="1612493"/>
            <a:ext cx="115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C00000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rgbClr val="C00000">
                    <a:lumMod val="50000"/>
                  </a:srgb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Gill Sans" charset="0"/>
              </a:rPr>
              <a:t>Apoyo a Empresas Afectadas por los Sismos 2017</a:t>
            </a:r>
          </a:p>
        </p:txBody>
      </p:sp>
      <p:pic>
        <p:nvPicPr>
          <p:cNvPr id="64" name="Imagen 6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11" y="3570542"/>
            <a:ext cx="1152000" cy="923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5" name="Imagen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288" y="3651296"/>
            <a:ext cx="1152000" cy="737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6" name="Imagen 6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90" y="3697116"/>
            <a:ext cx="1152000" cy="691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7" name="Imagen 6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386" y="3661271"/>
            <a:ext cx="1152000" cy="817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8" name="Imagen 6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974" y="3661271"/>
            <a:ext cx="1152000" cy="774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9" name="Imagen 6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60"/>
          <a:stretch/>
        </p:blipFill>
        <p:spPr>
          <a:xfrm>
            <a:off x="3868663" y="3622064"/>
            <a:ext cx="1152000" cy="874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0" name="Rectángulo redondeado 69"/>
          <p:cNvSpPr/>
          <p:nvPr/>
        </p:nvSpPr>
        <p:spPr>
          <a:xfrm>
            <a:off x="7483778" y="887402"/>
            <a:ext cx="1152000" cy="37653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MX" sz="2400" kern="0">
              <a:solidFill>
                <a:srgbClr val="FFFFFF"/>
              </a:solidFill>
              <a:latin typeface="+mj-lt"/>
              <a:sym typeface="Gill Sans" charset="0"/>
            </a:endParaRPr>
          </a:p>
        </p:txBody>
      </p:sp>
      <p:sp>
        <p:nvSpPr>
          <p:cNvPr id="71" name="Rectángulo redondeado 70"/>
          <p:cNvSpPr/>
          <p:nvPr/>
        </p:nvSpPr>
        <p:spPr>
          <a:xfrm>
            <a:off x="7481902" y="775044"/>
            <a:ext cx="1162800" cy="553865"/>
          </a:xfrm>
          <a:prstGeom prst="roundRect">
            <a:avLst/>
          </a:prstGeom>
          <a:solidFill>
            <a:srgbClr val="7030A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Financiamiento Empresarial</a:t>
            </a:r>
          </a:p>
        </p:txBody>
      </p:sp>
      <p:sp>
        <p:nvSpPr>
          <p:cNvPr id="72" name="13 CuadroTexto"/>
          <p:cNvSpPr txBox="1"/>
          <p:nvPr/>
        </p:nvSpPr>
        <p:spPr>
          <a:xfrm>
            <a:off x="7490288" y="1656993"/>
            <a:ext cx="115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C00000">
                  <a:lumMod val="50000"/>
                </a:srgbClr>
              </a:buClr>
              <a:tabLst>
                <a:tab pos="93661" algn="l"/>
              </a:tabLst>
            </a:pPr>
            <a:r>
              <a:rPr lang="es-MX" sz="100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</a:rPr>
              <a:t>Estímulo al Buen Contribuyente</a:t>
            </a:r>
          </a:p>
        </p:txBody>
      </p:sp>
      <p:pic>
        <p:nvPicPr>
          <p:cNvPr id="73" name="Imagen 7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545" y="3847051"/>
            <a:ext cx="1152000" cy="763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13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2893" y="506121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018202" y="50440"/>
            <a:ext cx="61419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Cuero y Calzado</a:t>
            </a: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6</a:t>
            </a:fld>
            <a:endParaRPr lang="es-ES"/>
          </a:p>
        </p:txBody>
      </p:sp>
      <p:sp>
        <p:nvSpPr>
          <p:cNvPr id="26" name="Rectángulo redondeado 25"/>
          <p:cNvSpPr/>
          <p:nvPr/>
        </p:nvSpPr>
        <p:spPr>
          <a:xfrm>
            <a:off x="7512757" y="17748"/>
            <a:ext cx="1395065" cy="559801"/>
          </a:xfrm>
          <a:prstGeom prst="roundRect">
            <a:avLst/>
          </a:prstGeom>
          <a:solidFill>
            <a:srgbClr val="335675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Desarrollo de Proveedores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Apoyar a la cadena productiva del sector cuero y calzado, con financiamiento para impulsar su desarrollo tecnológico y su modernización operativa y administrativa.</a:t>
            </a:r>
          </a:p>
        </p:txBody>
      </p:sp>
      <p:cxnSp>
        <p:nvCxnSpPr>
          <p:cNvPr id="32" name="Conector recto 31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33" name="Rectángulo 32"/>
          <p:cNvSpPr/>
          <p:nvPr/>
        </p:nvSpPr>
        <p:spPr>
          <a:xfrm>
            <a:off x="374417" y="1507980"/>
            <a:ext cx="4220917" cy="2323713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MIPYMES de la cadena productiva cuero y calzado.</a:t>
            </a:r>
            <a:endParaRPr lang="es-MX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900,000 UDIS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(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5.4 MDP</a:t>
            </a:r>
            <a:r>
              <a:rPr lang="es-MX" sz="1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1/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).</a:t>
            </a:r>
            <a:endParaRPr lang="es-MX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y activo fijo.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60 meses (líneas cuenta corriente hasta 36 meses).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en función del monto de crédito: 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Hasta 1 MDP: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TIIE + 8*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1 MDP y hasta 2.5 MDP: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TIIE + 7*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2.5 MDP: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TIIE + 6*</a:t>
            </a: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361420" y="4128321"/>
            <a:ext cx="35589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 Valor de la UDI $6.002620 al 28 de febrero de 2018 (Banco de México).</a:t>
            </a:r>
          </a:p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*O su equivalente en tasa fija.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2050" name="Imagen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362" y="2926158"/>
            <a:ext cx="874259" cy="2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16" descr="http://www.tepatitlan.gob.mx/astepa/imagenes/logo_Baji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16" y="2913038"/>
            <a:ext cx="484909" cy="2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http://www.paseotec.com/wp-content/uploads/2014/03/BancaMifel1-140x10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6" b="41243"/>
          <a:stretch>
            <a:fillRect/>
          </a:stretch>
        </p:blipFill>
        <p:spPr bwMode="auto">
          <a:xfrm>
            <a:off x="7552522" y="2924787"/>
            <a:ext cx="1013114" cy="22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n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3" b="42488"/>
          <a:stretch>
            <a:fillRect/>
          </a:stretch>
        </p:blipFill>
        <p:spPr bwMode="auto">
          <a:xfrm>
            <a:off x="5165626" y="3282975"/>
            <a:ext cx="1038744" cy="20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4" descr="https://www.tudecide.com/assets/images/empresas/detalle/multiva_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757" y="3214414"/>
            <a:ext cx="774070" cy="33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ángulo 43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pic>
        <p:nvPicPr>
          <p:cNvPr id="46" name="Imagen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5941" y="4486869"/>
            <a:ext cx="1840423" cy="291459"/>
          </a:xfrm>
          <a:prstGeom prst="rect">
            <a:avLst/>
          </a:prstGeom>
        </p:spPr>
      </p:pic>
      <p:sp>
        <p:nvSpPr>
          <p:cNvPr id="47" name="CuadroTexto 46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pic>
        <p:nvPicPr>
          <p:cNvPr id="42" name="Imagen 41" descr="Imagen relacionada"/>
          <p:cNvPicPr/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709" y="3282975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2" descr="cid:image001.png@01D3BD1B.30471D9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030" y="3639319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48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2893" y="513823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018202" y="50440"/>
            <a:ext cx="61419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Textil, Vestido y Moda</a:t>
            </a: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7</a:t>
            </a:fld>
            <a:endParaRPr lang="es-ES"/>
          </a:p>
        </p:txBody>
      </p:sp>
      <p:sp>
        <p:nvSpPr>
          <p:cNvPr id="26" name="Rectángulo redondeado 25"/>
          <p:cNvSpPr/>
          <p:nvPr/>
        </p:nvSpPr>
        <p:spPr>
          <a:xfrm>
            <a:off x="7512757" y="17748"/>
            <a:ext cx="1395065" cy="559801"/>
          </a:xfrm>
          <a:prstGeom prst="roundRect">
            <a:avLst/>
          </a:prstGeom>
          <a:solidFill>
            <a:srgbClr val="335675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Desarrollo de Proveedores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Otorgar financiamiento en condiciones competitivas para impulsar la modernización, innovación y desarrollo de nuevos productos en las micro, pequeñas y medianas empresas de la cadena productiva textil-vestido-moda.</a:t>
            </a:r>
          </a:p>
        </p:txBody>
      </p:sp>
      <p:cxnSp>
        <p:nvCxnSpPr>
          <p:cNvPr id="33" name="Conector recto 32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34" name="Rectángulo 33"/>
          <p:cNvSpPr/>
          <p:nvPr/>
        </p:nvSpPr>
        <p:spPr>
          <a:xfrm>
            <a:off x="374417" y="1507980"/>
            <a:ext cx="4220917" cy="2323713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MIPYMES de la cadena productiva textil-vestido-moda.</a:t>
            </a:r>
            <a:endParaRPr lang="es-MX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5 MDP.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y activo fijo.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60 meses.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en función del monto de crédito: 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Hasta 1 MDP: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TIIE + 8*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1 MDP y hasta 2.5 MDP: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TIIE + 7*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2.5 MDP y hasta 5 MDP: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TIIE + 6*</a:t>
            </a: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237130" y="4936196"/>
            <a:ext cx="15584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*O su equivalente en tasa fija.</a:t>
            </a:r>
          </a:p>
        </p:txBody>
      </p:sp>
      <p:sp>
        <p:nvSpPr>
          <p:cNvPr id="38" name="CuadroTexto 37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39" name="Imagen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868" y="2926158"/>
            <a:ext cx="874259" cy="2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6" descr="http://www.tepatitlan.gob.mx/astepa/imagenes/logo_Baji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3" y="2895575"/>
            <a:ext cx="484909" cy="2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2" descr="http://www.paseotec.com/wp-content/uploads/2014/03/BancaMifel1-140x10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6" b="41243"/>
          <a:stretch>
            <a:fillRect/>
          </a:stretch>
        </p:blipFill>
        <p:spPr bwMode="auto">
          <a:xfrm>
            <a:off x="7499370" y="2924787"/>
            <a:ext cx="1013114" cy="22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agen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3" b="42488"/>
          <a:stretch>
            <a:fillRect/>
          </a:stretch>
        </p:blipFill>
        <p:spPr bwMode="auto">
          <a:xfrm>
            <a:off x="5165626" y="3282975"/>
            <a:ext cx="1038744" cy="20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ángulo 47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pic>
        <p:nvPicPr>
          <p:cNvPr id="50" name="Imagen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5941" y="4486869"/>
            <a:ext cx="1840423" cy="291459"/>
          </a:xfrm>
          <a:prstGeom prst="rect">
            <a:avLst/>
          </a:prstGeom>
        </p:spPr>
      </p:pic>
      <p:pic>
        <p:nvPicPr>
          <p:cNvPr id="31" name="Imagen 30" descr="Imagen relacionada"/>
          <p:cNvPicPr/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183" y="3280309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" descr="cid:image001.png@01D3BD1B.30471D9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955" y="3292246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47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2893" y="515000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angle 20"/>
          <p:cNvSpPr/>
          <p:nvPr/>
        </p:nvSpPr>
        <p:spPr>
          <a:xfrm>
            <a:off x="2018203" y="-1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3" y="-1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1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018203" y="50441"/>
            <a:ext cx="61419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Financiamiento a Empresas Gasolineras</a:t>
            </a:r>
          </a:p>
        </p:txBody>
      </p:sp>
      <p:sp>
        <p:nvSpPr>
          <p:cNvPr id="15" name="Marcador de número de diapositiva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8</a:t>
            </a:fld>
            <a:endParaRPr lang="es-ES"/>
          </a:p>
        </p:txBody>
      </p:sp>
      <p:sp>
        <p:nvSpPr>
          <p:cNvPr id="29" name="Rectángulo redondeado 28"/>
          <p:cNvSpPr/>
          <p:nvPr/>
        </p:nvSpPr>
        <p:spPr>
          <a:xfrm>
            <a:off x="7607608" y="-3"/>
            <a:ext cx="1317911" cy="571239"/>
          </a:xfrm>
          <a:prstGeom prst="roundRect">
            <a:avLst/>
          </a:prstGeom>
          <a:solidFill>
            <a:srgbClr val="92CDDC">
              <a:lumMod val="50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Modernización y Equipamiento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Apoyar a las empresas gasolineras con financiamiento para realizar las inversiones necesarias para su modernización, de cara a las nuevas condiciones de competencia en la industria energética.</a:t>
            </a:r>
          </a:p>
        </p:txBody>
      </p:sp>
      <p:cxnSp>
        <p:nvCxnSpPr>
          <p:cNvPr id="38" name="Conector recto 37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40" name="CuadroTexto 39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41" name="Picture 16" descr="http://www.tepatitlan.gob.mx/astepa/imagenes/logo_Baji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715" y="2926688"/>
            <a:ext cx="484909" cy="2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4" descr="https://www.tudecide.com/assets/images/empresas/detalle/multiva_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289" y="2921787"/>
            <a:ext cx="774070" cy="33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ángulo 45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820" y="4339921"/>
            <a:ext cx="1359197" cy="465526"/>
          </a:xfrm>
          <a:prstGeom prst="rect">
            <a:avLst/>
          </a:prstGeom>
        </p:spPr>
      </p:pic>
      <p:sp>
        <p:nvSpPr>
          <p:cNvPr id="49" name="Rectángulo 48"/>
          <p:cNvSpPr/>
          <p:nvPr/>
        </p:nvSpPr>
        <p:spPr>
          <a:xfrm>
            <a:off x="374417" y="1260330"/>
            <a:ext cx="4220917" cy="3400931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empresas gasolineras que cuenten con al menos una estación de servicio.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Créditos simples (CS), líneas en cuenta corriente (LCC) y créditos refaccionarios (R).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(CT) y activo fijo (AF), incluye equipamiento y adquisición, construcción o remodelación de inmuebles.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y plazo en función del tipo y destino del crédito. Plazo incluye hasta 3 meses de gracia (capital):</a:t>
            </a:r>
            <a:endParaRPr lang="es-MX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739775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LCC para CT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3 MDP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y 36 meses.</a:t>
            </a:r>
          </a:p>
          <a:p>
            <a:pPr marL="739775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CS para CT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5 MDP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y 48 meses.</a:t>
            </a:r>
          </a:p>
          <a:p>
            <a:pPr marL="739775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CS y CR para AF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10 MDP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y 72 meses.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en función del destino de crédito: 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CT hasta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TIIE + 6*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AF hasta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TIIE + 8*</a:t>
            </a: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.</a:t>
            </a: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237130" y="4936196"/>
            <a:ext cx="15584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*O su equivalente en tasa fija.</a:t>
            </a:r>
          </a:p>
        </p:txBody>
      </p:sp>
      <p:pic>
        <p:nvPicPr>
          <p:cNvPr id="30" name="Imagen 29" descr="Imagen relacionada"/>
          <p:cNvPicPr/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395" y="2991416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" descr="cid:image001.png@01D3BD1B.30471D9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448" y="3354391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26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2893" y="504867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993285" y="50440"/>
            <a:ext cx="61419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Ven a Comer</a:t>
            </a:r>
          </a:p>
        </p:txBody>
      </p: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9</a:t>
            </a:fld>
            <a:endParaRPr lang="es-ES"/>
          </a:p>
        </p:txBody>
      </p:sp>
      <p:sp>
        <p:nvSpPr>
          <p:cNvPr id="30" name="Rectángulo redondeado 29"/>
          <p:cNvSpPr/>
          <p:nvPr/>
        </p:nvSpPr>
        <p:spPr>
          <a:xfrm>
            <a:off x="7607608" y="-3"/>
            <a:ext cx="1317911" cy="571239"/>
          </a:xfrm>
          <a:prstGeom prst="roundRect">
            <a:avLst/>
          </a:prstGeom>
          <a:solidFill>
            <a:srgbClr val="92CDDC">
              <a:lumMod val="50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Modernización y Equipamiento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Impulsar la modernización de la industria restaurantera del país, contribuyendo al fomento de la gastronomía nacional como atractivo turístico de México.</a:t>
            </a:r>
          </a:p>
        </p:txBody>
      </p:sp>
      <p:cxnSp>
        <p:nvCxnSpPr>
          <p:cNvPr id="36" name="Conector recto 35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40" name="CuadroTexto 39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41" name="Imagen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591" y="2926158"/>
            <a:ext cx="874259" cy="2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6" descr="http://www.tepatitlan.gob.mx/astepa/imagenes/logo_Baji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3" y="2895575"/>
            <a:ext cx="484909" cy="2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2" descr="http://www.paseotec.com/wp-content/uploads/2014/03/BancaMifel1-140x10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6" b="41243"/>
          <a:stretch>
            <a:fillRect/>
          </a:stretch>
        </p:blipFill>
        <p:spPr bwMode="auto">
          <a:xfrm>
            <a:off x="7467312" y="2924787"/>
            <a:ext cx="1013114" cy="22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Imagen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3" b="42488"/>
          <a:stretch>
            <a:fillRect/>
          </a:stretch>
        </p:blipFill>
        <p:spPr bwMode="auto">
          <a:xfrm>
            <a:off x="5259547" y="3282975"/>
            <a:ext cx="1038744" cy="20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" descr="https://www.tudecide.com/assets/images/empresas/detalle/multiva_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457" y="3501143"/>
            <a:ext cx="774070" cy="33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n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848" y="3558918"/>
            <a:ext cx="1132665" cy="269008"/>
          </a:xfrm>
          <a:prstGeom prst="rect">
            <a:avLst/>
          </a:prstGeom>
        </p:spPr>
      </p:pic>
      <p:pic>
        <p:nvPicPr>
          <p:cNvPr id="4098" name="Imagen 3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112" y="3262910"/>
            <a:ext cx="1034136" cy="30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ángulo 48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pic>
        <p:nvPicPr>
          <p:cNvPr id="50" name="Imagen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5941" y="4486869"/>
            <a:ext cx="1840423" cy="291459"/>
          </a:xfrm>
          <a:prstGeom prst="rect">
            <a:avLst/>
          </a:prstGeom>
        </p:spPr>
      </p:pic>
      <p:sp>
        <p:nvSpPr>
          <p:cNvPr id="51" name="CuadroTexto 50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374417" y="1321967"/>
            <a:ext cx="4220917" cy="3247043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restaurantes y empresas de preparación de alimentos para banquetes.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15 MDP.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y activo fijo (incluye equipamiento y ampliación o remodelación de instalaciones).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3 años para capital de trabajo; hasta 5 años para equipamiento y hasta 7 años para ampliación o remodelación.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Tasa: </a:t>
            </a:r>
          </a:p>
          <a:p>
            <a:pPr marL="739775" lvl="3" indent="-273050" eaLnBrk="0" fontAlgn="base" hangingPunct="0"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Crédito Simple, hasta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14.5% anual fija.</a:t>
            </a:r>
          </a:p>
          <a:p>
            <a:pPr marL="739775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Cuenta Corriente, hasta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TIIE + 7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Garantías en función del monto de crédito:</a:t>
            </a:r>
          </a:p>
          <a:p>
            <a:pPr marL="739775" lvl="3" indent="-273050" eaLnBrk="0" fontAlgn="base" hangingPunct="0"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Hasta 2.5 MDP, únicamente aval u obligado solidario.</a:t>
            </a:r>
          </a:p>
          <a:p>
            <a:pPr marL="739775" lvl="3" indent="-273050" eaLnBrk="0" fontAlgn="base" hangingPunct="0"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2.5 MDP, conforme a las políticas de cada IF.</a:t>
            </a:r>
          </a:p>
          <a:p>
            <a:pPr marL="739775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En ampliación o remodelación, podrá aplicar garantía real.</a:t>
            </a: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pic>
        <p:nvPicPr>
          <p:cNvPr id="33" name="Imagen 32" descr="Imagen relacionada"/>
          <p:cNvPicPr/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235" y="3262910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2" descr="cid:image001.png@01D3BD1B.30471D9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563" y="3606311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861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19050" y="-1741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4030" y="505250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047874" y="9820"/>
            <a:ext cx="5500623" cy="475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srgbClr val="B370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Crédito Joven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>
                <a:solidFill>
                  <a:srgbClr val="B370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 primer crédito-Incubación en línea</a:t>
            </a:r>
            <a:endParaRPr kumimoji="0" lang="es-MX" sz="1200" i="0" u="none" strike="noStrike" kern="1200" cap="none" spc="0" normalizeH="0" baseline="0" noProof="0">
              <a:ln>
                <a:noFill/>
              </a:ln>
              <a:solidFill>
                <a:srgbClr val="B3701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8C6B9D-D609-E04E-B767-11F8B6AF8F4A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7548497" y="0"/>
            <a:ext cx="1365966" cy="600274"/>
          </a:xfrm>
          <a:prstGeom prst="roundRect">
            <a:avLst/>
          </a:prstGeom>
          <a:solidFill>
            <a:srgbClr val="00808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Inclusión Financiera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Fomentar la inclusión financiera de los jóvenes de 18 a 35 años*, con financiamiento para la apertura de un negocio nuevo o el crecimiento de una empresa en operación.</a:t>
            </a:r>
          </a:p>
        </p:txBody>
      </p:sp>
      <p:cxnSp>
        <p:nvCxnSpPr>
          <p:cNvPr id="36" name="Conector recto 35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53" name="Rectángulo 52"/>
          <p:cNvSpPr/>
          <p:nvPr/>
        </p:nvSpPr>
        <p:spPr>
          <a:xfrm>
            <a:off x="374417" y="1508400"/>
            <a:ext cx="4220917" cy="2323713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 jóvenes de 18 a 35 años que aprueben el Programa de Incubación en Línea (PIL) del Instituto Nacional del Emprendedor (INADEM) y constituyan una nueva empresa (persona física con actividad empresarial o persona moral*).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desde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$50,000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$150,000.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y activo fijo.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4 años, incluye 12 meses de gracia (capital).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14.5% anual fija.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Garantías: aval u obligado solidario, sin garantía hipotecaria.</a:t>
            </a: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sp>
        <p:nvSpPr>
          <p:cNvPr id="58" name="CuadroTexto 57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22" name="Imagen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037" y="2951719"/>
            <a:ext cx="874259" cy="2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http://www.paseotec.com/wp-content/uploads/2014/03/BancaMifel1-140x1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6" b="41243"/>
          <a:stretch>
            <a:fillRect/>
          </a:stretch>
        </p:blipFill>
        <p:spPr bwMode="auto">
          <a:xfrm>
            <a:off x="6595170" y="2935141"/>
            <a:ext cx="1013114" cy="22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25" y="3322028"/>
            <a:ext cx="1132665" cy="269008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5120" y="4419492"/>
            <a:ext cx="1840423" cy="291459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403" y="4300836"/>
            <a:ext cx="1359197" cy="465526"/>
          </a:xfrm>
          <a:prstGeom prst="rect">
            <a:avLst/>
          </a:prstGeom>
        </p:spPr>
      </p:pic>
      <p:sp>
        <p:nvSpPr>
          <p:cNvPr id="31" name="CuadroTexto 30"/>
          <p:cNvSpPr txBox="1"/>
          <p:nvPr/>
        </p:nvSpPr>
        <p:spPr>
          <a:xfrm>
            <a:off x="237130" y="4936196"/>
            <a:ext cx="41024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*En personas morales, el principal accionista deberá cumplir con el requisito de edad.</a:t>
            </a:r>
          </a:p>
        </p:txBody>
      </p:sp>
      <p:pic>
        <p:nvPicPr>
          <p:cNvPr id="37" name="Imagen 36" descr="Imagen relacionada"/>
          <p:cNvPicPr/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287" y="2967834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2" descr="cid:image001.png@01D3BD1B.30471D9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970" y="3375735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42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19050" y="-1741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4030" y="505250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8C6B9D-D609-E04E-B767-11F8B6AF8F4A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7548497" y="0"/>
            <a:ext cx="1365966" cy="600274"/>
          </a:xfrm>
          <a:prstGeom prst="roundRect">
            <a:avLst/>
          </a:prstGeom>
          <a:solidFill>
            <a:srgbClr val="00808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Inclusión Financiera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Fomentar la inclusión financiera de los jóvenes de 18 a 35 años, con financiamiento para la apertura de un negocio nuevo o el crecimiento de una empresa en operación.</a:t>
            </a:r>
          </a:p>
        </p:txBody>
      </p:sp>
      <p:cxnSp>
        <p:nvCxnSpPr>
          <p:cNvPr id="36" name="Conector recto 35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53" name="Rectángulo 52"/>
          <p:cNvSpPr/>
          <p:nvPr/>
        </p:nvSpPr>
        <p:spPr>
          <a:xfrm>
            <a:off x="374417" y="1508400"/>
            <a:ext cx="4220917" cy="2015936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 jóvenes de 18 a 35 años, inscritos en el Régimen de Incorporación Fiscal (RIF), con al menos 1 año de operaciones.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$300,000.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(CT) y activo fijo (AF).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36 meses para CT y 60 meses para AF.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14.5% anual fija.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Garantías: aval u obligado solidario, sin garantía hipotecaria.</a:t>
            </a:r>
            <a:endParaRPr lang="es-MX" sz="1000" b="1" kern="0" dirty="0">
              <a:solidFill>
                <a:srgbClr val="FF0000"/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sp>
        <p:nvSpPr>
          <p:cNvPr id="58" name="CuadroTexto 57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408" y="4346263"/>
            <a:ext cx="1359197" cy="465526"/>
          </a:xfrm>
          <a:prstGeom prst="rect">
            <a:avLst/>
          </a:prstGeom>
        </p:spPr>
      </p:pic>
      <p:pic>
        <p:nvPicPr>
          <p:cNvPr id="25" name="Picture 12" descr="http://www.paseotec.com/wp-content/uploads/2014/03/BancaMifel1-140x1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6" b="41243"/>
          <a:stretch>
            <a:fillRect/>
          </a:stretch>
        </p:blipFill>
        <p:spPr bwMode="auto">
          <a:xfrm>
            <a:off x="5639795" y="2906909"/>
            <a:ext cx="1013114" cy="22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076" y="3293796"/>
            <a:ext cx="1132665" cy="269008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2047874" y="9820"/>
            <a:ext cx="5500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srgbClr val="B370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Crédito Joven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>
                <a:solidFill>
                  <a:srgbClr val="B370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 crédito para crecer</a:t>
            </a:r>
            <a:endParaRPr kumimoji="0" lang="es-MX" sz="1200" i="0" u="none" strike="noStrike" kern="1200" cap="none" spc="0" normalizeH="0" baseline="0" noProof="0">
              <a:ln>
                <a:noFill/>
              </a:ln>
              <a:solidFill>
                <a:srgbClr val="B3701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n 31" descr="Imagen relacionada"/>
          <p:cNvPicPr/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295" y="2924476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" descr="cid:image001.png@01D3BD1B.30471D9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508" y="3309630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94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19050" y="-1741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4030" y="505250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8C6B9D-D609-E04E-B767-11F8B6AF8F4A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7548497" y="0"/>
            <a:ext cx="1365966" cy="600274"/>
          </a:xfrm>
          <a:prstGeom prst="roundRect">
            <a:avLst/>
          </a:prstGeom>
          <a:solidFill>
            <a:srgbClr val="00808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Inclusión Financiera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Fomentar la inclusión financiera de los jóvenes de 18 a 35 años*, con financiamiento para la apertura de un negocio nuevo o el crecimiento de una empresa en operación.</a:t>
            </a:r>
          </a:p>
        </p:txBody>
      </p:sp>
      <p:cxnSp>
        <p:nvCxnSpPr>
          <p:cNvPr id="36" name="Conector recto 35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53" name="Rectángulo 52"/>
          <p:cNvSpPr/>
          <p:nvPr/>
        </p:nvSpPr>
        <p:spPr>
          <a:xfrm>
            <a:off x="374417" y="1508400"/>
            <a:ext cx="4220917" cy="2785378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 empresas de jóvenes de 18 a 35 años (personas físicas con actividad empresarial –excluyendo Régimen de Incorporación Fiscal- y personas morales*), con al menos 1 año de operaciones.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2.5 MDP.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(CT) y activo fijo (AF).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36 meses para CT y 60 meses para AF, incluye hasta 3 meses de gracia (capital).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en función del monto de crédito:</a:t>
            </a:r>
          </a:p>
          <a:p>
            <a:pPr marL="541338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Hasta 1 MDP: máxima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14.5% anual fija.</a:t>
            </a:r>
          </a:p>
          <a:p>
            <a:pPr marL="541338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1 MDP y hasta 2.5 MDP: máxima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14% anual fija.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Garantías: aval u obligado solidario, sin garantía hipotecaria.</a:t>
            </a:r>
            <a:endParaRPr lang="es-MX" sz="1000" b="1" kern="0" dirty="0">
              <a:solidFill>
                <a:srgbClr val="FF0000"/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56" name="Rectángulo 55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sp>
        <p:nvSpPr>
          <p:cNvPr id="58" name="CuadroTexto 57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120" y="4419492"/>
            <a:ext cx="1840423" cy="291459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403" y="4300836"/>
            <a:ext cx="1359197" cy="465526"/>
          </a:xfrm>
          <a:prstGeom prst="rect">
            <a:avLst/>
          </a:prstGeom>
        </p:spPr>
      </p:pic>
      <p:pic>
        <p:nvPicPr>
          <p:cNvPr id="24" name="Imagen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530" y="2940766"/>
            <a:ext cx="874259" cy="2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http://www.paseotec.com/wp-content/uploads/2014/03/BancaMifel1-140x10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6" b="41243"/>
          <a:stretch>
            <a:fillRect/>
          </a:stretch>
        </p:blipFill>
        <p:spPr bwMode="auto">
          <a:xfrm>
            <a:off x="6386421" y="2935141"/>
            <a:ext cx="1013114" cy="22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3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076" y="3317380"/>
            <a:ext cx="1034136" cy="30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702" y="3322028"/>
            <a:ext cx="1132665" cy="269008"/>
          </a:xfrm>
          <a:prstGeom prst="rect">
            <a:avLst/>
          </a:prstGeom>
        </p:spPr>
      </p:pic>
      <p:sp>
        <p:nvSpPr>
          <p:cNvPr id="31" name="CuadroTexto 30"/>
          <p:cNvSpPr txBox="1"/>
          <p:nvPr/>
        </p:nvSpPr>
        <p:spPr>
          <a:xfrm>
            <a:off x="237130" y="4936196"/>
            <a:ext cx="41024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*En personas morales, el principal accionista deberá cumplir con el requisito de edad.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2047874" y="9820"/>
            <a:ext cx="5500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srgbClr val="B370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Crédito Joven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>
                <a:solidFill>
                  <a:srgbClr val="B370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 crédito PYME Joven</a:t>
            </a:r>
            <a:endParaRPr kumimoji="0" lang="es-MX" sz="1200" i="0" u="none" strike="noStrike" kern="1200" cap="none" spc="0" normalizeH="0" baseline="0" noProof="0">
              <a:ln>
                <a:noFill/>
              </a:ln>
              <a:solidFill>
                <a:srgbClr val="B3701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n 36" descr="Imagen relacionada"/>
          <p:cNvPicPr/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921" y="2961197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2" descr="cid:image001.png@01D3BD1B.30471D9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148" y="3344718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35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0563" y="501868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18472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047874" y="48183"/>
            <a:ext cx="62026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Financiamiento a Franquicias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689404" y="1718619"/>
            <a:ext cx="3192256" cy="35545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0" cap="none" spc="0" normalizeH="0" baseline="0" noProof="0">
                <a:ln>
                  <a:noFill/>
                </a:ln>
                <a:solidFill>
                  <a:srgbClr val="B3701C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0"/>
              </a:rPr>
              <a:t>Características</a:t>
            </a: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13</a:t>
            </a:fld>
            <a:endParaRPr lang="es-ES"/>
          </a:p>
        </p:txBody>
      </p:sp>
      <p:sp>
        <p:nvSpPr>
          <p:cNvPr id="31" name="Rectángulo redondeado 30"/>
          <p:cNvSpPr/>
          <p:nvPr/>
        </p:nvSpPr>
        <p:spPr>
          <a:xfrm>
            <a:off x="7548497" y="0"/>
            <a:ext cx="1365966" cy="600274"/>
          </a:xfrm>
          <a:prstGeom prst="roundRect">
            <a:avLst/>
          </a:prstGeom>
          <a:solidFill>
            <a:srgbClr val="00808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Inclusión Financiera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Fomentar la cultura emprendedora y la generación de empleos, a través de financiamiento para la apertura de nuevos puntos de venta de franquicias.</a:t>
            </a:r>
          </a:p>
        </p:txBody>
      </p:sp>
      <p:cxnSp>
        <p:nvCxnSpPr>
          <p:cNvPr id="35" name="Conector recto 34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pic>
        <p:nvPicPr>
          <p:cNvPr id="38" name="Imagen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35" y="3010605"/>
            <a:ext cx="1034136" cy="30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n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113" y="3008107"/>
            <a:ext cx="574887" cy="29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ángulo 39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5941" y="4486869"/>
            <a:ext cx="1840423" cy="291459"/>
          </a:xfrm>
          <a:prstGeom prst="rect">
            <a:avLst/>
          </a:prstGeom>
        </p:spPr>
      </p:pic>
      <p:sp>
        <p:nvSpPr>
          <p:cNvPr id="43" name="Rectángulo 42"/>
          <p:cNvSpPr/>
          <p:nvPr/>
        </p:nvSpPr>
        <p:spPr>
          <a:xfrm>
            <a:off x="374400" y="1508400"/>
            <a:ext cx="4220917" cy="2092881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empresarios que pongan en marcha un nuevo punto de venta de alguna franquicia reconocida por el Instituto Nacional del Emprendedor (INADEM)</a:t>
            </a:r>
            <a:r>
              <a:rPr lang="es-MX" sz="1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1/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2 MDP, </a:t>
            </a:r>
            <a:r>
              <a:rPr lang="es-MX" sz="1000" dirty="0">
                <a:solidFill>
                  <a:srgbClr val="7F7F7F">
                    <a:lumMod val="50000"/>
                  </a:srgbClr>
                </a:solidFill>
                <a:latin typeface="Arial"/>
                <a:ea typeface="ヒラギノ角ゴ ProN W3" charset="-128"/>
                <a:sym typeface="Gill Sans" charset="0"/>
              </a:rPr>
              <a:t>sin superar el 50% del valor de la franquicia.</a:t>
            </a:r>
            <a:endParaRPr lang="es-MX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(CT) y activo fijo (AF)</a:t>
            </a:r>
            <a:r>
              <a:rPr lang="es-MX" sz="1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2/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54 meses para AF y hasta 36 meses para CT. I</a:t>
            </a:r>
            <a:r>
              <a:rPr lang="es-MX" sz="1000" dirty="0">
                <a:solidFill>
                  <a:srgbClr val="7F7F7F">
                    <a:lumMod val="50000"/>
                  </a:srgbClr>
                </a:solidFill>
                <a:latin typeface="Arial"/>
                <a:ea typeface="ヒラギノ角ゴ ProN W3" charset="-128"/>
                <a:sym typeface="Gill Sans" charset="0"/>
              </a:rPr>
              <a:t>ncluye gracia de hasta 6 meses (capital).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</a:t>
            </a: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hasta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14.5% anual fija</a:t>
            </a:r>
            <a:r>
              <a:rPr lang="es-MX" sz="1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.</a:t>
            </a: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83784" y="4040188"/>
            <a:ext cx="4211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73050" indent="-273050">
              <a:lnSpc>
                <a:spcPct val="130000"/>
              </a:lnSpc>
              <a:buClr>
                <a:srgbClr val="C00000"/>
              </a:buClr>
              <a:buFont typeface="Arial" pitchFamily="34" charset="0"/>
              <a:buChar char="•"/>
              <a:defRPr sz="16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  <a:lvl2pPr marL="273050" lvl="1" indent="-273050">
              <a:lnSpc>
                <a:spcPct val="130000"/>
              </a:lnSpc>
              <a:buClr>
                <a:srgbClr val="C00000"/>
              </a:buClr>
              <a:buFont typeface="Arial" pitchFamily="34" charset="0"/>
              <a:buChar char="•"/>
              <a:defRPr sz="1600" b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2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s-MX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1/ Las marcas participantes se pueden consultar en: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MX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  <a:hlinkClick r:id="rId7"/>
              </a:rPr>
              <a:t>http://franquicias.economia.gob.mx</a:t>
            </a:r>
            <a:r>
              <a:rPr lang="es-MX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s-MX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2/ El crédito no podrá destinarse al pago del canon de la franquicia.</a:t>
            </a:r>
          </a:p>
        </p:txBody>
      </p:sp>
      <p:pic>
        <p:nvPicPr>
          <p:cNvPr id="28" name="Picture 2" descr="cid:image001.png@01D3BD1B.30471D9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963" y="3015079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07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424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4030" y="501190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047874" y="57061"/>
            <a:ext cx="55006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srgbClr val="B370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Crédito para Crecer Juntos</a:t>
            </a: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8C6B9D-D609-E04E-B767-11F8B6AF8F4A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716" y="2814750"/>
            <a:ext cx="826113" cy="522981"/>
          </a:xfrm>
          <a:prstGeom prst="rect">
            <a:avLst/>
          </a:prstGeom>
        </p:spPr>
      </p:pic>
      <p:sp>
        <p:nvSpPr>
          <p:cNvPr id="30" name="Rectángulo redondeado 29"/>
          <p:cNvSpPr/>
          <p:nvPr/>
        </p:nvSpPr>
        <p:spPr>
          <a:xfrm>
            <a:off x="7548497" y="0"/>
            <a:ext cx="1365966" cy="600274"/>
          </a:xfrm>
          <a:prstGeom prst="roundRect">
            <a:avLst/>
          </a:prstGeom>
          <a:solidFill>
            <a:srgbClr val="00808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Inclusión Financiera</a:t>
            </a:r>
          </a:p>
        </p:txBody>
      </p:sp>
      <p:sp>
        <p:nvSpPr>
          <p:cNvPr id="35" name="Rectángulo 34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Fomentar la formalidad y la inclusión financiera de las microempresas del país, facilitando su acceso al crédito de la banca comercial y a los beneficios de la estrategia "Crezcamos Juntos".</a:t>
            </a:r>
          </a:p>
        </p:txBody>
      </p:sp>
      <p:cxnSp>
        <p:nvCxnSpPr>
          <p:cNvPr id="36" name="Conector recto 35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39" name="Rectángulo 38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820" y="4339921"/>
            <a:ext cx="1359197" cy="465526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439" y="3434857"/>
            <a:ext cx="1132665" cy="269008"/>
          </a:xfrm>
          <a:prstGeom prst="rect">
            <a:avLst/>
          </a:prstGeom>
        </p:spPr>
      </p:pic>
      <p:pic>
        <p:nvPicPr>
          <p:cNvPr id="45" name="Imagen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3" b="42488"/>
          <a:stretch>
            <a:fillRect/>
          </a:stretch>
        </p:blipFill>
        <p:spPr bwMode="auto">
          <a:xfrm>
            <a:off x="6897779" y="3078023"/>
            <a:ext cx="1038744" cy="20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uadroTexto 51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374417" y="1508400"/>
            <a:ext cx="4220917" cy="1785104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personas físicas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</a:rPr>
              <a:t>inscritas en el Régimen de Incorporación Fiscal (RIF).</a:t>
            </a:r>
            <a:endParaRPr lang="es-MX" sz="10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$300,000.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(CT) y activo fijo (AF).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36 meses para CT y hasta 60 meses para AF.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hasta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30%.</a:t>
            </a:r>
            <a:endParaRPr lang="es-MX" sz="1000" b="1" kern="0" dirty="0">
              <a:solidFill>
                <a:srgbClr val="FF0000"/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pic>
        <p:nvPicPr>
          <p:cNvPr id="27" name="Picture 2" descr="cid:image001.png@01D3BD1B.30471D9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29" y="3443735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164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5134" y="514156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012363" y="3793"/>
            <a:ext cx="5500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Programa de Apoyo a Mujeres Empresarias</a:t>
            </a:r>
          </a:p>
          <a:p>
            <a:pPr lvl="0"/>
            <a:r>
              <a:rPr lang="es-MX" sz="1200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Mujer Crezcamos Juntas</a:t>
            </a:r>
          </a:p>
        </p:txBody>
      </p:sp>
      <p:sp>
        <p:nvSpPr>
          <p:cNvPr id="20" name="Marcador de número de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15</a:t>
            </a:fld>
            <a:endParaRPr lang="es-ES"/>
          </a:p>
        </p:txBody>
      </p:sp>
      <p:sp>
        <p:nvSpPr>
          <p:cNvPr id="39" name="Rectángulo redondeado 38"/>
          <p:cNvSpPr/>
          <p:nvPr/>
        </p:nvSpPr>
        <p:spPr>
          <a:xfrm>
            <a:off x="7548497" y="0"/>
            <a:ext cx="1365966" cy="600274"/>
          </a:xfrm>
          <a:prstGeom prst="roundRect">
            <a:avLst/>
          </a:prstGeom>
          <a:solidFill>
            <a:srgbClr val="00808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Inclusión Financiera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Impulsar la participación de las mujeres empresarias en la actividad económica, facilitando el acceso al financiamiento para el crecimiento y modernización de sus negocios.</a:t>
            </a:r>
          </a:p>
        </p:txBody>
      </p:sp>
      <p:cxnSp>
        <p:nvCxnSpPr>
          <p:cNvPr id="43" name="Conector recto 42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38" name="Rectángulo 37"/>
          <p:cNvSpPr/>
          <p:nvPr/>
        </p:nvSpPr>
        <p:spPr>
          <a:xfrm>
            <a:off x="374417" y="1508400"/>
            <a:ext cx="4220917" cy="2015936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Mujer Crezcamos Juntas</a:t>
            </a:r>
          </a:p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 mujeres empresarias inscritas en el Régimen de Incorporación Fiscal (RIF).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$300,000.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(CT) y activo fijo (AF).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36 meses en CT y 60 meses de AF.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14.5% anual fija.</a:t>
            </a:r>
            <a:endParaRPr lang="es-MX" sz="1000" b="1" kern="0" dirty="0">
              <a:solidFill>
                <a:srgbClr val="FF0000"/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sp>
        <p:nvSpPr>
          <p:cNvPr id="44" name="CuadroTexto 43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31" name="Picture 16" descr="http://www.tepatitlan.gob.mx/astepa/imagenes/logo_Baji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750" y="2816865"/>
            <a:ext cx="484909" cy="2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http://www.paseotec.com/wp-content/uploads/2014/03/BancaMifel1-140x1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6" b="41243"/>
          <a:stretch>
            <a:fillRect/>
          </a:stretch>
        </p:blipFill>
        <p:spPr bwMode="auto">
          <a:xfrm>
            <a:off x="6285507" y="2874679"/>
            <a:ext cx="1013114" cy="22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750" y="3206595"/>
            <a:ext cx="1132665" cy="269008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408" y="4346263"/>
            <a:ext cx="1359197" cy="465526"/>
          </a:xfrm>
          <a:prstGeom prst="rect">
            <a:avLst/>
          </a:prstGeom>
        </p:spPr>
      </p:pic>
      <p:pic>
        <p:nvPicPr>
          <p:cNvPr id="29" name="Imagen 28" descr="Imagen relacionada"/>
          <p:cNvPicPr/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246" y="2874679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" descr="cid:image001.png@01D3BD1B.30471D9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709" y="3218668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014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5134" y="514156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20" name="Marcador de número de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16</a:t>
            </a:fld>
            <a:endParaRPr lang="es-ES"/>
          </a:p>
        </p:txBody>
      </p:sp>
      <p:sp>
        <p:nvSpPr>
          <p:cNvPr id="39" name="Rectángulo redondeado 38"/>
          <p:cNvSpPr/>
          <p:nvPr/>
        </p:nvSpPr>
        <p:spPr>
          <a:xfrm>
            <a:off x="7548497" y="0"/>
            <a:ext cx="1365966" cy="600274"/>
          </a:xfrm>
          <a:prstGeom prst="roundRect">
            <a:avLst/>
          </a:prstGeom>
          <a:solidFill>
            <a:srgbClr val="00808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Inclusión Financiera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327048" y="554081"/>
            <a:ext cx="82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3701C"/>
              </a:buClr>
              <a:buFont typeface="Arial"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Objetivo:</a:t>
            </a:r>
          </a:p>
          <a:p>
            <a:pPr algn="just">
              <a:buClr>
                <a:srgbClr val="B3701C"/>
              </a:buClr>
              <a:buFont typeface="Arial"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Impulsar la participación de las mujeres empresarias en la actividad económica, facilitando el acceso al financiamiento para el crecimiento y modernización de sus negocios.</a:t>
            </a:r>
          </a:p>
        </p:txBody>
      </p:sp>
      <p:cxnSp>
        <p:nvCxnSpPr>
          <p:cNvPr id="43" name="Conector recto 42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38" name="Rectángulo 37"/>
          <p:cNvSpPr/>
          <p:nvPr/>
        </p:nvSpPr>
        <p:spPr>
          <a:xfrm>
            <a:off x="374417" y="1508400"/>
            <a:ext cx="4220917" cy="2785378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 empresas de mujeres (personas físicas con actividad empresarial –excluyendo Régimen de Incorporación Fiscal- o personas morales en las que al menos 51% del capital accionario sea propiedad de mujeres).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5 MDP.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(CT) y adquisición de activo fijo (AF).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60 meses, incluye hasta 3 meses de gracia (capital).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en función del monto de crédito: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Hasta 1 MDP: Máxima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14.5% anual fija. 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1 MDP y hasta 2.5 MDP: Máxima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14% anual fija.</a:t>
            </a:r>
          </a:p>
          <a:p>
            <a:pPr marL="539750" lvl="3" indent="-1714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2.5 MDP y hasta 5 MDP: Máxima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13.5% anual fija.</a:t>
            </a: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sp>
        <p:nvSpPr>
          <p:cNvPr id="44" name="CuadroTexto 43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349" y="4394010"/>
            <a:ext cx="974175" cy="327821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417" y="4460689"/>
            <a:ext cx="1377383" cy="24463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5" t="18922" r="31426" b="21893"/>
          <a:stretch/>
        </p:blipFill>
        <p:spPr>
          <a:xfrm>
            <a:off x="5187819" y="4415097"/>
            <a:ext cx="798374" cy="269040"/>
          </a:xfrm>
          <a:prstGeom prst="rect">
            <a:avLst/>
          </a:prstGeom>
        </p:spPr>
      </p:pic>
      <p:pic>
        <p:nvPicPr>
          <p:cNvPr id="25" name="Imagen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591" y="2926158"/>
            <a:ext cx="874259" cy="2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http://www.tepatitlan.gob.mx/astepa/imagenes/logo_Baji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3" y="2895575"/>
            <a:ext cx="484909" cy="2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2" descr="http://www.paseotec.com/wp-content/uploads/2014/03/BancaMifel1-140x105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6" b="41243"/>
          <a:stretch>
            <a:fillRect/>
          </a:stretch>
        </p:blipFill>
        <p:spPr bwMode="auto">
          <a:xfrm>
            <a:off x="7467312" y="2924787"/>
            <a:ext cx="1013114" cy="22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3" b="42488"/>
          <a:stretch>
            <a:fillRect/>
          </a:stretch>
        </p:blipFill>
        <p:spPr bwMode="auto">
          <a:xfrm>
            <a:off x="5182591" y="3327898"/>
            <a:ext cx="1038744" cy="20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377" y="3293689"/>
            <a:ext cx="1132665" cy="269008"/>
          </a:xfrm>
          <a:prstGeom prst="rect">
            <a:avLst/>
          </a:prstGeom>
        </p:spPr>
      </p:pic>
      <p:sp>
        <p:nvSpPr>
          <p:cNvPr id="33" name="Rectángulo 32"/>
          <p:cNvSpPr/>
          <p:nvPr/>
        </p:nvSpPr>
        <p:spPr>
          <a:xfrm>
            <a:off x="2012363" y="3793"/>
            <a:ext cx="5500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Programa de Apoyo a Mujeres Empresarias</a:t>
            </a:r>
          </a:p>
          <a:p>
            <a:pPr lvl="0"/>
            <a:r>
              <a:rPr lang="es-MX" sz="1200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Mujeres PYME</a:t>
            </a:r>
          </a:p>
        </p:txBody>
      </p:sp>
      <p:pic>
        <p:nvPicPr>
          <p:cNvPr id="35" name="Imagen 34" descr="Imagen relacionada"/>
          <p:cNvPicPr/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466" y="3302312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2" descr="cid:image001.png@01D3BD1B.30471D9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980" y="3665109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957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12807" y="501648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44860" y="546595"/>
            <a:ext cx="844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Objetivo: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Fomentar el consumo eficiente de energía, así como el uso de fuentes renovables, mediante financiamiento a pequeñas y medianas empresas para la sustitución de equipos o la implementación de proyectos sustentables en pequeña escala.</a:t>
            </a:r>
          </a:p>
        </p:txBody>
      </p:sp>
      <p:sp>
        <p:nvSpPr>
          <p:cNvPr id="19" name="Marcador de número de diapositiva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17</a:t>
            </a:fld>
            <a:endParaRPr lang="es-ES"/>
          </a:p>
        </p:txBody>
      </p:sp>
      <p:cxnSp>
        <p:nvCxnSpPr>
          <p:cNvPr id="33" name="Conector recto 32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31" name="CuadroTexto 30"/>
          <p:cNvSpPr txBox="1"/>
          <p:nvPr/>
        </p:nvSpPr>
        <p:spPr>
          <a:xfrm>
            <a:off x="5555562" y="2571327"/>
            <a:ext cx="25490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 Financiero participante: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941" y="4486869"/>
            <a:ext cx="1840423" cy="291459"/>
          </a:xfrm>
          <a:prstGeom prst="rect">
            <a:avLst/>
          </a:prstGeom>
        </p:spPr>
      </p:pic>
      <p:sp>
        <p:nvSpPr>
          <p:cNvPr id="40" name="Rectángulo 39"/>
          <p:cNvSpPr/>
          <p:nvPr/>
        </p:nvSpPr>
        <p:spPr>
          <a:xfrm>
            <a:off x="374400" y="1508400"/>
            <a:ext cx="4220917" cy="2554545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 micro, pequeñas y medianas empresas (MIPYMES), así como personas físicas con actividad empresarial, con potenciales ahorros de energía.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15 MDP.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adquisición o sustitución de equipos, o inversión en proyectos de eficiencia energética.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8 años. 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hasta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14.5% anual fija.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Gracia: 6 meses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Opera a través de la banca comercial.</a:t>
            </a: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2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ángulo 27"/>
          <p:cNvSpPr/>
          <p:nvPr/>
        </p:nvSpPr>
        <p:spPr>
          <a:xfrm>
            <a:off x="2053580" y="-2413"/>
            <a:ext cx="5500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Eco-Crédito Empresarial</a:t>
            </a:r>
          </a:p>
          <a:p>
            <a:pPr lvl="0"/>
            <a:r>
              <a:rPr lang="es-MX" sz="1200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Esquema Individualizado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7520005" y="-18062"/>
            <a:ext cx="1385952" cy="607619"/>
          </a:xfrm>
          <a:prstGeom prst="roundRect">
            <a:avLst/>
          </a:prstGeom>
          <a:solidFill>
            <a:srgbClr val="C3D69B">
              <a:lumMod val="50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Financiamiento Sustentable </a:t>
            </a:r>
            <a:endParaRPr kumimoji="0" lang="es-MX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pic>
        <p:nvPicPr>
          <p:cNvPr id="24" name="Imagen 23" descr="Imagen relacionada"/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466" y="2935280"/>
            <a:ext cx="819805" cy="230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6970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35758" y="496340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2018203" y="-1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3" y="-1"/>
            <a:ext cx="5500623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1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1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023945" y="54330"/>
            <a:ext cx="55006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>
                <a:ln>
                  <a:noFill/>
                </a:ln>
                <a:solidFill>
                  <a:srgbClr val="B370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Impulso Económico y Fomento al Empleo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7511076" y="-18061"/>
            <a:ext cx="1414444" cy="607619"/>
          </a:xfrm>
          <a:prstGeom prst="roundRect">
            <a:avLst/>
          </a:prstGeom>
          <a:solidFill>
            <a:srgbClr val="F55B2B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37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Desarrollo Regional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244860" y="546595"/>
            <a:ext cx="844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Objetivo: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Fomentar el desarrollo económico regional, a través del financiamiento a las micro, pequeñas y medianas empresas vinculadas a sectores estratégicos, de acuerdo con las vocaciones productivas de cada estado.</a:t>
            </a:r>
          </a:p>
        </p:txBody>
      </p:sp>
      <p:cxnSp>
        <p:nvCxnSpPr>
          <p:cNvPr id="49" name="Conector recto 48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42" name="Rectángulo 41"/>
          <p:cNvSpPr/>
          <p:nvPr/>
        </p:nvSpPr>
        <p:spPr>
          <a:xfrm>
            <a:off x="374400" y="1277860"/>
            <a:ext cx="4220917" cy="2785378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micro, pequeñas y medianas empresas (MIPYMES) vinculadas con los sectores estratégicos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de las Entidades Federativas participantes.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5 MDP.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(CT) y activo fijo (AF).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5 años, incluye hasta 3 meses de gracia (capital).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hasta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14.5% anual fija. </a:t>
            </a: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Garantías en función del monto de crédito:</a:t>
            </a:r>
          </a:p>
          <a:p>
            <a:pPr marL="541338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Hasta 2.5 MDP: únicamente aval u obligado solidario.</a:t>
            </a:r>
          </a:p>
          <a:p>
            <a:pPr marL="541338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2.5 MDP: aval u obligado solidario y, de manera opcional, las propias del crédito o garantía hipotecaria.</a:t>
            </a: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5485030" y="1878860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45" name="Imagen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167" y="2190921"/>
            <a:ext cx="874259" cy="2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6" descr="http://www.tepatitlan.gob.mx/astepa/imagenes/logo_Baji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402" y="2148702"/>
            <a:ext cx="484909" cy="2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magen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3" b="42488"/>
          <a:stretch>
            <a:fillRect/>
          </a:stretch>
        </p:blipFill>
        <p:spPr bwMode="auto">
          <a:xfrm>
            <a:off x="7343790" y="2220738"/>
            <a:ext cx="1038744" cy="20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Imagen 5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914" y="2504181"/>
            <a:ext cx="1029695" cy="244553"/>
          </a:xfrm>
          <a:prstGeom prst="rect">
            <a:avLst/>
          </a:prstGeom>
        </p:spPr>
      </p:pic>
      <p:pic>
        <p:nvPicPr>
          <p:cNvPr id="53" name="Imagen 3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803" y="2491953"/>
            <a:ext cx="847599" cy="30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4" descr="https://www.tudecide.com/assets/images/empresas/detalle/multiva_3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605" y="2446673"/>
            <a:ext cx="703700" cy="30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ángulo 55"/>
          <p:cNvSpPr/>
          <p:nvPr/>
        </p:nvSpPr>
        <p:spPr>
          <a:xfrm>
            <a:off x="5060259" y="2828503"/>
            <a:ext cx="3546789" cy="784830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Vigente en:</a:t>
            </a:r>
          </a:p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Aguascalientes, Baja California, Chihuahua, Durango, Estado de México, Guanajuato, Hidalgo, Jalisco, Nuevo León, Querétaro, Sinaloa, Tamaulipas y Zacatecas</a:t>
            </a:r>
            <a:endParaRPr lang="es-MX" sz="1000" baseline="30000" dirty="0">
              <a:solidFill>
                <a:schemeClr val="accent5">
                  <a:lumMod val="50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5060259" y="3677942"/>
            <a:ext cx="3463611" cy="1149024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6349607" y="3654202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pic>
        <p:nvPicPr>
          <p:cNvPr id="59" name="Imagen 5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1492" y="3838776"/>
            <a:ext cx="1142758" cy="180973"/>
          </a:xfrm>
          <a:prstGeom prst="rect">
            <a:avLst/>
          </a:prstGeom>
        </p:spPr>
      </p:pic>
      <p:pic>
        <p:nvPicPr>
          <p:cNvPr id="60" name="Imagen 5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1736" y="4094755"/>
            <a:ext cx="229123" cy="169576"/>
          </a:xfrm>
          <a:prstGeom prst="rect">
            <a:avLst/>
          </a:prstGeom>
        </p:spPr>
      </p:pic>
      <p:pic>
        <p:nvPicPr>
          <p:cNvPr id="63" name="Imagen 6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83473" y="4535566"/>
            <a:ext cx="231490" cy="202553"/>
          </a:xfrm>
          <a:prstGeom prst="rect">
            <a:avLst/>
          </a:prstGeom>
        </p:spPr>
      </p:pic>
      <p:pic>
        <p:nvPicPr>
          <p:cNvPr id="64" name="Imagen 6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47151" y="4309793"/>
            <a:ext cx="478684" cy="187839"/>
          </a:xfrm>
          <a:prstGeom prst="rect">
            <a:avLst/>
          </a:prstGeom>
        </p:spPr>
      </p:pic>
      <p:pic>
        <p:nvPicPr>
          <p:cNvPr id="65" name="Imagen 6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352" y="4373828"/>
            <a:ext cx="863432" cy="107929"/>
          </a:xfrm>
          <a:prstGeom prst="rect">
            <a:avLst/>
          </a:prstGeom>
        </p:spPr>
      </p:pic>
      <p:pic>
        <p:nvPicPr>
          <p:cNvPr id="67" name="Imagen 66"/>
          <p:cNvPicPr>
            <a:picLocks noChangeAspect="1"/>
          </p:cNvPicPr>
          <p:nvPr/>
        </p:nvPicPr>
        <p:blipFill rotWithShape="1">
          <a:blip r:embed="rId15"/>
          <a:srcRect l="76365"/>
          <a:stretch/>
        </p:blipFill>
        <p:spPr>
          <a:xfrm>
            <a:off x="6429872" y="4307401"/>
            <a:ext cx="549677" cy="216417"/>
          </a:xfrm>
          <a:prstGeom prst="rect">
            <a:avLst/>
          </a:prstGeom>
        </p:spPr>
      </p:pic>
      <p:pic>
        <p:nvPicPr>
          <p:cNvPr id="68" name="Imagen 6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143" y="4350925"/>
            <a:ext cx="490391" cy="127089"/>
          </a:xfrm>
          <a:prstGeom prst="rect">
            <a:avLst/>
          </a:prstGeom>
        </p:spPr>
      </p:pic>
      <p:pic>
        <p:nvPicPr>
          <p:cNvPr id="69" name="Imagen 6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53" y="4053463"/>
            <a:ext cx="240981" cy="223584"/>
          </a:xfrm>
          <a:prstGeom prst="rect">
            <a:avLst/>
          </a:prstGeom>
        </p:spPr>
      </p:pic>
      <p:pic>
        <p:nvPicPr>
          <p:cNvPr id="70" name="Imagen 6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577" y="4086946"/>
            <a:ext cx="490585" cy="183705"/>
          </a:xfrm>
          <a:prstGeom prst="rect">
            <a:avLst/>
          </a:prstGeom>
        </p:spPr>
      </p:pic>
      <p:pic>
        <p:nvPicPr>
          <p:cNvPr id="71" name="Imagen 7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976" y="4090427"/>
            <a:ext cx="440813" cy="177079"/>
          </a:xfrm>
          <a:prstGeom prst="rect">
            <a:avLst/>
          </a:prstGeom>
        </p:spPr>
      </p:pic>
      <p:pic>
        <p:nvPicPr>
          <p:cNvPr id="72" name="Imagen 71"/>
          <p:cNvPicPr>
            <a:picLocks noChangeAspect="1"/>
          </p:cNvPicPr>
          <p:nvPr/>
        </p:nvPicPr>
        <p:blipFill rotWithShape="1">
          <a:blip r:embed="rId20"/>
          <a:srcRect l="3099" t="21628" r="2304" b="18201"/>
          <a:stretch/>
        </p:blipFill>
        <p:spPr>
          <a:xfrm>
            <a:off x="6202097" y="4571894"/>
            <a:ext cx="380176" cy="143765"/>
          </a:xfrm>
          <a:prstGeom prst="rect">
            <a:avLst/>
          </a:prstGeom>
        </p:spPr>
      </p:pic>
      <p:pic>
        <p:nvPicPr>
          <p:cNvPr id="73" name="Imagen 7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025540" y="4344284"/>
            <a:ext cx="296249" cy="163962"/>
          </a:xfrm>
          <a:prstGeom prst="rect">
            <a:avLst/>
          </a:prstGeom>
        </p:spPr>
      </p:pic>
      <p:pic>
        <p:nvPicPr>
          <p:cNvPr id="74" name="Imagen 7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77304" y="4559805"/>
            <a:ext cx="350464" cy="162761"/>
          </a:xfrm>
          <a:prstGeom prst="rect">
            <a:avLst/>
          </a:prstGeom>
        </p:spPr>
      </p:pic>
      <p:pic>
        <p:nvPicPr>
          <p:cNvPr id="75" name="Imagen 74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959" y="4358909"/>
            <a:ext cx="334094" cy="142401"/>
          </a:xfrm>
          <a:prstGeom prst="rect">
            <a:avLst/>
          </a:prstGeom>
        </p:spPr>
      </p:pic>
      <p:pic>
        <p:nvPicPr>
          <p:cNvPr id="76" name="Imagen 7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347151" y="4078641"/>
            <a:ext cx="203905" cy="18670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778" y="4090427"/>
            <a:ext cx="670937" cy="17994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386053" y="4072144"/>
            <a:ext cx="463585" cy="210461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90709" y="4069782"/>
            <a:ext cx="239351" cy="195567"/>
          </a:xfrm>
          <a:prstGeom prst="rect">
            <a:avLst/>
          </a:prstGeom>
        </p:spPr>
      </p:pic>
      <p:sp>
        <p:nvSpPr>
          <p:cNvPr id="50" name="Marcador de número de diapositiva 17"/>
          <p:cNvSpPr>
            <a:spLocks noGrp="1"/>
          </p:cNvSpPr>
          <p:nvPr>
            <p:ph type="sldNum" sz="quarter" idx="12"/>
          </p:nvPr>
        </p:nvSpPr>
        <p:spPr>
          <a:xfrm>
            <a:off x="6869723" y="4859098"/>
            <a:ext cx="2133600" cy="273844"/>
          </a:xfrm>
        </p:spPr>
        <p:txBody>
          <a:bodyPr/>
          <a:lstStyle/>
          <a:p>
            <a:r>
              <a:rPr lang="es-MX"/>
              <a:t>29</a:t>
            </a:r>
            <a:endParaRPr lang="es-ES"/>
          </a:p>
        </p:txBody>
      </p:sp>
      <p:pic>
        <p:nvPicPr>
          <p:cNvPr id="66" name="Imagen 65" descr="Imagen relacionada"/>
          <p:cNvPicPr/>
          <p:nvPr/>
        </p:nvPicPr>
        <p:blipFill>
          <a:blip r:embed="rId28" r:link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04" y="2210060"/>
            <a:ext cx="775092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Picture 2" descr="cid:image001.png@01D3BD1B.30471D90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637" y="2509709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59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-2"/>
            <a:ext cx="9144000" cy="5143502"/>
          </a:xfrm>
          <a:prstGeom prst="rect">
            <a:avLst/>
          </a:prstGeom>
          <a:solidFill>
            <a:srgbClr val="E6E8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018202" cy="155009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41771" y="502307"/>
            <a:ext cx="8480343" cy="4425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angle 20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21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9E00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6"/>
          <p:cNvSpPr/>
          <p:nvPr/>
        </p:nvSpPr>
        <p:spPr>
          <a:xfrm>
            <a:off x="2018202" y="-2"/>
            <a:ext cx="6916247" cy="4106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17"/>
          <p:cNvCxnSpPr/>
          <p:nvPr/>
        </p:nvCxnSpPr>
        <p:spPr>
          <a:xfrm>
            <a:off x="2018202" y="-2"/>
            <a:ext cx="0" cy="410633"/>
          </a:xfrm>
          <a:prstGeom prst="line">
            <a:avLst/>
          </a:prstGeom>
          <a:ln w="381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5" y="216870"/>
            <a:ext cx="1393824" cy="193761"/>
          </a:xfrm>
          <a:prstGeom prst="rect">
            <a:avLst/>
          </a:prstGeom>
        </p:spPr>
      </p:pic>
      <p:cxnSp>
        <p:nvCxnSpPr>
          <p:cNvPr id="10" name="Straight Connector 8"/>
          <p:cNvCxnSpPr/>
          <p:nvPr/>
        </p:nvCxnSpPr>
        <p:spPr>
          <a:xfrm>
            <a:off x="9034759" y="0"/>
            <a:ext cx="0" cy="5143500"/>
          </a:xfrm>
          <a:prstGeom prst="line">
            <a:avLst/>
          </a:prstGeom>
          <a:ln w="228600" cmpd="sng">
            <a:solidFill>
              <a:srgbClr val="B3701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4591050" y="5632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035958" y="32684"/>
            <a:ext cx="61419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600" b="1">
                <a:solidFill>
                  <a:srgbClr val="B3701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Estímulo al Buen Contribuyente</a:t>
            </a:r>
          </a:p>
        </p:txBody>
      </p:sp>
      <p:sp>
        <p:nvSpPr>
          <p:cNvPr id="47" name="Rectángulo redondeado 46"/>
          <p:cNvSpPr/>
          <p:nvPr/>
        </p:nvSpPr>
        <p:spPr>
          <a:xfrm>
            <a:off x="7528326" y="-5017"/>
            <a:ext cx="1396521" cy="598928"/>
          </a:xfrm>
          <a:prstGeom prst="roundRect">
            <a:avLst/>
          </a:prstGeom>
          <a:solidFill>
            <a:srgbClr val="7030A0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Financiamiento Empresarial</a:t>
            </a: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6B9D-D609-E04E-B767-11F8B6AF8F4A}" type="slidenum">
              <a:rPr lang="es-ES" smtClean="0"/>
              <a:t>19</a:t>
            </a:fld>
            <a:endParaRPr lang="es-ES"/>
          </a:p>
        </p:txBody>
      </p:sp>
      <p:cxnSp>
        <p:nvCxnSpPr>
          <p:cNvPr id="29" name="Conector recto 28"/>
          <p:cNvCxnSpPr/>
          <p:nvPr/>
        </p:nvCxnSpPr>
        <p:spPr>
          <a:xfrm>
            <a:off x="327048" y="1212726"/>
            <a:ext cx="8280000" cy="0"/>
          </a:xfrm>
          <a:prstGeom prst="line">
            <a:avLst/>
          </a:prstGeom>
          <a:noFill/>
          <a:ln w="19050" cap="flat" cmpd="sng" algn="ctr">
            <a:solidFill>
              <a:srgbClr val="027070"/>
            </a:solidFill>
            <a:prstDash val="solid"/>
          </a:ln>
          <a:effectLst/>
        </p:spPr>
      </p:cxnSp>
      <p:sp>
        <p:nvSpPr>
          <p:cNvPr id="30" name="Rectángulo 29"/>
          <p:cNvSpPr/>
          <p:nvPr/>
        </p:nvSpPr>
        <p:spPr>
          <a:xfrm>
            <a:off x="244860" y="546595"/>
            <a:ext cx="8449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Objetivo: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Incentivar a las micro, pequeñas y medianas empresas que sean contribuyentes cumplidos, con un crédito precalificado a partir de la información que declaran al Servicio de Administración Tributaria (SAT)</a:t>
            </a:r>
            <a:r>
              <a:rPr lang="es-MX" sz="1200" baseline="30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1/</a:t>
            </a:r>
            <a:r>
              <a:rPr lang="es-MX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rPr>
              <a:t>.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5485030" y="2571327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Intermediarios Financieros participantes:</a:t>
            </a:r>
          </a:p>
        </p:txBody>
      </p:sp>
      <p:pic>
        <p:nvPicPr>
          <p:cNvPr id="33" name="Imagen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866" y="2926158"/>
            <a:ext cx="874259" cy="2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6" descr="http://www.tepatitlan.gob.mx/astepa/imagenes/logo_Baji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618" y="2895575"/>
            <a:ext cx="484909" cy="29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Imagen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935" y="2889935"/>
            <a:ext cx="580615" cy="2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Imagen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601" y="3298732"/>
            <a:ext cx="1100137" cy="19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ángulo 39"/>
          <p:cNvSpPr/>
          <p:nvPr/>
        </p:nvSpPr>
        <p:spPr>
          <a:xfrm>
            <a:off x="5060259" y="4205848"/>
            <a:ext cx="3463611" cy="621117"/>
          </a:xfrm>
          <a:prstGeom prst="rect">
            <a:avLst/>
          </a:prstGeom>
          <a:noFill/>
          <a:ln w="127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6372278" y="4204048"/>
            <a:ext cx="9941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respaldo de:</a:t>
            </a: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5941" y="4486869"/>
            <a:ext cx="1840423" cy="291459"/>
          </a:xfrm>
          <a:prstGeom prst="rect">
            <a:avLst/>
          </a:prstGeom>
        </p:spPr>
      </p:pic>
      <p:sp>
        <p:nvSpPr>
          <p:cNvPr id="43" name="Rectángulo 42"/>
          <p:cNvSpPr/>
          <p:nvPr/>
        </p:nvSpPr>
        <p:spPr>
          <a:xfrm>
            <a:off x="374417" y="1336530"/>
            <a:ext cx="4220917" cy="3093154"/>
          </a:xfrm>
          <a:prstGeom prst="rect">
            <a:avLst/>
          </a:prstGeom>
          <a:solidFill>
            <a:schemeClr val="bg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9525" lvl="2" algn="ctr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r>
              <a:rPr lang="es-MX" sz="1000" b="1" dirty="0">
                <a:solidFill>
                  <a:schemeClr val="accent5">
                    <a:lumMod val="50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Características: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Dirigido a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 </a:t>
            </a: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MIPYMES formales, que sean contribuyentes activos y referidos por el SAT, con ingresos declarados desde 2 MDP y hasta 250 MDP.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Monto hasta </a:t>
            </a:r>
            <a:r>
              <a:rPr lang="es-MX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5 MDP.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Para capital de trabajo y adquisición de activo fijo.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Plazo hasta 36 años para capital de trabajo y hasta 60 meses para activo fijo.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Tasa máxima de </a:t>
            </a:r>
            <a:r>
              <a:rPr lang="es-MX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TIIE + 9.</a:t>
            </a:r>
          </a:p>
          <a:p>
            <a:pPr marL="282575" lvl="2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Garantías en función del monto de crédito:</a:t>
            </a:r>
          </a:p>
          <a:p>
            <a:pPr marL="739775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Hasta 2.5 MDP, únicamente aval u obligado solidario.</a:t>
            </a:r>
          </a:p>
          <a:p>
            <a:pPr marL="739775" lvl="3" indent="-273050" eaLnBrk="0" fontAlgn="base" hangingPunct="0">
              <a:spcAft>
                <a:spcPts val="600"/>
              </a:spcAft>
              <a:buClr>
                <a:srgbClr val="1F497D"/>
              </a:buClr>
              <a:buFont typeface="Wingdings" panose="05000000000000000000" pitchFamily="2" charset="2"/>
              <a:buChar char="§"/>
              <a:defRPr/>
            </a:pPr>
            <a:r>
              <a:rPr lang="es-MX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ヒラギノ角ゴ ProN W3" charset="-128"/>
                <a:sym typeface="Gill Sans" charset="0"/>
              </a:rPr>
              <a:t>Más de 2.5 MDP, aval u obligado solidario, o las propias del crédito, o garantía hipotecaria (en su caso, el aforo mínimo exigible por el banco será de 1:1).</a:t>
            </a:r>
          </a:p>
          <a:p>
            <a:pPr marL="9525" lvl="2" eaLnBrk="0" fontAlgn="base" hangingPunct="0">
              <a:spcAft>
                <a:spcPts val="600"/>
              </a:spcAft>
              <a:buClr>
                <a:srgbClr val="1F497D"/>
              </a:buClr>
              <a:defRPr/>
            </a:pPr>
            <a:endParaRPr lang="es-MX" sz="10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ヒラギノ角ゴ ProN W3" charset="-128"/>
              <a:sym typeface="Gill Sans" charset="0"/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237130" y="4936196"/>
            <a:ext cx="78758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 Conforme a las disposiciones de la Miscelánea Fiscal 2016 (Artículo Séptimo Transitorio), publicada en el Diario Oficial de la Federación el 18 de noviembre de 2015.</a:t>
            </a:r>
          </a:p>
        </p:txBody>
      </p:sp>
      <p:pic>
        <p:nvPicPr>
          <p:cNvPr id="37" name="Imagen 36" descr="Imagen relacionada"/>
          <p:cNvPicPr/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829" y="3272943"/>
            <a:ext cx="819805" cy="230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2" descr="cid:image001.png@01D3BD1B.30471D9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816" y="3313758"/>
            <a:ext cx="942243" cy="16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851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73"/>
          <a:stretch/>
        </p:blipFill>
        <p:spPr>
          <a:xfrm>
            <a:off x="0" y="671324"/>
            <a:ext cx="9144000" cy="3360882"/>
          </a:xfrm>
          <a:prstGeom prst="rect">
            <a:avLst/>
          </a:prstGeom>
        </p:spPr>
      </p:pic>
      <p:sp>
        <p:nvSpPr>
          <p:cNvPr id="3" name="Rectangle 9"/>
          <p:cNvSpPr/>
          <p:nvPr/>
        </p:nvSpPr>
        <p:spPr>
          <a:xfrm>
            <a:off x="0" y="673100"/>
            <a:ext cx="9144000" cy="108000"/>
          </a:xfrm>
          <a:prstGeom prst="rect">
            <a:avLst/>
          </a:prstGeom>
          <a:solidFill>
            <a:srgbClr val="035F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754" y="3099267"/>
            <a:ext cx="1536700" cy="6822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9"/>
          <p:cNvSpPr/>
          <p:nvPr/>
        </p:nvSpPr>
        <p:spPr>
          <a:xfrm>
            <a:off x="0" y="3917900"/>
            <a:ext cx="9144000" cy="108000"/>
          </a:xfrm>
          <a:prstGeom prst="rect">
            <a:avLst/>
          </a:prstGeom>
          <a:solidFill>
            <a:srgbClr val="035F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802" y="1640658"/>
            <a:ext cx="6269654" cy="87156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33189" y="4132946"/>
            <a:ext cx="7277622" cy="831162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algn="ctr" defTabSz="457200">
              <a:spcBef>
                <a:spcPct val="0"/>
              </a:spcBef>
              <a:buNone/>
              <a:defRPr sz="3600" b="1">
                <a:solidFill>
                  <a:srgbClr val="035F8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s-MX" sz="3200" dirty="0"/>
              <a:t>Proyectos Sectoriales</a:t>
            </a:r>
          </a:p>
          <a:p>
            <a:endParaRPr lang="es-MX" sz="1800" b="0" dirty="0"/>
          </a:p>
        </p:txBody>
      </p:sp>
    </p:spTree>
    <p:extLst>
      <p:ext uri="{BB962C8B-B14F-4D97-AF65-F5344CB8AC3E}">
        <p14:creationId xmlns:p14="http://schemas.microsoft.com/office/powerpoint/2010/main" val="31660009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predeterminado">
  <a:themeElements>
    <a:clrScheme name="Personalizar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E0EA209801A9547BDF2CEC7168A135C" ma:contentTypeVersion="4" ma:contentTypeDescription="Crear nuevo documento." ma:contentTypeScope="" ma:versionID="4e6af17a55c161abacaf725a20efd2f0">
  <xsd:schema xmlns:xsd="http://www.w3.org/2001/XMLSchema" xmlns:xs="http://www.w3.org/2001/XMLSchema" xmlns:p="http://schemas.microsoft.com/office/2006/metadata/properties" xmlns:ns2="d2506f7f-5f41-42bc-9eaa-cb72a1eed4bb" xmlns:ns3="a328fc5c-1b2b-48c8-8b09-b50ca090a6f5" targetNamespace="http://schemas.microsoft.com/office/2006/metadata/properties" ma:root="true" ma:fieldsID="321e9a9c094d05a4a22d3d85c794b375" ns2:_="" ns3:_="">
    <xsd:import namespace="d2506f7f-5f41-42bc-9eaa-cb72a1eed4bb"/>
    <xsd:import namespace="a328fc5c-1b2b-48c8-8b09-b50ca090a6f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06f7f-5f41-42bc-9eaa-cb72a1eed4b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28fc5c-1b2b-48c8-8b09-b50ca090a6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8CA981-B488-441B-92F8-4FE2B12D0CDB}">
  <ds:schemaRefs>
    <ds:schemaRef ds:uri="a328fc5c-1b2b-48c8-8b09-b50ca090a6f5"/>
    <ds:schemaRef ds:uri="d2506f7f-5f41-42bc-9eaa-cb72a1eed4b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087F880-86DD-404C-8B97-F9E8B072D7D3}">
  <ds:schemaRefs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a328fc5c-1b2b-48c8-8b09-b50ca090a6f5"/>
    <ds:schemaRef ds:uri="d2506f7f-5f41-42bc-9eaa-cb72a1eed4bb"/>
  </ds:schemaRefs>
</ds:datastoreItem>
</file>

<file path=customXml/itemProps3.xml><?xml version="1.0" encoding="utf-8"?>
<ds:datastoreItem xmlns:ds="http://schemas.openxmlformats.org/officeDocument/2006/customXml" ds:itemID="{EC3D58AA-3F48-4D19-944E-547C1F4C4A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2553</Words>
  <Application>Microsoft Office PowerPoint</Application>
  <PresentationFormat>Presentación en pantalla (16:9)</PresentationFormat>
  <Paragraphs>341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9" baseType="lpstr">
      <vt:lpstr>Arial</vt:lpstr>
      <vt:lpstr>Arial Narrow</vt:lpstr>
      <vt:lpstr>Calibri</vt:lpstr>
      <vt:lpstr>Century Gothic</vt:lpstr>
      <vt:lpstr>Gill Sans</vt:lpstr>
      <vt:lpstr>Trebuchet MS</vt:lpstr>
      <vt:lpstr>Wingdings</vt:lpstr>
      <vt:lpstr>ヒラギノ角ゴ ProN W3</vt:lpstr>
      <vt:lpstr>Tema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 Francisco Moreno Armenta</dc:creator>
  <cp:lastModifiedBy>Juan Francisco Moreno Armenta</cp:lastModifiedBy>
  <cp:revision>8</cp:revision>
  <dcterms:modified xsi:type="dcterms:W3CDTF">2018-05-11T18:04:41Z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0x010100FE0EA209801A9547BDF2CEC7168A135C</vt:lpwstr>
  </property>
</Properties>
</file>